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85" r:id="rId3"/>
    <p:sldId id="286" r:id="rId4"/>
    <p:sldId id="287" r:id="rId5"/>
    <p:sldId id="288" r:id="rId6"/>
    <p:sldId id="289" r:id="rId7"/>
    <p:sldId id="295" r:id="rId8"/>
    <p:sldId id="296" r:id="rId9"/>
    <p:sldId id="306" r:id="rId10"/>
    <p:sldId id="297" r:id="rId11"/>
    <p:sldId id="298" r:id="rId12"/>
    <p:sldId id="302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4FB09-4BC1-4934-B490-D1F6EC3E829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B6FF6EE-8FD6-46DB-BF5A-4D0301A42861}">
      <dgm:prSet phldrT="[テキスト]"/>
      <dgm:spPr/>
      <dgm:t>
        <a:bodyPr/>
        <a:lstStyle/>
        <a:p>
          <a:r>
            <a:rPr kumimoji="1" lang="ja-JP" altLang="en-US" dirty="0" smtClean="0"/>
            <a:t>四診合参</a:t>
          </a:r>
          <a:endParaRPr kumimoji="1" lang="ja-JP" altLang="en-US" dirty="0"/>
        </a:p>
      </dgm:t>
    </dgm:pt>
    <dgm:pt modelId="{6A5B6C02-34C0-4E07-95D1-F0A7F8B34FB0}" type="parTrans" cxnId="{B1AAFB86-0E9A-44D0-8668-E70B33A7813A}">
      <dgm:prSet/>
      <dgm:spPr/>
      <dgm:t>
        <a:bodyPr/>
        <a:lstStyle/>
        <a:p>
          <a:endParaRPr kumimoji="1" lang="ja-JP" altLang="en-US"/>
        </a:p>
      </dgm:t>
    </dgm:pt>
    <dgm:pt modelId="{928ACB4F-1979-439D-AFA8-B2E369D7B2E8}" type="sibTrans" cxnId="{B1AAFB86-0E9A-44D0-8668-E70B33A7813A}">
      <dgm:prSet/>
      <dgm:spPr/>
      <dgm:t>
        <a:bodyPr/>
        <a:lstStyle/>
        <a:p>
          <a:endParaRPr kumimoji="1" lang="ja-JP" altLang="en-US"/>
        </a:p>
      </dgm:t>
    </dgm:pt>
    <dgm:pt modelId="{0BB44896-4CFE-4214-BD92-733F20E57126}">
      <dgm:prSet phldrT="[テキスト]"/>
      <dgm:spPr/>
      <dgm:t>
        <a:bodyPr/>
        <a:lstStyle/>
        <a:p>
          <a:r>
            <a:rPr kumimoji="1" lang="ja-JP" altLang="en-US" dirty="0" smtClean="0"/>
            <a:t>弁証論治</a:t>
          </a:r>
          <a:endParaRPr kumimoji="1" lang="ja-JP" altLang="en-US" dirty="0"/>
        </a:p>
      </dgm:t>
    </dgm:pt>
    <dgm:pt modelId="{9EDC8435-65DC-405C-B780-CD6FF3D2215A}" type="parTrans" cxnId="{79F39FB4-68BF-4D03-A651-ABDDA0BF5183}">
      <dgm:prSet/>
      <dgm:spPr/>
      <dgm:t>
        <a:bodyPr/>
        <a:lstStyle/>
        <a:p>
          <a:endParaRPr kumimoji="1" lang="ja-JP" altLang="en-US"/>
        </a:p>
      </dgm:t>
    </dgm:pt>
    <dgm:pt modelId="{6B503924-A134-4050-A9D9-4ABD7D21BC51}" type="sibTrans" cxnId="{79F39FB4-68BF-4D03-A651-ABDDA0BF5183}">
      <dgm:prSet/>
      <dgm:spPr/>
      <dgm:t>
        <a:bodyPr/>
        <a:lstStyle/>
        <a:p>
          <a:endParaRPr kumimoji="1" lang="ja-JP" altLang="en-US"/>
        </a:p>
      </dgm:t>
    </dgm:pt>
    <dgm:pt modelId="{DC9D8610-EDE2-4949-AFF9-C98501097406}">
      <dgm:prSet phldrT="[テキスト]"/>
      <dgm:spPr/>
      <dgm:t>
        <a:bodyPr/>
        <a:lstStyle/>
        <a:p>
          <a:r>
            <a:rPr kumimoji="1" lang="ja-JP" altLang="en-US" dirty="0" smtClean="0"/>
            <a:t>望診・聞診・問診・切診</a:t>
          </a:r>
          <a:endParaRPr kumimoji="1" lang="ja-JP" altLang="en-US" dirty="0"/>
        </a:p>
      </dgm:t>
    </dgm:pt>
    <dgm:pt modelId="{3A245DDE-631D-4F1F-8171-DDE205CB86B2}" type="parTrans" cxnId="{6AD090AE-4ADD-4681-A5F7-757E2CC4E84E}">
      <dgm:prSet/>
      <dgm:spPr/>
      <dgm:t>
        <a:bodyPr/>
        <a:lstStyle/>
        <a:p>
          <a:endParaRPr kumimoji="1" lang="ja-JP" altLang="en-US"/>
        </a:p>
      </dgm:t>
    </dgm:pt>
    <dgm:pt modelId="{406D38E3-6A4D-478A-909E-FFFB791D53FD}" type="sibTrans" cxnId="{6AD090AE-4ADD-4681-A5F7-757E2CC4E84E}">
      <dgm:prSet/>
      <dgm:spPr/>
      <dgm:t>
        <a:bodyPr/>
        <a:lstStyle/>
        <a:p>
          <a:endParaRPr kumimoji="1" lang="ja-JP" altLang="en-US"/>
        </a:p>
      </dgm:t>
    </dgm:pt>
    <dgm:pt modelId="{B138BC58-AAA7-40F5-8E41-4279DF93F583}" type="pres">
      <dgm:prSet presAssocID="{98A4FB09-4BC1-4934-B490-D1F6EC3E82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ACAF30F-61BB-42C9-8940-26CEB4E60418}" type="pres">
      <dgm:prSet presAssocID="{0BB44896-4CFE-4214-BD92-733F20E57126}" presName="boxAndChildren" presStyleCnt="0"/>
      <dgm:spPr/>
    </dgm:pt>
    <dgm:pt modelId="{72D43463-E429-4DD5-85FD-1DF28F977341}" type="pres">
      <dgm:prSet presAssocID="{0BB44896-4CFE-4214-BD92-733F20E57126}" presName="parentTextBox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1A7CFACB-744B-4E8D-AFFF-19321D651E49}" type="pres">
      <dgm:prSet presAssocID="{928ACB4F-1979-439D-AFA8-B2E369D7B2E8}" presName="sp" presStyleCnt="0"/>
      <dgm:spPr/>
    </dgm:pt>
    <dgm:pt modelId="{93189490-1B43-47DC-AF2A-B19D31883A45}" type="pres">
      <dgm:prSet presAssocID="{1B6FF6EE-8FD6-46DB-BF5A-4D0301A42861}" presName="arrowAndChildren" presStyleCnt="0"/>
      <dgm:spPr/>
    </dgm:pt>
    <dgm:pt modelId="{E8A30568-E399-4AC4-BCFD-A2D1B22F230D}" type="pres">
      <dgm:prSet presAssocID="{1B6FF6EE-8FD6-46DB-BF5A-4D0301A42861}" presName="parentTextArrow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D2F0F8E1-8CD5-420E-A48B-71687D440F05}" type="pres">
      <dgm:prSet presAssocID="{406D38E3-6A4D-478A-909E-FFFB791D53FD}" presName="sp" presStyleCnt="0"/>
      <dgm:spPr/>
    </dgm:pt>
    <dgm:pt modelId="{580559D7-B221-4D01-A02D-15E40DA9333F}" type="pres">
      <dgm:prSet presAssocID="{DC9D8610-EDE2-4949-AFF9-C98501097406}" presName="arrowAndChildren" presStyleCnt="0"/>
      <dgm:spPr/>
    </dgm:pt>
    <dgm:pt modelId="{3D456017-3AF8-40DB-9356-A5B84BCBCC52}" type="pres">
      <dgm:prSet presAssocID="{DC9D8610-EDE2-4949-AFF9-C98501097406}" presName="parentTextArrow" presStyleLbl="node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FEEF445E-43F7-4258-BEBB-3ED9DFD719F2}" type="presOf" srcId="{0BB44896-4CFE-4214-BD92-733F20E57126}" destId="{72D43463-E429-4DD5-85FD-1DF28F977341}" srcOrd="0" destOrd="0" presId="urn:microsoft.com/office/officeart/2005/8/layout/process4"/>
    <dgm:cxn modelId="{F54BA974-2E20-46A2-9360-6479713EF2E1}" type="presOf" srcId="{98A4FB09-4BC1-4934-B490-D1F6EC3E8297}" destId="{B138BC58-AAA7-40F5-8E41-4279DF93F583}" srcOrd="0" destOrd="0" presId="urn:microsoft.com/office/officeart/2005/8/layout/process4"/>
    <dgm:cxn modelId="{BA89BA23-01FC-46F8-8C05-160DC5647AB0}" type="presOf" srcId="{DC9D8610-EDE2-4949-AFF9-C98501097406}" destId="{3D456017-3AF8-40DB-9356-A5B84BCBCC52}" srcOrd="0" destOrd="0" presId="urn:microsoft.com/office/officeart/2005/8/layout/process4"/>
    <dgm:cxn modelId="{B1AAFB86-0E9A-44D0-8668-E70B33A7813A}" srcId="{98A4FB09-4BC1-4934-B490-D1F6EC3E8297}" destId="{1B6FF6EE-8FD6-46DB-BF5A-4D0301A42861}" srcOrd="1" destOrd="0" parTransId="{6A5B6C02-34C0-4E07-95D1-F0A7F8B34FB0}" sibTransId="{928ACB4F-1979-439D-AFA8-B2E369D7B2E8}"/>
    <dgm:cxn modelId="{F5812119-6C69-4A1B-A2F4-72534CA1D9E3}" type="presOf" srcId="{1B6FF6EE-8FD6-46DB-BF5A-4D0301A42861}" destId="{E8A30568-E399-4AC4-BCFD-A2D1B22F230D}" srcOrd="0" destOrd="0" presId="urn:microsoft.com/office/officeart/2005/8/layout/process4"/>
    <dgm:cxn modelId="{79F39FB4-68BF-4D03-A651-ABDDA0BF5183}" srcId="{98A4FB09-4BC1-4934-B490-D1F6EC3E8297}" destId="{0BB44896-4CFE-4214-BD92-733F20E57126}" srcOrd="2" destOrd="0" parTransId="{9EDC8435-65DC-405C-B780-CD6FF3D2215A}" sibTransId="{6B503924-A134-4050-A9D9-4ABD7D21BC51}"/>
    <dgm:cxn modelId="{6AD090AE-4ADD-4681-A5F7-757E2CC4E84E}" srcId="{98A4FB09-4BC1-4934-B490-D1F6EC3E8297}" destId="{DC9D8610-EDE2-4949-AFF9-C98501097406}" srcOrd="0" destOrd="0" parTransId="{3A245DDE-631D-4F1F-8171-DDE205CB86B2}" sibTransId="{406D38E3-6A4D-478A-909E-FFFB791D53FD}"/>
    <dgm:cxn modelId="{4A89BF75-04E5-437B-839D-511D5871E77E}" type="presParOf" srcId="{B138BC58-AAA7-40F5-8E41-4279DF93F583}" destId="{8ACAF30F-61BB-42C9-8940-26CEB4E60418}" srcOrd="0" destOrd="0" presId="urn:microsoft.com/office/officeart/2005/8/layout/process4"/>
    <dgm:cxn modelId="{458F8199-F3FB-41BA-9778-EC9C01CAD9D9}" type="presParOf" srcId="{8ACAF30F-61BB-42C9-8940-26CEB4E60418}" destId="{72D43463-E429-4DD5-85FD-1DF28F977341}" srcOrd="0" destOrd="0" presId="urn:microsoft.com/office/officeart/2005/8/layout/process4"/>
    <dgm:cxn modelId="{078D638E-28B5-48E3-9239-56F12353B54B}" type="presParOf" srcId="{B138BC58-AAA7-40F5-8E41-4279DF93F583}" destId="{1A7CFACB-744B-4E8D-AFFF-19321D651E49}" srcOrd="1" destOrd="0" presId="urn:microsoft.com/office/officeart/2005/8/layout/process4"/>
    <dgm:cxn modelId="{EC6C6A54-A377-4E63-B3F3-EDF3F4054B71}" type="presParOf" srcId="{B138BC58-AAA7-40F5-8E41-4279DF93F583}" destId="{93189490-1B43-47DC-AF2A-B19D31883A45}" srcOrd="2" destOrd="0" presId="urn:microsoft.com/office/officeart/2005/8/layout/process4"/>
    <dgm:cxn modelId="{AEAFC8F6-10CF-4371-866A-2221110D1CCB}" type="presParOf" srcId="{93189490-1B43-47DC-AF2A-B19D31883A45}" destId="{E8A30568-E399-4AC4-BCFD-A2D1B22F230D}" srcOrd="0" destOrd="0" presId="urn:microsoft.com/office/officeart/2005/8/layout/process4"/>
    <dgm:cxn modelId="{F5267132-684C-45CE-BF22-4C7AF018CFCF}" type="presParOf" srcId="{B138BC58-AAA7-40F5-8E41-4279DF93F583}" destId="{D2F0F8E1-8CD5-420E-A48B-71687D440F05}" srcOrd="3" destOrd="0" presId="urn:microsoft.com/office/officeart/2005/8/layout/process4"/>
    <dgm:cxn modelId="{9994BEF2-381E-4BAB-B693-A66DA02C569C}" type="presParOf" srcId="{B138BC58-AAA7-40F5-8E41-4279DF93F583}" destId="{580559D7-B221-4D01-A02D-15E40DA9333F}" srcOrd="4" destOrd="0" presId="urn:microsoft.com/office/officeart/2005/8/layout/process4"/>
    <dgm:cxn modelId="{E2D3E36C-2724-4997-8AC7-DBE754A1932D}" type="presParOf" srcId="{580559D7-B221-4D01-A02D-15E40DA9333F}" destId="{3D456017-3AF8-40DB-9356-A5B84BCBCC5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A4FB09-4BC1-4934-B490-D1F6EC3E829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B6FF6EE-8FD6-46DB-BF5A-4D0301A42861}">
      <dgm:prSet phldrT="[テキスト]"/>
      <dgm:spPr/>
      <dgm:t>
        <a:bodyPr/>
        <a:lstStyle/>
        <a:p>
          <a:r>
            <a:rPr kumimoji="1" lang="ja-JP" altLang="en-US" dirty="0" smtClean="0"/>
            <a:t>四診合参</a:t>
          </a:r>
          <a:endParaRPr kumimoji="1" lang="ja-JP" altLang="en-US" dirty="0"/>
        </a:p>
      </dgm:t>
    </dgm:pt>
    <dgm:pt modelId="{6A5B6C02-34C0-4E07-95D1-F0A7F8B34FB0}" type="parTrans" cxnId="{B1AAFB86-0E9A-44D0-8668-E70B33A7813A}">
      <dgm:prSet/>
      <dgm:spPr/>
      <dgm:t>
        <a:bodyPr/>
        <a:lstStyle/>
        <a:p>
          <a:endParaRPr kumimoji="1" lang="ja-JP" altLang="en-US"/>
        </a:p>
      </dgm:t>
    </dgm:pt>
    <dgm:pt modelId="{928ACB4F-1979-439D-AFA8-B2E369D7B2E8}" type="sibTrans" cxnId="{B1AAFB86-0E9A-44D0-8668-E70B33A7813A}">
      <dgm:prSet/>
      <dgm:spPr/>
      <dgm:t>
        <a:bodyPr/>
        <a:lstStyle/>
        <a:p>
          <a:endParaRPr kumimoji="1" lang="ja-JP" altLang="en-US"/>
        </a:p>
      </dgm:t>
    </dgm:pt>
    <dgm:pt modelId="{0BB44896-4CFE-4214-BD92-733F20E57126}">
      <dgm:prSet phldrT="[テキスト]"/>
      <dgm:spPr/>
      <dgm:t>
        <a:bodyPr/>
        <a:lstStyle/>
        <a:p>
          <a:r>
            <a:rPr kumimoji="1" lang="ja-JP" altLang="en-US" dirty="0" smtClean="0"/>
            <a:t>弁証論治</a:t>
          </a:r>
          <a:endParaRPr kumimoji="1" lang="ja-JP" altLang="en-US" dirty="0"/>
        </a:p>
      </dgm:t>
    </dgm:pt>
    <dgm:pt modelId="{9EDC8435-65DC-405C-B780-CD6FF3D2215A}" type="parTrans" cxnId="{79F39FB4-68BF-4D03-A651-ABDDA0BF5183}">
      <dgm:prSet/>
      <dgm:spPr/>
      <dgm:t>
        <a:bodyPr/>
        <a:lstStyle/>
        <a:p>
          <a:endParaRPr kumimoji="1" lang="ja-JP" altLang="en-US"/>
        </a:p>
      </dgm:t>
    </dgm:pt>
    <dgm:pt modelId="{6B503924-A134-4050-A9D9-4ABD7D21BC51}" type="sibTrans" cxnId="{79F39FB4-68BF-4D03-A651-ABDDA0BF5183}">
      <dgm:prSet/>
      <dgm:spPr/>
      <dgm:t>
        <a:bodyPr/>
        <a:lstStyle/>
        <a:p>
          <a:endParaRPr kumimoji="1" lang="ja-JP" altLang="en-US"/>
        </a:p>
      </dgm:t>
    </dgm:pt>
    <dgm:pt modelId="{DC9D8610-EDE2-4949-AFF9-C98501097406}">
      <dgm:prSet phldrT="[テキスト]"/>
      <dgm:spPr/>
      <dgm:t>
        <a:bodyPr/>
        <a:lstStyle/>
        <a:p>
          <a:r>
            <a:rPr kumimoji="1" lang="ja-JP" altLang="en-US" dirty="0" smtClean="0"/>
            <a:t>望診・聞診・問診・切診</a:t>
          </a:r>
          <a:endParaRPr kumimoji="1" lang="ja-JP" altLang="en-US" dirty="0"/>
        </a:p>
      </dgm:t>
    </dgm:pt>
    <dgm:pt modelId="{3A245DDE-631D-4F1F-8171-DDE205CB86B2}" type="parTrans" cxnId="{6AD090AE-4ADD-4681-A5F7-757E2CC4E84E}">
      <dgm:prSet/>
      <dgm:spPr/>
      <dgm:t>
        <a:bodyPr/>
        <a:lstStyle/>
        <a:p>
          <a:endParaRPr kumimoji="1" lang="ja-JP" altLang="en-US"/>
        </a:p>
      </dgm:t>
    </dgm:pt>
    <dgm:pt modelId="{406D38E3-6A4D-478A-909E-FFFB791D53FD}" type="sibTrans" cxnId="{6AD090AE-4ADD-4681-A5F7-757E2CC4E84E}">
      <dgm:prSet/>
      <dgm:spPr/>
      <dgm:t>
        <a:bodyPr/>
        <a:lstStyle/>
        <a:p>
          <a:endParaRPr kumimoji="1" lang="ja-JP" altLang="en-US"/>
        </a:p>
      </dgm:t>
    </dgm:pt>
    <dgm:pt modelId="{B138BC58-AAA7-40F5-8E41-4279DF93F583}" type="pres">
      <dgm:prSet presAssocID="{98A4FB09-4BC1-4934-B490-D1F6EC3E82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ACAF30F-61BB-42C9-8940-26CEB4E60418}" type="pres">
      <dgm:prSet presAssocID="{0BB44896-4CFE-4214-BD92-733F20E57126}" presName="boxAndChildren" presStyleCnt="0"/>
      <dgm:spPr/>
    </dgm:pt>
    <dgm:pt modelId="{72D43463-E429-4DD5-85FD-1DF28F977341}" type="pres">
      <dgm:prSet presAssocID="{0BB44896-4CFE-4214-BD92-733F20E57126}" presName="parentTextBox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1A7CFACB-744B-4E8D-AFFF-19321D651E49}" type="pres">
      <dgm:prSet presAssocID="{928ACB4F-1979-439D-AFA8-B2E369D7B2E8}" presName="sp" presStyleCnt="0"/>
      <dgm:spPr/>
    </dgm:pt>
    <dgm:pt modelId="{93189490-1B43-47DC-AF2A-B19D31883A45}" type="pres">
      <dgm:prSet presAssocID="{1B6FF6EE-8FD6-46DB-BF5A-4D0301A42861}" presName="arrowAndChildren" presStyleCnt="0"/>
      <dgm:spPr/>
    </dgm:pt>
    <dgm:pt modelId="{E8A30568-E399-4AC4-BCFD-A2D1B22F230D}" type="pres">
      <dgm:prSet presAssocID="{1B6FF6EE-8FD6-46DB-BF5A-4D0301A42861}" presName="parentTextArrow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D2F0F8E1-8CD5-420E-A48B-71687D440F05}" type="pres">
      <dgm:prSet presAssocID="{406D38E3-6A4D-478A-909E-FFFB791D53FD}" presName="sp" presStyleCnt="0"/>
      <dgm:spPr/>
    </dgm:pt>
    <dgm:pt modelId="{580559D7-B221-4D01-A02D-15E40DA9333F}" type="pres">
      <dgm:prSet presAssocID="{DC9D8610-EDE2-4949-AFF9-C98501097406}" presName="arrowAndChildren" presStyleCnt="0"/>
      <dgm:spPr/>
    </dgm:pt>
    <dgm:pt modelId="{3D456017-3AF8-40DB-9356-A5B84BCBCC52}" type="pres">
      <dgm:prSet presAssocID="{DC9D8610-EDE2-4949-AFF9-C98501097406}" presName="parentTextArrow" presStyleLbl="node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E06620C0-4319-4301-B875-77160928B2C6}" type="presOf" srcId="{DC9D8610-EDE2-4949-AFF9-C98501097406}" destId="{3D456017-3AF8-40DB-9356-A5B84BCBCC52}" srcOrd="0" destOrd="0" presId="urn:microsoft.com/office/officeart/2005/8/layout/process4"/>
    <dgm:cxn modelId="{6AD090AE-4ADD-4681-A5F7-757E2CC4E84E}" srcId="{98A4FB09-4BC1-4934-B490-D1F6EC3E8297}" destId="{DC9D8610-EDE2-4949-AFF9-C98501097406}" srcOrd="0" destOrd="0" parTransId="{3A245DDE-631D-4F1F-8171-DDE205CB86B2}" sibTransId="{406D38E3-6A4D-478A-909E-FFFB791D53FD}"/>
    <dgm:cxn modelId="{D238F7B2-1703-4932-A070-210567062F1D}" type="presOf" srcId="{98A4FB09-4BC1-4934-B490-D1F6EC3E8297}" destId="{B138BC58-AAA7-40F5-8E41-4279DF93F583}" srcOrd="0" destOrd="0" presId="urn:microsoft.com/office/officeart/2005/8/layout/process4"/>
    <dgm:cxn modelId="{7D12EAB6-9028-41F2-9240-DA60C52DA96C}" type="presOf" srcId="{0BB44896-4CFE-4214-BD92-733F20E57126}" destId="{72D43463-E429-4DD5-85FD-1DF28F977341}" srcOrd="0" destOrd="0" presId="urn:microsoft.com/office/officeart/2005/8/layout/process4"/>
    <dgm:cxn modelId="{79F39FB4-68BF-4D03-A651-ABDDA0BF5183}" srcId="{98A4FB09-4BC1-4934-B490-D1F6EC3E8297}" destId="{0BB44896-4CFE-4214-BD92-733F20E57126}" srcOrd="2" destOrd="0" parTransId="{9EDC8435-65DC-405C-B780-CD6FF3D2215A}" sibTransId="{6B503924-A134-4050-A9D9-4ABD7D21BC51}"/>
    <dgm:cxn modelId="{BE6F8002-7A84-4D87-8F41-F63BF5725484}" type="presOf" srcId="{1B6FF6EE-8FD6-46DB-BF5A-4D0301A42861}" destId="{E8A30568-E399-4AC4-BCFD-A2D1B22F230D}" srcOrd="0" destOrd="0" presId="urn:microsoft.com/office/officeart/2005/8/layout/process4"/>
    <dgm:cxn modelId="{B1AAFB86-0E9A-44D0-8668-E70B33A7813A}" srcId="{98A4FB09-4BC1-4934-B490-D1F6EC3E8297}" destId="{1B6FF6EE-8FD6-46DB-BF5A-4D0301A42861}" srcOrd="1" destOrd="0" parTransId="{6A5B6C02-34C0-4E07-95D1-F0A7F8B34FB0}" sibTransId="{928ACB4F-1979-439D-AFA8-B2E369D7B2E8}"/>
    <dgm:cxn modelId="{F1F7D137-9FE5-41AB-AB26-CE969F790004}" type="presParOf" srcId="{B138BC58-AAA7-40F5-8E41-4279DF93F583}" destId="{8ACAF30F-61BB-42C9-8940-26CEB4E60418}" srcOrd="0" destOrd="0" presId="urn:microsoft.com/office/officeart/2005/8/layout/process4"/>
    <dgm:cxn modelId="{1FE04654-CE39-47BC-9AD6-C2F2BFCD84AE}" type="presParOf" srcId="{8ACAF30F-61BB-42C9-8940-26CEB4E60418}" destId="{72D43463-E429-4DD5-85FD-1DF28F977341}" srcOrd="0" destOrd="0" presId="urn:microsoft.com/office/officeart/2005/8/layout/process4"/>
    <dgm:cxn modelId="{995E5E40-319D-4922-A77F-AE752DAC522F}" type="presParOf" srcId="{B138BC58-AAA7-40F5-8E41-4279DF93F583}" destId="{1A7CFACB-744B-4E8D-AFFF-19321D651E49}" srcOrd="1" destOrd="0" presId="urn:microsoft.com/office/officeart/2005/8/layout/process4"/>
    <dgm:cxn modelId="{55D598B4-0105-490D-AF32-7E8809C9EACA}" type="presParOf" srcId="{B138BC58-AAA7-40F5-8E41-4279DF93F583}" destId="{93189490-1B43-47DC-AF2A-B19D31883A45}" srcOrd="2" destOrd="0" presId="urn:microsoft.com/office/officeart/2005/8/layout/process4"/>
    <dgm:cxn modelId="{F863B786-6364-48AB-9D4E-7C9347487093}" type="presParOf" srcId="{93189490-1B43-47DC-AF2A-B19D31883A45}" destId="{E8A30568-E399-4AC4-BCFD-A2D1B22F230D}" srcOrd="0" destOrd="0" presId="urn:microsoft.com/office/officeart/2005/8/layout/process4"/>
    <dgm:cxn modelId="{E402EE28-C12C-487B-B16A-BDE8C39B07D2}" type="presParOf" srcId="{B138BC58-AAA7-40F5-8E41-4279DF93F583}" destId="{D2F0F8E1-8CD5-420E-A48B-71687D440F05}" srcOrd="3" destOrd="0" presId="urn:microsoft.com/office/officeart/2005/8/layout/process4"/>
    <dgm:cxn modelId="{46464773-788B-42FF-814B-F3E0D3583E7A}" type="presParOf" srcId="{B138BC58-AAA7-40F5-8E41-4279DF93F583}" destId="{580559D7-B221-4D01-A02D-15E40DA9333F}" srcOrd="4" destOrd="0" presId="urn:microsoft.com/office/officeart/2005/8/layout/process4"/>
    <dgm:cxn modelId="{DCCD20CF-7AD7-46AA-82A5-8215BCAD799C}" type="presParOf" srcId="{580559D7-B221-4D01-A02D-15E40DA9333F}" destId="{3D456017-3AF8-40DB-9356-A5B84BCBCC5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A4FB09-4BC1-4934-B490-D1F6EC3E829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B6FF6EE-8FD6-46DB-BF5A-4D0301A42861}">
      <dgm:prSet phldrT="[テキスト]"/>
      <dgm:spPr/>
      <dgm:t>
        <a:bodyPr/>
        <a:lstStyle/>
        <a:p>
          <a:r>
            <a:rPr kumimoji="1" lang="ja-JP" altLang="en-US" dirty="0" smtClean="0"/>
            <a:t>四診合参</a:t>
          </a:r>
          <a:endParaRPr kumimoji="1" lang="ja-JP" altLang="en-US" dirty="0"/>
        </a:p>
      </dgm:t>
    </dgm:pt>
    <dgm:pt modelId="{6A5B6C02-34C0-4E07-95D1-F0A7F8B34FB0}" type="parTrans" cxnId="{B1AAFB86-0E9A-44D0-8668-E70B33A7813A}">
      <dgm:prSet/>
      <dgm:spPr/>
      <dgm:t>
        <a:bodyPr/>
        <a:lstStyle/>
        <a:p>
          <a:endParaRPr kumimoji="1" lang="ja-JP" altLang="en-US"/>
        </a:p>
      </dgm:t>
    </dgm:pt>
    <dgm:pt modelId="{928ACB4F-1979-439D-AFA8-B2E369D7B2E8}" type="sibTrans" cxnId="{B1AAFB86-0E9A-44D0-8668-E70B33A7813A}">
      <dgm:prSet/>
      <dgm:spPr/>
      <dgm:t>
        <a:bodyPr/>
        <a:lstStyle/>
        <a:p>
          <a:endParaRPr kumimoji="1" lang="ja-JP" altLang="en-US"/>
        </a:p>
      </dgm:t>
    </dgm:pt>
    <dgm:pt modelId="{0BB44896-4CFE-4214-BD92-733F20E57126}">
      <dgm:prSet phldrT="[テキスト]"/>
      <dgm:spPr/>
      <dgm:t>
        <a:bodyPr/>
        <a:lstStyle/>
        <a:p>
          <a:r>
            <a:rPr kumimoji="1" lang="ja-JP" altLang="en-US" dirty="0" smtClean="0"/>
            <a:t>弁証論治</a:t>
          </a:r>
          <a:endParaRPr kumimoji="1" lang="ja-JP" altLang="en-US" dirty="0"/>
        </a:p>
      </dgm:t>
    </dgm:pt>
    <dgm:pt modelId="{9EDC8435-65DC-405C-B780-CD6FF3D2215A}" type="parTrans" cxnId="{79F39FB4-68BF-4D03-A651-ABDDA0BF5183}">
      <dgm:prSet/>
      <dgm:spPr/>
      <dgm:t>
        <a:bodyPr/>
        <a:lstStyle/>
        <a:p>
          <a:endParaRPr kumimoji="1" lang="ja-JP" altLang="en-US"/>
        </a:p>
      </dgm:t>
    </dgm:pt>
    <dgm:pt modelId="{6B503924-A134-4050-A9D9-4ABD7D21BC51}" type="sibTrans" cxnId="{79F39FB4-68BF-4D03-A651-ABDDA0BF5183}">
      <dgm:prSet/>
      <dgm:spPr/>
      <dgm:t>
        <a:bodyPr/>
        <a:lstStyle/>
        <a:p>
          <a:endParaRPr kumimoji="1" lang="ja-JP" altLang="en-US"/>
        </a:p>
      </dgm:t>
    </dgm:pt>
    <dgm:pt modelId="{DC9D8610-EDE2-4949-AFF9-C98501097406}">
      <dgm:prSet phldrT="[テキスト]"/>
      <dgm:spPr/>
      <dgm:t>
        <a:bodyPr/>
        <a:lstStyle/>
        <a:p>
          <a:r>
            <a:rPr kumimoji="1" lang="ja-JP" altLang="en-US" dirty="0" smtClean="0"/>
            <a:t>望診・聞診・問診・切診</a:t>
          </a:r>
          <a:endParaRPr kumimoji="1" lang="ja-JP" altLang="en-US" dirty="0"/>
        </a:p>
      </dgm:t>
    </dgm:pt>
    <dgm:pt modelId="{3A245DDE-631D-4F1F-8171-DDE205CB86B2}" type="parTrans" cxnId="{6AD090AE-4ADD-4681-A5F7-757E2CC4E84E}">
      <dgm:prSet/>
      <dgm:spPr/>
      <dgm:t>
        <a:bodyPr/>
        <a:lstStyle/>
        <a:p>
          <a:endParaRPr kumimoji="1" lang="ja-JP" altLang="en-US"/>
        </a:p>
      </dgm:t>
    </dgm:pt>
    <dgm:pt modelId="{406D38E3-6A4D-478A-909E-FFFB791D53FD}" type="sibTrans" cxnId="{6AD090AE-4ADD-4681-A5F7-757E2CC4E84E}">
      <dgm:prSet/>
      <dgm:spPr/>
      <dgm:t>
        <a:bodyPr/>
        <a:lstStyle/>
        <a:p>
          <a:endParaRPr kumimoji="1" lang="ja-JP" altLang="en-US"/>
        </a:p>
      </dgm:t>
    </dgm:pt>
    <dgm:pt modelId="{B138BC58-AAA7-40F5-8E41-4279DF93F583}" type="pres">
      <dgm:prSet presAssocID="{98A4FB09-4BC1-4934-B490-D1F6EC3E82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ACAF30F-61BB-42C9-8940-26CEB4E60418}" type="pres">
      <dgm:prSet presAssocID="{0BB44896-4CFE-4214-BD92-733F20E57126}" presName="boxAndChildren" presStyleCnt="0"/>
      <dgm:spPr/>
    </dgm:pt>
    <dgm:pt modelId="{72D43463-E429-4DD5-85FD-1DF28F977341}" type="pres">
      <dgm:prSet presAssocID="{0BB44896-4CFE-4214-BD92-733F20E57126}" presName="parentTextBox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1A7CFACB-744B-4E8D-AFFF-19321D651E49}" type="pres">
      <dgm:prSet presAssocID="{928ACB4F-1979-439D-AFA8-B2E369D7B2E8}" presName="sp" presStyleCnt="0"/>
      <dgm:spPr/>
    </dgm:pt>
    <dgm:pt modelId="{93189490-1B43-47DC-AF2A-B19D31883A45}" type="pres">
      <dgm:prSet presAssocID="{1B6FF6EE-8FD6-46DB-BF5A-4D0301A42861}" presName="arrowAndChildren" presStyleCnt="0"/>
      <dgm:spPr/>
    </dgm:pt>
    <dgm:pt modelId="{E8A30568-E399-4AC4-BCFD-A2D1B22F230D}" type="pres">
      <dgm:prSet presAssocID="{1B6FF6EE-8FD6-46DB-BF5A-4D0301A42861}" presName="parentTextArrow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D2F0F8E1-8CD5-420E-A48B-71687D440F05}" type="pres">
      <dgm:prSet presAssocID="{406D38E3-6A4D-478A-909E-FFFB791D53FD}" presName="sp" presStyleCnt="0"/>
      <dgm:spPr/>
    </dgm:pt>
    <dgm:pt modelId="{580559D7-B221-4D01-A02D-15E40DA9333F}" type="pres">
      <dgm:prSet presAssocID="{DC9D8610-EDE2-4949-AFF9-C98501097406}" presName="arrowAndChildren" presStyleCnt="0"/>
      <dgm:spPr/>
    </dgm:pt>
    <dgm:pt modelId="{3D456017-3AF8-40DB-9356-A5B84BCBCC52}" type="pres">
      <dgm:prSet presAssocID="{DC9D8610-EDE2-4949-AFF9-C98501097406}" presName="parentTextArrow" presStyleLbl="node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067C84E5-7281-4E25-8727-8347581FDBD5}" type="presOf" srcId="{DC9D8610-EDE2-4949-AFF9-C98501097406}" destId="{3D456017-3AF8-40DB-9356-A5B84BCBCC52}" srcOrd="0" destOrd="0" presId="urn:microsoft.com/office/officeart/2005/8/layout/process4"/>
    <dgm:cxn modelId="{AD828415-613F-49E5-A861-D0F687229096}" type="presOf" srcId="{0BB44896-4CFE-4214-BD92-733F20E57126}" destId="{72D43463-E429-4DD5-85FD-1DF28F977341}" srcOrd="0" destOrd="0" presId="urn:microsoft.com/office/officeart/2005/8/layout/process4"/>
    <dgm:cxn modelId="{61A87F16-A674-4470-81D6-D46F1A4F5D7D}" type="presOf" srcId="{1B6FF6EE-8FD6-46DB-BF5A-4D0301A42861}" destId="{E8A30568-E399-4AC4-BCFD-A2D1B22F230D}" srcOrd="0" destOrd="0" presId="urn:microsoft.com/office/officeart/2005/8/layout/process4"/>
    <dgm:cxn modelId="{6AD090AE-4ADD-4681-A5F7-757E2CC4E84E}" srcId="{98A4FB09-4BC1-4934-B490-D1F6EC3E8297}" destId="{DC9D8610-EDE2-4949-AFF9-C98501097406}" srcOrd="0" destOrd="0" parTransId="{3A245DDE-631D-4F1F-8171-DDE205CB86B2}" sibTransId="{406D38E3-6A4D-478A-909E-FFFB791D53FD}"/>
    <dgm:cxn modelId="{79F39FB4-68BF-4D03-A651-ABDDA0BF5183}" srcId="{98A4FB09-4BC1-4934-B490-D1F6EC3E8297}" destId="{0BB44896-4CFE-4214-BD92-733F20E57126}" srcOrd="2" destOrd="0" parTransId="{9EDC8435-65DC-405C-B780-CD6FF3D2215A}" sibTransId="{6B503924-A134-4050-A9D9-4ABD7D21BC51}"/>
    <dgm:cxn modelId="{F99114FA-58BF-4B79-B321-F909DD1BE107}" type="presOf" srcId="{98A4FB09-4BC1-4934-B490-D1F6EC3E8297}" destId="{B138BC58-AAA7-40F5-8E41-4279DF93F583}" srcOrd="0" destOrd="0" presId="urn:microsoft.com/office/officeart/2005/8/layout/process4"/>
    <dgm:cxn modelId="{B1AAFB86-0E9A-44D0-8668-E70B33A7813A}" srcId="{98A4FB09-4BC1-4934-B490-D1F6EC3E8297}" destId="{1B6FF6EE-8FD6-46DB-BF5A-4D0301A42861}" srcOrd="1" destOrd="0" parTransId="{6A5B6C02-34C0-4E07-95D1-F0A7F8B34FB0}" sibTransId="{928ACB4F-1979-439D-AFA8-B2E369D7B2E8}"/>
    <dgm:cxn modelId="{3FB8F50D-0AD0-4BAA-8360-C304790370D4}" type="presParOf" srcId="{B138BC58-AAA7-40F5-8E41-4279DF93F583}" destId="{8ACAF30F-61BB-42C9-8940-26CEB4E60418}" srcOrd="0" destOrd="0" presId="urn:microsoft.com/office/officeart/2005/8/layout/process4"/>
    <dgm:cxn modelId="{E22389BC-FF73-44EB-84EC-6029A60C8C63}" type="presParOf" srcId="{8ACAF30F-61BB-42C9-8940-26CEB4E60418}" destId="{72D43463-E429-4DD5-85FD-1DF28F977341}" srcOrd="0" destOrd="0" presId="urn:microsoft.com/office/officeart/2005/8/layout/process4"/>
    <dgm:cxn modelId="{1C276803-E486-4C61-8A62-F7C8FA665D4B}" type="presParOf" srcId="{B138BC58-AAA7-40F5-8E41-4279DF93F583}" destId="{1A7CFACB-744B-4E8D-AFFF-19321D651E49}" srcOrd="1" destOrd="0" presId="urn:microsoft.com/office/officeart/2005/8/layout/process4"/>
    <dgm:cxn modelId="{A2B02312-0C55-4EBB-9743-547956895570}" type="presParOf" srcId="{B138BC58-AAA7-40F5-8E41-4279DF93F583}" destId="{93189490-1B43-47DC-AF2A-B19D31883A45}" srcOrd="2" destOrd="0" presId="urn:microsoft.com/office/officeart/2005/8/layout/process4"/>
    <dgm:cxn modelId="{D82C9A4D-7EDA-4A96-8FF9-E6950EE573E2}" type="presParOf" srcId="{93189490-1B43-47DC-AF2A-B19D31883A45}" destId="{E8A30568-E399-4AC4-BCFD-A2D1B22F230D}" srcOrd="0" destOrd="0" presId="urn:microsoft.com/office/officeart/2005/8/layout/process4"/>
    <dgm:cxn modelId="{62484C7A-CC94-43A9-AEBB-7A7BA344E19E}" type="presParOf" srcId="{B138BC58-AAA7-40F5-8E41-4279DF93F583}" destId="{D2F0F8E1-8CD5-420E-A48B-71687D440F05}" srcOrd="3" destOrd="0" presId="urn:microsoft.com/office/officeart/2005/8/layout/process4"/>
    <dgm:cxn modelId="{AB117C60-A836-4E9B-99D2-0E7B176825C5}" type="presParOf" srcId="{B138BC58-AAA7-40F5-8E41-4279DF93F583}" destId="{580559D7-B221-4D01-A02D-15E40DA9333F}" srcOrd="4" destOrd="0" presId="urn:microsoft.com/office/officeart/2005/8/layout/process4"/>
    <dgm:cxn modelId="{078672BD-22FF-4362-9581-5F712CC585CB}" type="presParOf" srcId="{580559D7-B221-4D01-A02D-15E40DA9333F}" destId="{3D456017-3AF8-40DB-9356-A5B84BCBCC5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D86373-DF79-4B56-8E41-B859BF4D58E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9339B85-66A5-48F2-B1CC-A363925A1B03}">
      <dgm:prSet phldrT="[テキスト]" custT="1"/>
      <dgm:spPr/>
      <dgm:t>
        <a:bodyPr/>
        <a:lstStyle/>
        <a:p>
          <a:r>
            <a:rPr kumimoji="1" lang="ja-JP" altLang="en-US" sz="3600" dirty="0" smtClean="0"/>
            <a:t>理</a:t>
          </a:r>
          <a:r>
            <a:rPr kumimoji="1" lang="ja-JP" altLang="en-US" sz="3200" dirty="0" smtClean="0"/>
            <a:t>　</a:t>
          </a:r>
          <a:r>
            <a:rPr kumimoji="1" lang="ja-JP" altLang="en-US" sz="1600" dirty="0" smtClean="0"/>
            <a:t>弁証⇒疾病発生メカニズムの識別・分析</a:t>
          </a:r>
          <a:endParaRPr kumimoji="1" lang="ja-JP" altLang="en-US" sz="1600" dirty="0"/>
        </a:p>
      </dgm:t>
    </dgm:pt>
    <dgm:pt modelId="{9CCEEEEE-8A53-40D0-8BBF-F9D162CC30F6}" type="parTrans" cxnId="{59A15B7F-4E84-4EC4-86DF-7135F14AFB62}">
      <dgm:prSet/>
      <dgm:spPr/>
      <dgm:t>
        <a:bodyPr/>
        <a:lstStyle/>
        <a:p>
          <a:endParaRPr kumimoji="1" lang="ja-JP" altLang="en-US"/>
        </a:p>
      </dgm:t>
    </dgm:pt>
    <dgm:pt modelId="{3EFDBB8E-F9C5-4E48-9075-BF040CC387B2}" type="sibTrans" cxnId="{59A15B7F-4E84-4EC4-86DF-7135F14AFB62}">
      <dgm:prSet/>
      <dgm:spPr/>
      <dgm:t>
        <a:bodyPr/>
        <a:lstStyle/>
        <a:p>
          <a:endParaRPr kumimoji="1" lang="ja-JP" altLang="en-US"/>
        </a:p>
      </dgm:t>
    </dgm:pt>
    <dgm:pt modelId="{18DF4344-D04A-4DBA-91B7-4D6D7E3396D9}">
      <dgm:prSet phldrT="[テキスト]" custT="1"/>
      <dgm:spPr/>
      <dgm:t>
        <a:bodyPr/>
        <a:lstStyle/>
        <a:p>
          <a:r>
            <a:rPr kumimoji="1" lang="ja-JP" altLang="en-US" sz="3600" dirty="0" smtClean="0"/>
            <a:t>方</a:t>
          </a:r>
          <a:r>
            <a:rPr kumimoji="1" lang="ja-JP" altLang="en-US" sz="1900" dirty="0" smtClean="0"/>
            <a:t>　治法⇒方剤選択</a:t>
          </a:r>
          <a:endParaRPr kumimoji="1" lang="ja-JP" altLang="en-US" sz="1900" dirty="0"/>
        </a:p>
      </dgm:t>
    </dgm:pt>
    <dgm:pt modelId="{5AA61AF8-012B-4867-980C-A52F34E1B954}" type="parTrans" cxnId="{50CF5239-102D-4256-94E0-B8E46F234B48}">
      <dgm:prSet/>
      <dgm:spPr/>
      <dgm:t>
        <a:bodyPr/>
        <a:lstStyle/>
        <a:p>
          <a:endParaRPr kumimoji="1" lang="ja-JP" altLang="en-US"/>
        </a:p>
      </dgm:t>
    </dgm:pt>
    <dgm:pt modelId="{7E039C41-292B-4211-9385-4913D11A075F}" type="sibTrans" cxnId="{50CF5239-102D-4256-94E0-B8E46F234B48}">
      <dgm:prSet/>
      <dgm:spPr/>
      <dgm:t>
        <a:bodyPr/>
        <a:lstStyle/>
        <a:p>
          <a:endParaRPr kumimoji="1" lang="ja-JP" altLang="en-US"/>
        </a:p>
      </dgm:t>
    </dgm:pt>
    <dgm:pt modelId="{43007ADE-C44F-4FB6-AE9C-69B4A6F85553}">
      <dgm:prSet phldrT="[テキスト]" custT="1"/>
      <dgm:spPr/>
      <dgm:t>
        <a:bodyPr/>
        <a:lstStyle/>
        <a:p>
          <a:r>
            <a:rPr kumimoji="1" lang="ja-JP" altLang="en-US" sz="3600" dirty="0" smtClean="0"/>
            <a:t>薬</a:t>
          </a:r>
          <a:r>
            <a:rPr kumimoji="1" lang="ja-JP" altLang="en-US" sz="1900" dirty="0" smtClean="0"/>
            <a:t>　治法を正確に実現できるよう薬物使用量を吟味　　　　　　　　　　　　　最終的な投与方法決定</a:t>
          </a:r>
          <a:endParaRPr kumimoji="1" lang="ja-JP" altLang="en-US" sz="1900" dirty="0"/>
        </a:p>
      </dgm:t>
    </dgm:pt>
    <dgm:pt modelId="{D1711ED9-21ED-4D4A-BE67-EA4A38CDD5F0}" type="parTrans" cxnId="{33F8FC41-F001-4F9F-B012-7E5F33F34E55}">
      <dgm:prSet/>
      <dgm:spPr/>
      <dgm:t>
        <a:bodyPr/>
        <a:lstStyle/>
        <a:p>
          <a:endParaRPr kumimoji="1" lang="ja-JP" altLang="en-US"/>
        </a:p>
      </dgm:t>
    </dgm:pt>
    <dgm:pt modelId="{CF1D0297-A663-4DF9-AC71-7A4795C17CCB}" type="sibTrans" cxnId="{33F8FC41-F001-4F9F-B012-7E5F33F34E55}">
      <dgm:prSet/>
      <dgm:spPr/>
      <dgm:t>
        <a:bodyPr/>
        <a:lstStyle/>
        <a:p>
          <a:endParaRPr kumimoji="1" lang="ja-JP" altLang="en-US"/>
        </a:p>
      </dgm:t>
    </dgm:pt>
    <dgm:pt modelId="{19BA3F1D-6C7C-4F03-A430-A1DD5C8F644E}">
      <dgm:prSet phldrT="[テキスト]" custT="1"/>
      <dgm:spPr/>
      <dgm:t>
        <a:bodyPr/>
        <a:lstStyle/>
        <a:p>
          <a:r>
            <a:rPr kumimoji="1" lang="ja-JP" altLang="en-US" sz="3600" dirty="0" smtClean="0"/>
            <a:t>法</a:t>
          </a:r>
          <a:r>
            <a:rPr kumimoji="1" lang="ja-JP" altLang="en-US" sz="1900" dirty="0" smtClean="0"/>
            <a:t>　弁証⇒相応する治法確立</a:t>
          </a:r>
          <a:endParaRPr kumimoji="1" lang="ja-JP" altLang="en-US" sz="1900" dirty="0"/>
        </a:p>
      </dgm:t>
    </dgm:pt>
    <dgm:pt modelId="{A3C2784D-001B-4CE5-BD15-F9D4CE99885A}" type="parTrans" cxnId="{745132CD-C17C-474E-92D4-22F507F4C1AD}">
      <dgm:prSet/>
      <dgm:spPr/>
      <dgm:t>
        <a:bodyPr/>
        <a:lstStyle/>
        <a:p>
          <a:endParaRPr kumimoji="1" lang="ja-JP" altLang="en-US"/>
        </a:p>
      </dgm:t>
    </dgm:pt>
    <dgm:pt modelId="{79C142D6-D9F6-4A6C-AE15-E74626BC55C5}" type="sibTrans" cxnId="{745132CD-C17C-474E-92D4-22F507F4C1AD}">
      <dgm:prSet/>
      <dgm:spPr/>
      <dgm:t>
        <a:bodyPr/>
        <a:lstStyle/>
        <a:p>
          <a:endParaRPr kumimoji="1" lang="ja-JP" altLang="en-US"/>
        </a:p>
      </dgm:t>
    </dgm:pt>
    <dgm:pt modelId="{D28E6D53-4604-4215-9C3B-84BEED405084}" type="pres">
      <dgm:prSet presAssocID="{98D86373-DF79-4B56-8E41-B859BF4D58EC}" presName="linearFlow" presStyleCnt="0">
        <dgm:presLayoutVars>
          <dgm:resizeHandles val="exact"/>
        </dgm:presLayoutVars>
      </dgm:prSet>
      <dgm:spPr/>
    </dgm:pt>
    <dgm:pt modelId="{E7808A7C-B590-4977-883F-5EC47F3F9B00}" type="pres">
      <dgm:prSet presAssocID="{19339B85-66A5-48F2-B1CC-A363925A1B03}" presName="node" presStyleLbl="node1" presStyleIdx="0" presStyleCnt="4" custScaleX="14452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F7F4718-8669-4428-A74F-9953CE058652}" type="pres">
      <dgm:prSet presAssocID="{3EFDBB8E-F9C5-4E48-9075-BF040CC387B2}" presName="sibTrans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75797629-22D0-4885-861C-B7C061C3B909}" type="pres">
      <dgm:prSet presAssocID="{3EFDBB8E-F9C5-4E48-9075-BF040CC387B2}" presName="connectorText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5789CAA2-B1FA-45D7-84F1-6D808927089A}" type="pres">
      <dgm:prSet presAssocID="{19BA3F1D-6C7C-4F03-A430-A1DD5C8F644E}" presName="node" presStyleLbl="node1" presStyleIdx="1" presStyleCnt="4" custScaleX="11397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21A3D1-54E2-43BA-A40A-D354A695EE75}" type="pres">
      <dgm:prSet presAssocID="{79C142D6-D9F6-4A6C-AE15-E74626BC55C5}" presName="sibTrans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83E42E0B-ECD9-432C-A314-545A9F430B78}" type="pres">
      <dgm:prSet presAssocID="{79C142D6-D9F6-4A6C-AE15-E74626BC55C5}" presName="connectorText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19A3971E-C7C6-4E2F-A8DD-BC916ACBF06A}" type="pres">
      <dgm:prSet presAssocID="{18DF4344-D04A-4DBA-91B7-4D6D7E3396D9}" presName="node" presStyleLbl="node1" presStyleIdx="2" presStyleCnt="4" custScaleX="10510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D9EEA47-1BB8-42F3-ACC3-9C533C948CB1}" type="pres">
      <dgm:prSet presAssocID="{7E039C41-292B-4211-9385-4913D11A075F}" presName="sibTrans" presStyleLbl="sibTrans2D1" presStyleIdx="2" presStyleCnt="3"/>
      <dgm:spPr/>
      <dgm:t>
        <a:bodyPr/>
        <a:lstStyle/>
        <a:p>
          <a:endParaRPr kumimoji="1" lang="ja-JP" altLang="en-US"/>
        </a:p>
      </dgm:t>
    </dgm:pt>
    <dgm:pt modelId="{CE6058A9-AF33-4C9C-A6D1-B0A3B18FA507}" type="pres">
      <dgm:prSet presAssocID="{7E039C41-292B-4211-9385-4913D11A075F}" presName="connectorText" presStyleLbl="sibTrans2D1" presStyleIdx="2" presStyleCnt="3"/>
      <dgm:spPr/>
      <dgm:t>
        <a:bodyPr/>
        <a:lstStyle/>
        <a:p>
          <a:endParaRPr kumimoji="1" lang="ja-JP" altLang="en-US"/>
        </a:p>
      </dgm:t>
    </dgm:pt>
    <dgm:pt modelId="{4D796390-6C38-41D3-94F8-F8E052897C1E}" type="pres">
      <dgm:prSet presAssocID="{43007ADE-C44F-4FB6-AE9C-69B4A6F85553}" presName="node" presStyleLbl="node1" presStyleIdx="3" presStyleCnt="4" custScaleX="2365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78238F9-69D2-4B98-B100-CA521D5B975D}" type="presOf" srcId="{19339B85-66A5-48F2-B1CC-A363925A1B03}" destId="{E7808A7C-B590-4977-883F-5EC47F3F9B00}" srcOrd="0" destOrd="0" presId="urn:microsoft.com/office/officeart/2005/8/layout/process2"/>
    <dgm:cxn modelId="{59A15B7F-4E84-4EC4-86DF-7135F14AFB62}" srcId="{98D86373-DF79-4B56-8E41-B859BF4D58EC}" destId="{19339B85-66A5-48F2-B1CC-A363925A1B03}" srcOrd="0" destOrd="0" parTransId="{9CCEEEEE-8A53-40D0-8BBF-F9D162CC30F6}" sibTransId="{3EFDBB8E-F9C5-4E48-9075-BF040CC387B2}"/>
    <dgm:cxn modelId="{3E8DC4F7-E3A7-4DC4-9F5A-3A3E84F05070}" type="presOf" srcId="{79C142D6-D9F6-4A6C-AE15-E74626BC55C5}" destId="{83E42E0B-ECD9-432C-A314-545A9F430B78}" srcOrd="1" destOrd="0" presId="urn:microsoft.com/office/officeart/2005/8/layout/process2"/>
    <dgm:cxn modelId="{3BECCD4C-1EAA-4AD7-A79B-53360C66D260}" type="presOf" srcId="{43007ADE-C44F-4FB6-AE9C-69B4A6F85553}" destId="{4D796390-6C38-41D3-94F8-F8E052897C1E}" srcOrd="0" destOrd="0" presId="urn:microsoft.com/office/officeart/2005/8/layout/process2"/>
    <dgm:cxn modelId="{CA5AEA14-66E8-4B93-B4A9-25765E2DE258}" type="presOf" srcId="{18DF4344-D04A-4DBA-91B7-4D6D7E3396D9}" destId="{19A3971E-C7C6-4E2F-A8DD-BC916ACBF06A}" srcOrd="0" destOrd="0" presId="urn:microsoft.com/office/officeart/2005/8/layout/process2"/>
    <dgm:cxn modelId="{33F8FC41-F001-4F9F-B012-7E5F33F34E55}" srcId="{98D86373-DF79-4B56-8E41-B859BF4D58EC}" destId="{43007ADE-C44F-4FB6-AE9C-69B4A6F85553}" srcOrd="3" destOrd="0" parTransId="{D1711ED9-21ED-4D4A-BE67-EA4A38CDD5F0}" sibTransId="{CF1D0297-A663-4DF9-AC71-7A4795C17CCB}"/>
    <dgm:cxn modelId="{745132CD-C17C-474E-92D4-22F507F4C1AD}" srcId="{98D86373-DF79-4B56-8E41-B859BF4D58EC}" destId="{19BA3F1D-6C7C-4F03-A430-A1DD5C8F644E}" srcOrd="1" destOrd="0" parTransId="{A3C2784D-001B-4CE5-BD15-F9D4CE99885A}" sibTransId="{79C142D6-D9F6-4A6C-AE15-E74626BC55C5}"/>
    <dgm:cxn modelId="{B7E5F1BB-B19A-4214-9205-9228B809AB58}" type="presOf" srcId="{7E039C41-292B-4211-9385-4913D11A075F}" destId="{FD9EEA47-1BB8-42F3-ACC3-9C533C948CB1}" srcOrd="0" destOrd="0" presId="urn:microsoft.com/office/officeart/2005/8/layout/process2"/>
    <dgm:cxn modelId="{0FD3599F-E9C8-4E21-A7BF-F919B605AD96}" type="presOf" srcId="{98D86373-DF79-4B56-8E41-B859BF4D58EC}" destId="{D28E6D53-4604-4215-9C3B-84BEED405084}" srcOrd="0" destOrd="0" presId="urn:microsoft.com/office/officeart/2005/8/layout/process2"/>
    <dgm:cxn modelId="{A899F11F-7793-40AF-BA05-D913F442EEE6}" type="presOf" srcId="{19BA3F1D-6C7C-4F03-A430-A1DD5C8F644E}" destId="{5789CAA2-B1FA-45D7-84F1-6D808927089A}" srcOrd="0" destOrd="0" presId="urn:microsoft.com/office/officeart/2005/8/layout/process2"/>
    <dgm:cxn modelId="{5E680BA6-A6E4-4581-A045-868952DF5488}" type="presOf" srcId="{7E039C41-292B-4211-9385-4913D11A075F}" destId="{CE6058A9-AF33-4C9C-A6D1-B0A3B18FA507}" srcOrd="1" destOrd="0" presId="urn:microsoft.com/office/officeart/2005/8/layout/process2"/>
    <dgm:cxn modelId="{AFE7F968-F700-4DC5-888F-3B0AC6C71487}" type="presOf" srcId="{3EFDBB8E-F9C5-4E48-9075-BF040CC387B2}" destId="{3F7F4718-8669-4428-A74F-9953CE058652}" srcOrd="0" destOrd="0" presId="urn:microsoft.com/office/officeart/2005/8/layout/process2"/>
    <dgm:cxn modelId="{3E4BCE80-3A35-42BD-AB3B-74373C219674}" type="presOf" srcId="{3EFDBB8E-F9C5-4E48-9075-BF040CC387B2}" destId="{75797629-22D0-4885-861C-B7C061C3B909}" srcOrd="1" destOrd="0" presId="urn:microsoft.com/office/officeart/2005/8/layout/process2"/>
    <dgm:cxn modelId="{50CF5239-102D-4256-94E0-B8E46F234B48}" srcId="{98D86373-DF79-4B56-8E41-B859BF4D58EC}" destId="{18DF4344-D04A-4DBA-91B7-4D6D7E3396D9}" srcOrd="2" destOrd="0" parTransId="{5AA61AF8-012B-4867-980C-A52F34E1B954}" sibTransId="{7E039C41-292B-4211-9385-4913D11A075F}"/>
    <dgm:cxn modelId="{261175A6-B781-41F4-A41D-B3EDECF64823}" type="presOf" srcId="{79C142D6-D9F6-4A6C-AE15-E74626BC55C5}" destId="{8C21A3D1-54E2-43BA-A40A-D354A695EE75}" srcOrd="0" destOrd="0" presId="urn:microsoft.com/office/officeart/2005/8/layout/process2"/>
    <dgm:cxn modelId="{E8A64107-3811-4A75-A9BA-9D49A1456824}" type="presParOf" srcId="{D28E6D53-4604-4215-9C3B-84BEED405084}" destId="{E7808A7C-B590-4977-883F-5EC47F3F9B00}" srcOrd="0" destOrd="0" presId="urn:microsoft.com/office/officeart/2005/8/layout/process2"/>
    <dgm:cxn modelId="{8AE9536B-72AD-4B8E-9002-E2BFF38AAF63}" type="presParOf" srcId="{D28E6D53-4604-4215-9C3B-84BEED405084}" destId="{3F7F4718-8669-4428-A74F-9953CE058652}" srcOrd="1" destOrd="0" presId="urn:microsoft.com/office/officeart/2005/8/layout/process2"/>
    <dgm:cxn modelId="{7DF50D8C-B2A3-4967-B088-4033891DE910}" type="presParOf" srcId="{3F7F4718-8669-4428-A74F-9953CE058652}" destId="{75797629-22D0-4885-861C-B7C061C3B909}" srcOrd="0" destOrd="0" presId="urn:microsoft.com/office/officeart/2005/8/layout/process2"/>
    <dgm:cxn modelId="{D63E6F51-3227-4785-864E-B936DE187BF8}" type="presParOf" srcId="{D28E6D53-4604-4215-9C3B-84BEED405084}" destId="{5789CAA2-B1FA-45D7-84F1-6D808927089A}" srcOrd="2" destOrd="0" presId="urn:microsoft.com/office/officeart/2005/8/layout/process2"/>
    <dgm:cxn modelId="{76FE091A-DDC0-48BE-AA4B-CDB6F3E69457}" type="presParOf" srcId="{D28E6D53-4604-4215-9C3B-84BEED405084}" destId="{8C21A3D1-54E2-43BA-A40A-D354A695EE75}" srcOrd="3" destOrd="0" presId="urn:microsoft.com/office/officeart/2005/8/layout/process2"/>
    <dgm:cxn modelId="{F64DE6DA-9E9C-4E09-80D7-47E012447731}" type="presParOf" srcId="{8C21A3D1-54E2-43BA-A40A-D354A695EE75}" destId="{83E42E0B-ECD9-432C-A314-545A9F430B78}" srcOrd="0" destOrd="0" presId="urn:microsoft.com/office/officeart/2005/8/layout/process2"/>
    <dgm:cxn modelId="{EBCAD788-4D16-4DDC-94E6-37FDD64DBB5C}" type="presParOf" srcId="{D28E6D53-4604-4215-9C3B-84BEED405084}" destId="{19A3971E-C7C6-4E2F-A8DD-BC916ACBF06A}" srcOrd="4" destOrd="0" presId="urn:microsoft.com/office/officeart/2005/8/layout/process2"/>
    <dgm:cxn modelId="{C0432CE1-2F58-4D9D-8586-31A7F35160DB}" type="presParOf" srcId="{D28E6D53-4604-4215-9C3B-84BEED405084}" destId="{FD9EEA47-1BB8-42F3-ACC3-9C533C948CB1}" srcOrd="5" destOrd="0" presId="urn:microsoft.com/office/officeart/2005/8/layout/process2"/>
    <dgm:cxn modelId="{8CEC28F0-242E-4686-8E55-FD8406DD751F}" type="presParOf" srcId="{FD9EEA47-1BB8-42F3-ACC3-9C533C948CB1}" destId="{CE6058A9-AF33-4C9C-A6D1-B0A3B18FA507}" srcOrd="0" destOrd="0" presId="urn:microsoft.com/office/officeart/2005/8/layout/process2"/>
    <dgm:cxn modelId="{1E7D69CB-ED01-41B3-BC2C-1A324ECD6206}" type="presParOf" srcId="{D28E6D53-4604-4215-9C3B-84BEED405084}" destId="{4D796390-6C38-41D3-94F8-F8E052897C1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43463-E429-4DD5-85FD-1DF28F977341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800" kern="1200" dirty="0" smtClean="0"/>
            <a:t>弁証論治</a:t>
          </a:r>
          <a:endParaRPr kumimoji="1" lang="ja-JP" altLang="en-US" sz="3800" kern="1200" dirty="0"/>
        </a:p>
      </dsp:txBody>
      <dsp:txXfrm>
        <a:off x="0" y="3406931"/>
        <a:ext cx="8229600" cy="1118231"/>
      </dsp:txXfrm>
    </dsp:sp>
    <dsp:sp modelId="{E8A30568-E399-4AC4-BCFD-A2D1B22F230D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800" kern="1200" dirty="0" smtClean="0"/>
            <a:t>四診合参</a:t>
          </a:r>
          <a:endParaRPr kumimoji="1" lang="ja-JP" altLang="en-US" sz="3800" kern="1200" dirty="0"/>
        </a:p>
      </dsp:txBody>
      <dsp:txXfrm rot="10800000">
        <a:off x="0" y="1703865"/>
        <a:ext cx="8229600" cy="1117500"/>
      </dsp:txXfrm>
    </dsp:sp>
    <dsp:sp modelId="{3D456017-3AF8-40DB-9356-A5B84BCBCC52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800" kern="1200" dirty="0" smtClean="0"/>
            <a:t>望診・聞診・問診・切診</a:t>
          </a:r>
          <a:endParaRPr kumimoji="1" lang="ja-JP" altLang="en-US" sz="3800" kern="1200" dirty="0"/>
        </a:p>
      </dsp:txBody>
      <dsp:txXfrm rot="10800000">
        <a:off x="0" y="799"/>
        <a:ext cx="8229600" cy="111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43463-E429-4DD5-85FD-1DF28F977341}">
      <dsp:nvSpPr>
        <dsp:cNvPr id="0" name=""/>
        <dsp:cNvSpPr/>
      </dsp:nvSpPr>
      <dsp:spPr>
        <a:xfrm>
          <a:off x="0" y="3668635"/>
          <a:ext cx="7467600" cy="120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100" kern="1200" dirty="0" smtClean="0"/>
            <a:t>弁証論治</a:t>
          </a:r>
          <a:endParaRPr kumimoji="1" lang="ja-JP" altLang="en-US" sz="4100" kern="1200" dirty="0"/>
        </a:p>
      </dsp:txBody>
      <dsp:txXfrm>
        <a:off x="0" y="3668635"/>
        <a:ext cx="7467600" cy="1204128"/>
      </dsp:txXfrm>
    </dsp:sp>
    <dsp:sp modelId="{E8A30568-E399-4AC4-BCFD-A2D1B22F230D}">
      <dsp:nvSpPr>
        <dsp:cNvPr id="0" name=""/>
        <dsp:cNvSpPr/>
      </dsp:nvSpPr>
      <dsp:spPr>
        <a:xfrm rot="10800000">
          <a:off x="0" y="1834748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100" kern="1200" dirty="0" smtClean="0"/>
            <a:t>四診合参</a:t>
          </a:r>
          <a:endParaRPr kumimoji="1" lang="ja-JP" altLang="en-US" sz="4100" kern="1200" dirty="0"/>
        </a:p>
      </dsp:txBody>
      <dsp:txXfrm rot="10800000">
        <a:off x="0" y="1834748"/>
        <a:ext cx="7467600" cy="1203340"/>
      </dsp:txXfrm>
    </dsp:sp>
    <dsp:sp modelId="{3D456017-3AF8-40DB-9356-A5B84BCBCC52}">
      <dsp:nvSpPr>
        <dsp:cNvPr id="0" name=""/>
        <dsp:cNvSpPr/>
      </dsp:nvSpPr>
      <dsp:spPr>
        <a:xfrm rot="10800000">
          <a:off x="0" y="861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100" kern="1200" dirty="0" smtClean="0"/>
            <a:t>望診・聞診・問診・切診</a:t>
          </a:r>
          <a:endParaRPr kumimoji="1" lang="ja-JP" altLang="en-US" sz="4100" kern="1200" dirty="0"/>
        </a:p>
      </dsp:txBody>
      <dsp:txXfrm rot="10800000">
        <a:off x="0" y="861"/>
        <a:ext cx="7467600" cy="1203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43463-E429-4DD5-85FD-1DF28F977341}">
      <dsp:nvSpPr>
        <dsp:cNvPr id="0" name=""/>
        <dsp:cNvSpPr/>
      </dsp:nvSpPr>
      <dsp:spPr>
        <a:xfrm>
          <a:off x="0" y="3668635"/>
          <a:ext cx="7467600" cy="120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100" kern="1200" dirty="0" smtClean="0"/>
            <a:t>弁証論治</a:t>
          </a:r>
          <a:endParaRPr kumimoji="1" lang="ja-JP" altLang="en-US" sz="4100" kern="1200" dirty="0"/>
        </a:p>
      </dsp:txBody>
      <dsp:txXfrm>
        <a:off x="0" y="3668635"/>
        <a:ext cx="7467600" cy="1204128"/>
      </dsp:txXfrm>
    </dsp:sp>
    <dsp:sp modelId="{E8A30568-E399-4AC4-BCFD-A2D1B22F230D}">
      <dsp:nvSpPr>
        <dsp:cNvPr id="0" name=""/>
        <dsp:cNvSpPr/>
      </dsp:nvSpPr>
      <dsp:spPr>
        <a:xfrm rot="10800000">
          <a:off x="0" y="1834748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100" kern="1200" dirty="0" smtClean="0"/>
            <a:t>四診合参</a:t>
          </a:r>
          <a:endParaRPr kumimoji="1" lang="ja-JP" altLang="en-US" sz="4100" kern="1200" dirty="0"/>
        </a:p>
      </dsp:txBody>
      <dsp:txXfrm rot="10800000">
        <a:off x="0" y="1834748"/>
        <a:ext cx="7467600" cy="1203340"/>
      </dsp:txXfrm>
    </dsp:sp>
    <dsp:sp modelId="{3D456017-3AF8-40DB-9356-A5B84BCBCC52}">
      <dsp:nvSpPr>
        <dsp:cNvPr id="0" name=""/>
        <dsp:cNvSpPr/>
      </dsp:nvSpPr>
      <dsp:spPr>
        <a:xfrm rot="10800000">
          <a:off x="0" y="861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100" kern="1200" dirty="0" smtClean="0"/>
            <a:t>望診・聞診・問診・切診</a:t>
          </a:r>
          <a:endParaRPr kumimoji="1" lang="ja-JP" altLang="en-US" sz="4100" kern="1200" dirty="0"/>
        </a:p>
      </dsp:txBody>
      <dsp:txXfrm rot="10800000">
        <a:off x="0" y="861"/>
        <a:ext cx="7467600" cy="1203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08A7C-B590-4977-883F-5EC47F3F9B00}">
      <dsp:nvSpPr>
        <dsp:cNvPr id="0" name=""/>
        <dsp:cNvSpPr/>
      </dsp:nvSpPr>
      <dsp:spPr>
        <a:xfrm>
          <a:off x="1656750" y="4574"/>
          <a:ext cx="4916098" cy="850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/>
            <a:t>理</a:t>
          </a:r>
          <a:r>
            <a:rPr kumimoji="1" lang="ja-JP" altLang="en-US" sz="3200" kern="1200" dirty="0" smtClean="0"/>
            <a:t>　</a:t>
          </a:r>
          <a:r>
            <a:rPr kumimoji="1" lang="ja-JP" altLang="en-US" sz="1600" kern="1200" dirty="0" smtClean="0"/>
            <a:t>弁証⇒疾病発生メカニズムの識別・分析</a:t>
          </a:r>
          <a:endParaRPr kumimoji="1" lang="ja-JP" altLang="en-US" sz="1600" kern="1200" dirty="0"/>
        </a:p>
      </dsp:txBody>
      <dsp:txXfrm>
        <a:off x="1681657" y="29481"/>
        <a:ext cx="4866284" cy="800580"/>
      </dsp:txXfrm>
    </dsp:sp>
    <dsp:sp modelId="{3F7F4718-8669-4428-A74F-9953CE058652}">
      <dsp:nvSpPr>
        <dsp:cNvPr id="0" name=""/>
        <dsp:cNvSpPr/>
      </dsp:nvSpPr>
      <dsp:spPr>
        <a:xfrm rot="5400000">
          <a:off x="3955350" y="876228"/>
          <a:ext cx="318898" cy="382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/>
        </a:p>
      </dsp:txBody>
      <dsp:txXfrm rot="-5400000">
        <a:off x="3999996" y="908118"/>
        <a:ext cx="229607" cy="223229"/>
      </dsp:txXfrm>
    </dsp:sp>
    <dsp:sp modelId="{5789CAA2-B1FA-45D7-84F1-6D808927089A}">
      <dsp:nvSpPr>
        <dsp:cNvPr id="0" name=""/>
        <dsp:cNvSpPr/>
      </dsp:nvSpPr>
      <dsp:spPr>
        <a:xfrm>
          <a:off x="2176256" y="1280166"/>
          <a:ext cx="3877086" cy="850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/>
            <a:t>法</a:t>
          </a:r>
          <a:r>
            <a:rPr kumimoji="1" lang="ja-JP" altLang="en-US" sz="1900" kern="1200" dirty="0" smtClean="0"/>
            <a:t>　弁証⇒相応する治法確立</a:t>
          </a:r>
          <a:endParaRPr kumimoji="1" lang="ja-JP" altLang="en-US" sz="1900" kern="1200" dirty="0"/>
        </a:p>
      </dsp:txBody>
      <dsp:txXfrm>
        <a:off x="2201163" y="1305073"/>
        <a:ext cx="3827272" cy="800580"/>
      </dsp:txXfrm>
    </dsp:sp>
    <dsp:sp modelId="{8C21A3D1-54E2-43BA-A40A-D354A695EE75}">
      <dsp:nvSpPr>
        <dsp:cNvPr id="0" name=""/>
        <dsp:cNvSpPr/>
      </dsp:nvSpPr>
      <dsp:spPr>
        <a:xfrm rot="5400000">
          <a:off x="3955350" y="2151821"/>
          <a:ext cx="318898" cy="382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/>
        </a:p>
      </dsp:txBody>
      <dsp:txXfrm rot="-5400000">
        <a:off x="3999996" y="2183711"/>
        <a:ext cx="229607" cy="223229"/>
      </dsp:txXfrm>
    </dsp:sp>
    <dsp:sp modelId="{19A3971E-C7C6-4E2F-A8DD-BC916ACBF06A}">
      <dsp:nvSpPr>
        <dsp:cNvPr id="0" name=""/>
        <dsp:cNvSpPr/>
      </dsp:nvSpPr>
      <dsp:spPr>
        <a:xfrm>
          <a:off x="2327117" y="2555758"/>
          <a:ext cx="3575365" cy="850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/>
            <a:t>方</a:t>
          </a:r>
          <a:r>
            <a:rPr kumimoji="1" lang="ja-JP" altLang="en-US" sz="1900" kern="1200" dirty="0" smtClean="0"/>
            <a:t>　治法⇒方剤選択</a:t>
          </a:r>
          <a:endParaRPr kumimoji="1" lang="ja-JP" altLang="en-US" sz="1900" kern="1200" dirty="0"/>
        </a:p>
      </dsp:txBody>
      <dsp:txXfrm>
        <a:off x="2352024" y="2580665"/>
        <a:ext cx="3525551" cy="800580"/>
      </dsp:txXfrm>
    </dsp:sp>
    <dsp:sp modelId="{FD9EEA47-1BB8-42F3-ACC3-9C533C948CB1}">
      <dsp:nvSpPr>
        <dsp:cNvPr id="0" name=""/>
        <dsp:cNvSpPr/>
      </dsp:nvSpPr>
      <dsp:spPr>
        <a:xfrm rot="5400000">
          <a:off x="3955350" y="3427413"/>
          <a:ext cx="318898" cy="382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/>
        </a:p>
      </dsp:txBody>
      <dsp:txXfrm rot="-5400000">
        <a:off x="3999996" y="3459303"/>
        <a:ext cx="229607" cy="223229"/>
      </dsp:txXfrm>
    </dsp:sp>
    <dsp:sp modelId="{4D796390-6C38-41D3-94F8-F8E052897C1E}">
      <dsp:nvSpPr>
        <dsp:cNvPr id="0" name=""/>
        <dsp:cNvSpPr/>
      </dsp:nvSpPr>
      <dsp:spPr>
        <a:xfrm>
          <a:off x="92432" y="3831350"/>
          <a:ext cx="8044734" cy="850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/>
            <a:t>薬</a:t>
          </a:r>
          <a:r>
            <a:rPr kumimoji="1" lang="ja-JP" altLang="en-US" sz="1900" kern="1200" dirty="0" smtClean="0"/>
            <a:t>　治法を正確に実現できるよう薬物使用量を吟味　　　　　　　　　　　　　最終的な投与方法決定</a:t>
          </a:r>
          <a:endParaRPr kumimoji="1" lang="ja-JP" altLang="en-US" sz="1900" kern="1200" dirty="0"/>
        </a:p>
      </dsp:txBody>
      <dsp:txXfrm>
        <a:off x="117339" y="3856257"/>
        <a:ext cx="7994920" cy="800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710B5-99A2-4547-BC4D-09E0B6322F85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D1EB7-BB0A-4ACC-B66B-910C8C4048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86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D1EB7-BB0A-4ACC-B66B-910C8C4048B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D1EB7-BB0A-4ACC-B66B-910C8C4048B2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4290-B16C-46A8-B559-CEB2021B9D97}" type="slidenum">
              <a:rPr lang="ja-JP" altLang="en-US" smtClean="0">
                <a:solidFill>
                  <a:prstClr val="black"/>
                </a:solidFill>
              </a:rPr>
              <a:pPr/>
              <a:t>17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4290-B16C-46A8-B559-CEB2021B9D97}" type="slidenum">
              <a:rPr lang="ja-JP" altLang="en-US" smtClean="0">
                <a:solidFill>
                  <a:prstClr val="black"/>
                </a:solidFill>
              </a:rPr>
              <a:pPr/>
              <a:t>23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990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53186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E92CC5-4B21-4354-85BD-A70F544FBEFF}" type="datetimeFigureOut">
              <a:rPr kumimoji="1" lang="ja-JP" altLang="en-US" smtClean="0">
                <a:solidFill>
                  <a:srgbClr val="FFE880"/>
                </a:solidFill>
              </a:rPr>
              <a:pPr/>
              <a:t>2010/12/11</a:t>
            </a:fld>
            <a:endParaRPr kumimoji="1" lang="ja-JP" altLang="en-US">
              <a:solidFill>
                <a:srgbClr val="FFE88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>
              <a:solidFill>
                <a:srgbClr val="FFE88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626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0825737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86541463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81361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992695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71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2956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303694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63469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E92CC5-4B21-4354-85BD-A70F544FBEFF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E92CC5-4B21-4354-85BD-A70F544FBEFF}" type="datetimeFigureOut">
              <a:rPr kumimoji="1" lang="ja-JP" altLang="en-US" smtClean="0">
                <a:solidFill>
                  <a:srgbClr val="975C1E"/>
                </a:solidFill>
              </a:rPr>
              <a:pPr/>
              <a:t>2010/12/11</a:t>
            </a:fld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>
              <a:solidFill>
                <a:srgbClr val="975C1E"/>
              </a:solidFill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54D57-18FB-4331-866B-CA5CC1F7B0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1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778098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ja-JP" altLang="en-US" sz="4400" dirty="0" smtClean="0"/>
              <a:t>叩打</a:t>
            </a:r>
            <a:r>
              <a:rPr kumimoji="1" lang="ja-JP" altLang="en-US" sz="4400" dirty="0" smtClean="0"/>
              <a:t>診</a:t>
            </a:r>
            <a:endParaRPr kumimoji="1" lang="ja-JP" altLang="en-US" sz="44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331236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肝臓の叩打診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　叩打痛の有無を調べる。</a:t>
            </a:r>
            <a:endParaRPr lang="en-US" altLang="ja-JP" sz="2800" dirty="0"/>
          </a:p>
          <a:p>
            <a:r>
              <a:rPr kumimoji="1" lang="ja-JP" altLang="en-US" dirty="0" smtClean="0"/>
              <a:t>脾臓の</a:t>
            </a:r>
            <a:r>
              <a:rPr lang="ja-JP" altLang="en-US" dirty="0"/>
              <a:t>叩打</a:t>
            </a:r>
            <a:r>
              <a:rPr lang="ja-JP" altLang="en-US" dirty="0" smtClean="0"/>
              <a:t>診</a:t>
            </a:r>
            <a:endParaRPr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　叩打痛の有無を調べる。</a:t>
            </a:r>
            <a:endParaRPr kumimoji="1" lang="en-US" altLang="ja-JP" sz="2800" dirty="0"/>
          </a:p>
          <a:p>
            <a:r>
              <a:rPr lang="ja-JP" altLang="en-US" dirty="0" smtClean="0"/>
              <a:t>腎臓の</a:t>
            </a:r>
            <a:r>
              <a:rPr lang="ja-JP" altLang="en-US" dirty="0"/>
              <a:t>叩打</a:t>
            </a:r>
            <a:r>
              <a:rPr lang="ja-JP" altLang="en-US" dirty="0" smtClean="0"/>
              <a:t>診</a:t>
            </a:r>
            <a:endParaRPr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　叩打痛の有無を調べる。両側行う。</a:t>
            </a:r>
            <a:endParaRPr kumimoji="1" lang="en-US" altLang="ja-JP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126876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炎症</a:t>
            </a:r>
            <a:r>
              <a:rPr lang="ja-JP" altLang="en-US" sz="2400" dirty="0" smtClean="0"/>
              <a:t>や結石などがあると、叩けば疼痛を生じることがある。</a:t>
            </a:r>
            <a:endParaRPr kumimoji="1" lang="ja-JP" altLang="en-US" sz="2400" dirty="0"/>
          </a:p>
        </p:txBody>
      </p:sp>
      <p:pic>
        <p:nvPicPr>
          <p:cNvPr id="8" name="図 7" descr="叩打診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1844824"/>
            <a:ext cx="3119367" cy="230425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血小板量と症状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67544" y="1700808"/>
          <a:ext cx="8136904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9591"/>
                <a:gridCol w="515731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数値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症状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10</a:t>
                      </a:r>
                      <a:r>
                        <a:rPr kumimoji="1" lang="ja-JP" altLang="en-US" sz="3200" dirty="0" smtClean="0"/>
                        <a:t>万以下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血小板機能異常がなければ</a:t>
                      </a:r>
                      <a:endParaRPr kumimoji="1" lang="en-US" altLang="ja-JP" sz="3200" dirty="0" smtClean="0"/>
                    </a:p>
                    <a:p>
                      <a:r>
                        <a:rPr kumimoji="1" lang="ja-JP" altLang="en-US" sz="3200" dirty="0" smtClean="0"/>
                        <a:t>出血傾向なし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5</a:t>
                      </a:r>
                      <a:r>
                        <a:rPr kumimoji="1" lang="ja-JP" altLang="en-US" sz="3200" dirty="0" smtClean="0"/>
                        <a:t>～</a:t>
                      </a:r>
                      <a:r>
                        <a:rPr kumimoji="1" lang="en-US" altLang="ja-JP" sz="3200" dirty="0" smtClean="0"/>
                        <a:t>10</a:t>
                      </a:r>
                      <a:r>
                        <a:rPr kumimoji="1" lang="ja-JP" altLang="en-US" sz="3200" dirty="0" smtClean="0"/>
                        <a:t>万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突発的な出血なし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2</a:t>
                      </a:r>
                      <a:r>
                        <a:rPr kumimoji="1" lang="ja-JP" altLang="en-US" sz="3200" dirty="0" smtClean="0"/>
                        <a:t>～</a:t>
                      </a:r>
                      <a:r>
                        <a:rPr kumimoji="1" lang="en-US" altLang="ja-JP" sz="3200" dirty="0" smtClean="0"/>
                        <a:t>5</a:t>
                      </a:r>
                      <a:r>
                        <a:rPr kumimoji="1" lang="ja-JP" altLang="en-US" sz="3200" dirty="0" smtClean="0"/>
                        <a:t>万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ときに出血傾向を認める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1</a:t>
                      </a:r>
                      <a:r>
                        <a:rPr kumimoji="1" lang="ja-JP" altLang="en-US" sz="3200" dirty="0" smtClean="0"/>
                        <a:t>～</a:t>
                      </a:r>
                      <a:r>
                        <a:rPr kumimoji="1" lang="en-US" altLang="ja-JP" sz="3200" dirty="0" smtClean="0"/>
                        <a:t>2</a:t>
                      </a:r>
                      <a:r>
                        <a:rPr kumimoji="1" lang="ja-JP" altLang="en-US" sz="3200" dirty="0" smtClean="0"/>
                        <a:t>万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致命的な出血がまれにある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1</a:t>
                      </a:r>
                      <a:r>
                        <a:rPr kumimoji="1" lang="ja-JP" altLang="en-US" sz="3200" dirty="0" smtClean="0"/>
                        <a:t>万以下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しばしば致命的な出血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3995936" y="476672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　基準は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～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</a:rPr>
              <a:t>40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万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</a:rPr>
              <a:t>/μ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Ｌ</a:t>
            </a:r>
            <a:endParaRPr lang="en-US" altLang="ja-JP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！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万以下で要注意！</a:t>
            </a:r>
            <a:endParaRPr lang="en-US" altLang="ja-JP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SLE</a:t>
            </a:r>
            <a:r>
              <a:rPr lang="ja-JP" altLang="en-US" dirty="0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systemic lupus </a:t>
            </a:r>
            <a:r>
              <a:rPr lang="en-US" altLang="ja-JP" dirty="0" err="1" smtClean="0"/>
              <a:t>erythematosus</a:t>
            </a:r>
            <a:endParaRPr lang="ja-JP" altLang="en-US" dirty="0" smtClean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z="3200" dirty="0" smtClean="0"/>
              <a:t>20</a:t>
            </a:r>
            <a:r>
              <a:rPr lang="ja-JP" altLang="en-US" sz="3200" dirty="0" smtClean="0"/>
              <a:t>～</a:t>
            </a:r>
            <a:r>
              <a:rPr lang="en-US" altLang="ja-JP" sz="3200" dirty="0" smtClean="0"/>
              <a:t>40</a:t>
            </a:r>
            <a:r>
              <a:rPr lang="ja-JP" altLang="en-US" sz="3200" dirty="0" smtClean="0"/>
              <a:t>歳若年女性に好発</a:t>
            </a:r>
            <a:endParaRPr lang="en-US" altLang="ja-JP" sz="3200" dirty="0" smtClean="0"/>
          </a:p>
          <a:p>
            <a:pPr eaLnBrk="1" hangingPunct="1"/>
            <a:r>
              <a:rPr lang="ja-JP" altLang="en-US" sz="3200" dirty="0" smtClean="0"/>
              <a:t>男：女＝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10</a:t>
            </a:r>
          </a:p>
          <a:p>
            <a:pPr eaLnBrk="1" hangingPunct="1"/>
            <a:r>
              <a:rPr lang="ja-JP" altLang="en-US" sz="3200" dirty="0" smtClean="0"/>
              <a:t>汎血球減少がみられる</a:t>
            </a:r>
            <a:endParaRPr lang="en-US" altLang="ja-JP" sz="3200" dirty="0" smtClean="0"/>
          </a:p>
          <a:p>
            <a:pPr eaLnBrk="1" hangingPunct="1"/>
            <a:r>
              <a:rPr lang="ja-JP" altLang="en-US" sz="3200" dirty="0" smtClean="0"/>
              <a:t>重篤な内臓病変が</a:t>
            </a:r>
            <a:endParaRPr lang="en-US" altLang="ja-JP" sz="3200" dirty="0" smtClean="0"/>
          </a:p>
          <a:p>
            <a:pPr eaLnBrk="1" hangingPunct="1">
              <a:buFont typeface="Arial" charset="0"/>
              <a:buNone/>
            </a:pPr>
            <a:r>
              <a:rPr lang="ja-JP" altLang="en-US" sz="3200" dirty="0" smtClean="0"/>
              <a:t>　なければ軽症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9501" y="764704"/>
            <a:ext cx="3351875" cy="485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紹介状に書いてあった内容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/>
          <a:lstStyle/>
          <a:p>
            <a:r>
              <a:rPr lang="ja-JP" altLang="ja-JP" sz="3200" dirty="0" smtClean="0"/>
              <a:t>最初</a:t>
            </a:r>
            <a:r>
              <a:rPr lang="ja-JP" altLang="en-US" sz="3200" dirty="0" smtClean="0"/>
              <a:t>は</a:t>
            </a:r>
            <a:r>
              <a:rPr lang="ja-JP" altLang="ja-JP" sz="3200" dirty="0" smtClean="0"/>
              <a:t>血小板数が６万程度と低</a:t>
            </a:r>
            <a:r>
              <a:rPr lang="ja-JP" altLang="en-US" sz="3200" dirty="0" smtClean="0"/>
              <a:t>く、</a:t>
            </a:r>
            <a:r>
              <a:rPr lang="en-US" altLang="ja-JP" sz="3200" dirty="0" smtClean="0"/>
              <a:t>		</a:t>
            </a:r>
            <a:r>
              <a:rPr lang="ja-JP" altLang="en-US" sz="3200" dirty="0" smtClean="0"/>
              <a:t>　　　ＰＳＬを</a:t>
            </a:r>
            <a:r>
              <a:rPr lang="en-US" altLang="ja-JP" sz="3200" dirty="0" smtClean="0"/>
              <a:t>15</a:t>
            </a:r>
            <a:r>
              <a:rPr lang="ja-JP" altLang="en-US" sz="3200" dirty="0" smtClean="0"/>
              <a:t>㎎程度処方していた時期もあった。</a:t>
            </a:r>
            <a:endParaRPr lang="ja-JP" altLang="ja-JP" sz="3200" dirty="0" smtClean="0"/>
          </a:p>
          <a:p>
            <a:r>
              <a:rPr lang="ja-JP" altLang="en-US" sz="3200" dirty="0" smtClean="0"/>
              <a:t>ここ半年</a:t>
            </a:r>
            <a:r>
              <a:rPr lang="ja-JP" altLang="ja-JP" sz="3200" dirty="0" smtClean="0"/>
              <a:t>は、</a:t>
            </a:r>
            <a:r>
              <a:rPr lang="ja-JP" altLang="en-US" sz="3200" dirty="0" smtClean="0"/>
              <a:t>補中益気湯煎じ薬と</a:t>
            </a:r>
            <a:r>
              <a:rPr lang="en-US" altLang="ja-JP" sz="3200" dirty="0" smtClean="0"/>
              <a:t>PSL5</a:t>
            </a:r>
            <a:r>
              <a:rPr lang="ja-JP" altLang="en-US" sz="3200" dirty="0" smtClean="0"/>
              <a:t>ｍｇ</a:t>
            </a:r>
            <a:r>
              <a:rPr lang="en-US" altLang="ja-JP" sz="3200" dirty="0" smtClean="0"/>
              <a:t>/day</a:t>
            </a:r>
            <a:r>
              <a:rPr lang="ja-JP" altLang="en-US" sz="3200" dirty="0" smtClean="0"/>
              <a:t>で</a:t>
            </a:r>
            <a:r>
              <a:rPr lang="en-US" altLang="ja-JP" sz="3200" dirty="0" smtClean="0"/>
              <a:t> </a:t>
            </a:r>
            <a:r>
              <a:rPr lang="ja-JP" altLang="ja-JP" sz="3200" dirty="0" smtClean="0"/>
              <a:t>１０万程度になってきて</a:t>
            </a:r>
            <a:r>
              <a:rPr lang="ja-JP" altLang="en-US" sz="3200" dirty="0" smtClean="0"/>
              <a:t>いる。</a:t>
            </a:r>
            <a:endParaRPr lang="en-US" altLang="ja-JP" sz="3200" dirty="0" smtClean="0"/>
          </a:p>
          <a:p>
            <a:r>
              <a:rPr lang="en-US" altLang="ja-JP" sz="3200" dirty="0" smtClean="0"/>
              <a:t>10</a:t>
            </a:r>
            <a:r>
              <a:rPr lang="ja-JP" altLang="en-US" sz="3200" dirty="0" smtClean="0"/>
              <a:t>万を上まわり、鼻出血が止まればステロイド治療をやめることが出来る。</a:t>
            </a:r>
            <a:endParaRPr lang="ja-JP" altLang="ja-JP" sz="3200" dirty="0" smtClean="0"/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58945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ステロイド</a:t>
            </a:r>
            <a:r>
              <a:rPr lang="en-US" altLang="ja-JP" dirty="0" err="1" smtClean="0"/>
              <a:t>PSL:prednisolone</a:t>
            </a:r>
            <a:r>
              <a:rPr kumimoji="1" lang="ja-JP" altLang="en-US" dirty="0" smtClean="0"/>
              <a:t>の副作用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ja-JP" altLang="en-US" sz="4000" dirty="0" smtClean="0"/>
              <a:t>易感染性</a:t>
            </a:r>
            <a:endParaRPr lang="en-US" altLang="ja-JP" sz="4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3200" dirty="0" smtClean="0"/>
              <a:t>耐糖能低下</a:t>
            </a:r>
            <a:endParaRPr lang="en-US" altLang="ja-JP" sz="32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3200" dirty="0" smtClean="0"/>
              <a:t>消化性潰瘍</a:t>
            </a:r>
            <a:endParaRPr lang="en-US" altLang="ja-JP" sz="32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4000" dirty="0" smtClean="0"/>
              <a:t>骨</a:t>
            </a:r>
            <a:r>
              <a:rPr lang="ja-JP" altLang="en-US" sz="3200" dirty="0" smtClean="0"/>
              <a:t>粗鬆症</a:t>
            </a:r>
            <a:endParaRPr lang="en-US" altLang="ja-JP" sz="32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3200" dirty="0" smtClean="0"/>
              <a:t>精神症状</a:t>
            </a:r>
            <a:endParaRPr lang="en-US" altLang="ja-JP" sz="32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3200" dirty="0" smtClean="0"/>
              <a:t>副腎皮質機能低下</a:t>
            </a:r>
          </a:p>
          <a:p>
            <a:endParaRPr kumimoji="1" lang="en-US" altLang="ja-JP" sz="3200" dirty="0" smtClean="0"/>
          </a:p>
          <a:p>
            <a:r>
              <a:rPr lang="ja-JP" altLang="en-US" sz="3200" dirty="0" smtClean="0"/>
              <a:t>骨に対して成長抑制に働くので、　　　　　　成長期の患者さんには出しづらい面も。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181024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ツムラの</a:t>
            </a:r>
            <a:r>
              <a:rPr lang="en-US" altLang="ja-JP" dirty="0" smtClean="0"/>
              <a:t>41</a:t>
            </a:r>
            <a:r>
              <a:rPr lang="ja-JP" altLang="en-US" dirty="0" smtClean="0"/>
              <a:t>番　補中益気湯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組成・剤形・容量</a:t>
            </a:r>
            <a:r>
              <a:rPr kumimoji="1" lang="en-US" altLang="ja-JP" dirty="0" smtClean="0"/>
              <a:t>					</a:t>
            </a:r>
            <a:r>
              <a:rPr kumimoji="1" lang="ja-JP" altLang="en-US" dirty="0" smtClean="0"/>
              <a:t>　　　オウギ</a:t>
            </a:r>
            <a:r>
              <a:rPr kumimoji="1" lang="en-US" altLang="ja-JP" dirty="0" smtClean="0"/>
              <a:t>4.0</a:t>
            </a:r>
            <a:r>
              <a:rPr kumimoji="1" lang="ja-JP" altLang="en-US" dirty="0" smtClean="0"/>
              <a:t>　トウキ</a:t>
            </a:r>
            <a:r>
              <a:rPr kumimoji="1" lang="en-US" altLang="ja-JP" dirty="0" smtClean="0"/>
              <a:t>3.0</a:t>
            </a:r>
            <a:r>
              <a:rPr kumimoji="1" lang="ja-JP" altLang="en-US" dirty="0" smtClean="0"/>
              <a:t>　サイコ</a:t>
            </a:r>
            <a:r>
              <a:rPr kumimoji="1" lang="en-US" altLang="ja-JP" dirty="0" smtClean="0"/>
              <a:t>2.0</a:t>
            </a:r>
            <a:r>
              <a:rPr kumimoji="1" lang="ja-JP" altLang="en-US" dirty="0" smtClean="0"/>
              <a:t>　ニンジン</a:t>
            </a:r>
            <a:r>
              <a:rPr kumimoji="1" lang="en-US" altLang="ja-JP" dirty="0" smtClean="0"/>
              <a:t>4.0</a:t>
            </a:r>
            <a:r>
              <a:rPr kumimoji="1" lang="ja-JP" altLang="en-US" dirty="0" smtClean="0"/>
              <a:t>　　　　　　　ソウジュツ</a:t>
            </a:r>
            <a:r>
              <a:rPr kumimoji="1" lang="en-US" altLang="ja-JP" dirty="0" smtClean="0"/>
              <a:t>4.0</a:t>
            </a:r>
            <a:r>
              <a:rPr kumimoji="1" lang="ja-JP" altLang="en-US" dirty="0" smtClean="0"/>
              <a:t>　タイソウ</a:t>
            </a:r>
            <a:r>
              <a:rPr kumimoji="1" lang="en-US" altLang="ja-JP" dirty="0" smtClean="0"/>
              <a:t>2.0</a:t>
            </a:r>
            <a:r>
              <a:rPr kumimoji="1" lang="ja-JP" altLang="en-US" dirty="0" smtClean="0"/>
              <a:t>　チンピ</a:t>
            </a:r>
            <a:r>
              <a:rPr kumimoji="1" lang="en-US" altLang="ja-JP" dirty="0" smtClean="0"/>
              <a:t>2.0</a:t>
            </a:r>
            <a:r>
              <a:rPr kumimoji="1" lang="ja-JP" altLang="en-US" dirty="0" smtClean="0"/>
              <a:t>　カンゾウ</a:t>
            </a:r>
            <a:r>
              <a:rPr kumimoji="1" lang="en-US" altLang="ja-JP" dirty="0" smtClean="0"/>
              <a:t>1.5</a:t>
            </a:r>
            <a:r>
              <a:rPr kumimoji="1" lang="ja-JP" altLang="en-US" dirty="0" smtClean="0"/>
              <a:t>　ショウマ</a:t>
            </a:r>
            <a:r>
              <a:rPr kumimoji="1" lang="en-US" altLang="ja-JP" dirty="0" smtClean="0"/>
              <a:t>1.0</a:t>
            </a:r>
            <a:r>
              <a:rPr kumimoji="1" lang="ja-JP" altLang="en-US" dirty="0" smtClean="0"/>
              <a:t>　ショウキョウ</a:t>
            </a:r>
            <a:r>
              <a:rPr kumimoji="1" lang="en-US" altLang="ja-JP" dirty="0" smtClean="0"/>
              <a:t>0.5</a:t>
            </a:r>
          </a:p>
          <a:p>
            <a:r>
              <a:rPr lang="ja-JP" altLang="en-US" dirty="0" smtClean="0"/>
              <a:t>一日用量　</a:t>
            </a:r>
            <a:r>
              <a:rPr lang="en-US" altLang="ja-JP" dirty="0" smtClean="0"/>
              <a:t>7.5</a:t>
            </a:r>
            <a:r>
              <a:rPr lang="ja-JP" altLang="en-US" dirty="0" err="1" smtClean="0"/>
              <a:t>ｇ</a:t>
            </a:r>
            <a:endParaRPr lang="en-US" altLang="ja-JP" dirty="0" smtClean="0"/>
          </a:p>
          <a:p>
            <a:r>
              <a:rPr kumimoji="1" lang="ja-JP" altLang="en-US" dirty="0" smtClean="0"/>
              <a:t>備考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随証　陰、虚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適応　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夏やせ、病後の体力増強、結核症、食欲不振、胃下垂、　感冒、痔、脱肛、子宮下垂、陰萎、半身不随、多汗症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消化機能が衰え、四肢倦怠感著しい虚弱体質者の諸症</a:t>
            </a:r>
          </a:p>
          <a:p>
            <a:r>
              <a:rPr lang="ja-JP" altLang="en-US" dirty="0" smtClean="0"/>
              <a:t>以下、相互作用・副作用と続く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05608487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検査項目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血液検査</a:t>
            </a:r>
            <a:endParaRPr lang="en-US" altLang="ja-JP" dirty="0" smtClean="0"/>
          </a:p>
          <a:p>
            <a:pPr lvl="1"/>
            <a:r>
              <a:rPr lang="ja-JP" altLang="ja-JP" dirty="0" smtClean="0"/>
              <a:t>赤血球数、白血球数、血小板数</a:t>
            </a:r>
            <a:r>
              <a:rPr lang="ja-JP" altLang="en-US" dirty="0" smtClean="0"/>
              <a:t>　：血球減少の有無</a:t>
            </a:r>
            <a:endParaRPr lang="en-US" altLang="ja-JP" dirty="0" smtClean="0"/>
          </a:p>
          <a:p>
            <a:pPr lvl="1"/>
            <a:r>
              <a:rPr lang="ja-JP" altLang="ja-JP" dirty="0" smtClean="0"/>
              <a:t>赤沈、補体、抗</a:t>
            </a:r>
            <a:r>
              <a:rPr lang="ja-JP" altLang="ja-JP" dirty="0" err="1" smtClean="0"/>
              <a:t>ｄ</a:t>
            </a:r>
            <a:r>
              <a:rPr lang="en-US" altLang="ja-JP" dirty="0" smtClean="0"/>
              <a:t>SDNA</a:t>
            </a:r>
            <a:r>
              <a:rPr lang="ja-JP" altLang="en-US" dirty="0" err="1" smtClean="0"/>
              <a:t>、</a:t>
            </a:r>
            <a:r>
              <a:rPr lang="ja-JP" altLang="ja-JP" dirty="0" smtClean="0"/>
              <a:t>抗</a:t>
            </a:r>
            <a:r>
              <a:rPr lang="en-US" altLang="ja-JP" dirty="0" smtClean="0"/>
              <a:t>S</a:t>
            </a:r>
            <a:r>
              <a:rPr lang="ja-JP" altLang="ja-JP" dirty="0" err="1" smtClean="0"/>
              <a:t>ｍ</a:t>
            </a:r>
            <a:r>
              <a:rPr lang="ja-JP" altLang="ja-JP" dirty="0" smtClean="0"/>
              <a:t>抗体</a:t>
            </a:r>
            <a:r>
              <a:rPr lang="ja-JP" altLang="en-US" dirty="0" smtClean="0"/>
              <a:t>　：ＳＬＥ</a:t>
            </a:r>
            <a:endParaRPr lang="en-US" altLang="ja-JP" dirty="0" smtClean="0"/>
          </a:p>
          <a:p>
            <a:pPr lvl="1"/>
            <a:r>
              <a:rPr lang="ja-JP" altLang="ja-JP" dirty="0" smtClean="0"/>
              <a:t>アルブミン</a:t>
            </a:r>
            <a:r>
              <a:rPr lang="ja-JP" altLang="en-US" dirty="0" smtClean="0"/>
              <a:t>　タンパクの一種、尿から出ていないか</a:t>
            </a:r>
            <a:endParaRPr lang="ja-JP" altLang="ja-JP" dirty="0" smtClean="0"/>
          </a:p>
          <a:p>
            <a:r>
              <a:rPr lang="ja-JP" altLang="ja-JP" dirty="0" smtClean="0"/>
              <a:t>尿検査</a:t>
            </a:r>
            <a:endParaRPr lang="en-US" altLang="ja-JP" dirty="0" smtClean="0"/>
          </a:p>
          <a:p>
            <a:pPr lvl="1"/>
            <a:r>
              <a:rPr lang="ja-JP" altLang="ja-JP" dirty="0" smtClean="0"/>
              <a:t>蛋白と検鏡</a:t>
            </a:r>
            <a:r>
              <a:rPr lang="ja-JP" altLang="en-US" dirty="0" smtClean="0"/>
              <a:t>　：腎機能の評価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37037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続いて、中医学版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3461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868958"/>
          </a:xfrm>
        </p:spPr>
        <p:txBody>
          <a:bodyPr/>
          <a:lstStyle/>
          <a:p>
            <a:r>
              <a:rPr lang="ja-JP" altLang="en-US" dirty="0" smtClean="0"/>
              <a:t>治療までの流れ</a:t>
            </a:r>
            <a:r>
              <a:rPr kumimoji="1" lang="ja-JP" altLang="en-US" dirty="0" smtClean="0"/>
              <a:t>～中医学～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76213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望診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　　</a:t>
            </a:r>
            <a:r>
              <a:rPr kumimoji="1" lang="ja-JP" altLang="en-US" dirty="0" smtClean="0"/>
              <a:t>舌診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ja-JP" dirty="0" smtClean="0"/>
              <a:t>白色苔あり、胖大、やや暗</a:t>
            </a:r>
            <a:endParaRPr lang="en-US" altLang="ja-JP" dirty="0" smtClean="0"/>
          </a:p>
          <a:p>
            <a:r>
              <a:rPr lang="ja-JP" altLang="ja-JP" dirty="0" smtClean="0"/>
              <a:t>舌下静脈怒張なし</a:t>
            </a:r>
            <a:endParaRPr kumimoji="1" lang="ja-JP" altLang="en-US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24944"/>
            <a:ext cx="17049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08920"/>
            <a:ext cx="2520280" cy="250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02354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問診中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円/楕円 5"/>
          <p:cNvSpPr/>
          <p:nvPr/>
        </p:nvSpPr>
        <p:spPr>
          <a:xfrm>
            <a:off x="4211960" y="1556792"/>
            <a:ext cx="1224136" cy="1296144"/>
          </a:xfrm>
          <a:prstGeom prst="ellipse">
            <a:avLst/>
          </a:prstGeom>
          <a:solidFill>
            <a:schemeClr val="accent1">
              <a:lumMod val="40000"/>
              <a:lumOff val="6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20985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22512" cy="778098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sz="4400" dirty="0"/>
              <a:t>触</a:t>
            </a:r>
            <a:r>
              <a:rPr kumimoji="1" lang="ja-JP" altLang="en-US" sz="4400" dirty="0" smtClean="0"/>
              <a:t>診</a:t>
            </a:r>
            <a:endParaRPr kumimoji="1" lang="ja-JP" altLang="en-US" sz="44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331236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浅い触診・深い触診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　圧痛や腫瘤などの有無を調べる。</a:t>
            </a:r>
            <a:endParaRPr lang="en-US" altLang="ja-JP" sz="2800" dirty="0"/>
          </a:p>
          <a:p>
            <a:r>
              <a:rPr kumimoji="1" lang="ja-JP" altLang="en-US" dirty="0" smtClean="0"/>
              <a:t>肝・脾の触診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　腫大などの有無を調べる。</a:t>
            </a:r>
            <a:endParaRPr lang="en-US" altLang="ja-JP" sz="2800" dirty="0"/>
          </a:p>
          <a:p>
            <a:r>
              <a:rPr kumimoji="1" lang="ja-JP" altLang="en-US" dirty="0" smtClean="0"/>
              <a:t>腎の触診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　腫大などの有無を調べる。</a:t>
            </a:r>
            <a:endParaRPr lang="en-US" altLang="ja-JP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126876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腹部の診察</a:t>
            </a:r>
            <a:r>
              <a:rPr lang="ja-JP" altLang="en-US" sz="2400" dirty="0" smtClean="0"/>
              <a:t>で最も重要。系統的にまんべんなく行う。</a:t>
            </a:r>
            <a:endParaRPr kumimoji="1" lang="ja-JP" altLang="en-US" sz="2400" dirty="0"/>
          </a:p>
        </p:txBody>
      </p:sp>
      <p:pic>
        <p:nvPicPr>
          <p:cNvPr id="8" name="図 7" descr="触診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3" y="3717032"/>
            <a:ext cx="2902363" cy="216024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切診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　</a:t>
            </a:r>
            <a:r>
              <a:rPr kumimoji="1" lang="ja-JP" altLang="en-US" dirty="0" smtClean="0"/>
              <a:t>脈診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767746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483768" y="0"/>
            <a:ext cx="43396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E3560E">
                    <a:lumMod val="75000"/>
                  </a:srgbClr>
                </a:solidFill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全体に細・沈</a:t>
            </a:r>
            <a:endParaRPr lang="ja-JP" altLang="en-US" dirty="0" smtClean="0">
              <a:solidFill>
                <a:srgbClr val="E3560E">
                  <a:lumMod val="75000"/>
                </a:srgbClr>
              </a:solidFill>
              <a:latin typeface="Arial" pitchFamily="34" charset="0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E3560E">
                    <a:lumMod val="75000"/>
                  </a:srgbClr>
                </a:solidFill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右関脈　滑・沈無力</a:t>
            </a:r>
            <a:endParaRPr lang="ja-JP" altLang="en-US" dirty="0" smtClean="0">
              <a:solidFill>
                <a:srgbClr val="E3560E">
                  <a:lumMod val="75000"/>
                </a:srgbClr>
              </a:solidFill>
              <a:latin typeface="Arial" pitchFamily="34" charset="0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E3560E">
                    <a:lumMod val="75000"/>
                  </a:srgbClr>
                </a:solidFill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左関脈　弦脈</a:t>
            </a:r>
            <a:endParaRPr lang="en-US" altLang="ja-JP" sz="3600" dirty="0" smtClean="0">
              <a:solidFill>
                <a:srgbClr val="E3560E">
                  <a:lumMod val="75000"/>
                </a:srgbClr>
              </a:solidFill>
              <a:latin typeface="Century" pitchFamily="18" charset="0"/>
              <a:ea typeface="ＭＳ 明朝" pitchFamily="17" charset="-128"/>
              <a:cs typeface="ＭＳ 明朝" pitchFamily="17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 smtClean="0">
                <a:solidFill>
                  <a:srgbClr val="E3560E">
                    <a:lumMod val="75000"/>
                  </a:srgbClr>
                </a:solidFill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左寸脈　細、弱</a:t>
            </a:r>
            <a:endParaRPr lang="ja-JP" altLang="en-US" sz="4800" dirty="0" smtClean="0">
              <a:solidFill>
                <a:srgbClr val="E3560E">
                  <a:lumMod val="75000"/>
                </a:srgbClr>
              </a:solidFill>
              <a:latin typeface="Arial" pitchFamily="34" charset="0"/>
              <a:cs typeface="ＭＳ Ｐゴシック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rot="5400000">
            <a:off x="4247964" y="3104964"/>
            <a:ext cx="43924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>
            <a:off x="1043608" y="3645024"/>
            <a:ext cx="309634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5400000">
            <a:off x="-252536" y="2708920"/>
            <a:ext cx="403244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3448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切診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　</a:t>
            </a:r>
            <a:r>
              <a:rPr kumimoji="1" lang="ja-JP" altLang="en-US" dirty="0" smtClean="0"/>
              <a:t>腹診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ja-JP" dirty="0" smtClean="0"/>
              <a:t>心下痞、右軽度胸脇苦満、左臍傍圧痛あり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64904"/>
            <a:ext cx="48196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線矢印コネクタ 6"/>
          <p:cNvCxnSpPr/>
          <p:nvPr/>
        </p:nvCxnSpPr>
        <p:spPr>
          <a:xfrm rot="16200000" flipH="1">
            <a:off x="1439652" y="2168860"/>
            <a:ext cx="187220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5400000">
            <a:off x="1439652" y="2960948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>
            <a:off x="2915816" y="2924944"/>
            <a:ext cx="316835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868722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四診合参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円/楕円 4"/>
          <p:cNvSpPr/>
          <p:nvPr/>
        </p:nvSpPr>
        <p:spPr>
          <a:xfrm>
            <a:off x="2915816" y="3212976"/>
            <a:ext cx="2664296" cy="1656184"/>
          </a:xfrm>
          <a:prstGeom prst="ellipse">
            <a:avLst/>
          </a:prstGeom>
          <a:solidFill>
            <a:schemeClr val="accent1">
              <a:lumMod val="40000"/>
              <a:lumOff val="6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79259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中医学的な治療　・・・症例検討で！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68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41362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778098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sz="4400" dirty="0"/>
              <a:t>その他の診察</a:t>
            </a:r>
            <a:endParaRPr kumimoji="1" lang="ja-JP" altLang="en-US" sz="44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388843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腹膜刺激徴候の診察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　筋性防御や反跳痛の有無を確認し、腹腔内の炎症症状を調べる。（踵落とし衝撃試験もその</a:t>
            </a:r>
            <a:r>
              <a:rPr lang="ja-JP" altLang="en-US" sz="2800" dirty="0"/>
              <a:t>１つ</a:t>
            </a:r>
            <a:r>
              <a:rPr lang="ja-JP" altLang="en-US" sz="2800" dirty="0" smtClean="0"/>
              <a:t>）</a:t>
            </a:r>
            <a:endParaRPr lang="en-US" altLang="ja-JP" sz="2800" dirty="0"/>
          </a:p>
          <a:p>
            <a:r>
              <a:rPr kumimoji="1" lang="ja-JP" altLang="en-US" dirty="0" smtClean="0"/>
              <a:t>腹水の有無の診察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　腹水の有無を調べる。</a:t>
            </a:r>
            <a:endParaRPr lang="en-US" altLang="ja-JP" sz="3000" dirty="0"/>
          </a:p>
          <a:p>
            <a:r>
              <a:rPr kumimoji="1" lang="ja-JP" altLang="en-US" dirty="0" smtClean="0"/>
              <a:t>直腸診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　肛門や直腸内の異常の有無を調べる。</a:t>
            </a:r>
            <a:endParaRPr lang="en-US" altLang="ja-JP" sz="3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126876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腹水</a:t>
            </a:r>
            <a:r>
              <a:rPr lang="ja-JP" altLang="en-US" dirty="0" smtClean="0"/>
              <a:t>や腹膜刺激徴候など、いくつかの特異的所見に対する重点的な診察を行う。</a:t>
            </a:r>
            <a:endParaRPr kumimoji="1" lang="ja-JP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東洋医学</a:t>
            </a:r>
            <a:r>
              <a:rPr kumimoji="1" lang="en-US" altLang="ja-JP" dirty="0" err="1" smtClean="0"/>
              <a:t>vs</a:t>
            </a:r>
            <a:r>
              <a:rPr kumimoji="1" lang="ja-JP" altLang="en-US" dirty="0" smtClean="0"/>
              <a:t>西洋医学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7544" y="2780928"/>
            <a:ext cx="8064896" cy="3777282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身体全体の病変がどのように腹部に現れているかということを、腹壁の緊張度や性状及び圧痛などの所見から総合的に判断。</a:t>
            </a:r>
            <a:endParaRPr lang="en-US" altLang="ja-JP" sz="3200" dirty="0" smtClean="0"/>
          </a:p>
          <a:p>
            <a:r>
              <a:rPr lang="ja-JP" altLang="en-US" sz="3200" dirty="0" smtClean="0"/>
              <a:t>腹腔内臓器の性状そのものを調べるというものではない。（そもそも「臓器」の概念が無い。五臓六腑はあくまで「機能的構成要素」）</a:t>
            </a:r>
            <a:endParaRPr lang="ja-JP" altLang="en-US" sz="32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quarter" idx="1"/>
          </p:nvPr>
        </p:nvSpPr>
        <p:spPr>
          <a:xfrm>
            <a:off x="395536" y="1628800"/>
            <a:ext cx="5410944" cy="639762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000" b="0" dirty="0" smtClean="0"/>
              <a:t>◎東洋医学的腹部診察</a:t>
            </a:r>
            <a:endParaRPr kumimoji="1" lang="ja-JP" altLang="en-US" sz="4000" b="0" dirty="0"/>
          </a:p>
        </p:txBody>
      </p:sp>
      <p:pic>
        <p:nvPicPr>
          <p:cNvPr id="9" name="図 8" descr="薬研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386694"/>
            <a:ext cx="1512168" cy="1238311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5328592" cy="64807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◎西洋医学的腹部診察</a:t>
            </a:r>
            <a:endParaRPr kumimoji="1" lang="ja-JP" altLang="en-US" dirty="0"/>
          </a:p>
        </p:txBody>
      </p:sp>
      <p:sp>
        <p:nvSpPr>
          <p:cNvPr id="5" name="コンテンツ プレースホルダ 5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19256" cy="392129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東洋医学ではあまり行われない</a:t>
            </a:r>
            <a:r>
              <a:rPr kumimoji="1" lang="en-US" altLang="ja-JP" sz="3200" dirty="0" smtClean="0"/>
              <a:t>	</a:t>
            </a:r>
            <a:r>
              <a:rPr lang="en-US" altLang="ja-JP" sz="3200" dirty="0" smtClean="0"/>
              <a:t>              </a:t>
            </a:r>
            <a:r>
              <a:rPr kumimoji="1" lang="ja-JP" altLang="en-US" sz="3200" dirty="0" smtClean="0"/>
              <a:t>打診や聴診を行う。</a:t>
            </a:r>
            <a:endParaRPr kumimoji="1" lang="en-US" altLang="ja-JP" sz="3200" dirty="0" smtClean="0"/>
          </a:p>
          <a:p>
            <a:r>
              <a:rPr lang="ja-JP" altLang="en-US" sz="3200" dirty="0"/>
              <a:t>解剖学に</a:t>
            </a:r>
            <a:r>
              <a:rPr lang="ja-JP" altLang="en-US" sz="3200" dirty="0" smtClean="0"/>
              <a:t>従い、系統的に臓器の位置や        大きさ、性状、腫瘤の有無などを</a:t>
            </a:r>
            <a:r>
              <a:rPr lang="ja-JP" altLang="en-US" sz="3200" dirty="0"/>
              <a:t>調べ</a:t>
            </a:r>
            <a:r>
              <a:rPr lang="ja-JP" altLang="en-US" sz="3200" dirty="0" smtClean="0"/>
              <a:t>る。</a:t>
            </a:r>
            <a:endParaRPr lang="en-US" altLang="ja-JP" sz="3200" dirty="0" smtClean="0"/>
          </a:p>
          <a:p>
            <a:r>
              <a:rPr kumimoji="1" lang="ja-JP" altLang="en-US" sz="3200" dirty="0"/>
              <a:t>疾患</a:t>
            </a:r>
            <a:r>
              <a:rPr kumimoji="1" lang="ja-JP" altLang="en-US" sz="3200" dirty="0" smtClean="0"/>
              <a:t>に特徴的な腹部所見                               （皮疹・静脈怒張・腹膜刺激徴候など）があり、                                         それらが見られないか探索する。</a:t>
            </a:r>
            <a:endParaRPr kumimoji="1" lang="ja-JP" altLang="en-US" sz="32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東洋医学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西洋医学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図 5" descr="聴診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340768"/>
            <a:ext cx="1143000" cy="11239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診察と手技がみえる</a:t>
            </a:r>
            <a:r>
              <a:rPr kumimoji="1" lang="en-US" altLang="ja-JP" sz="2800" dirty="0" smtClean="0"/>
              <a:t>vol.1 </a:t>
            </a:r>
            <a:r>
              <a:rPr kumimoji="1" lang="ja-JP" altLang="en-US" sz="2800" dirty="0" smtClean="0"/>
              <a:t>第２版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簡明 漢方医学／三重大学東洋医学研究会</a:t>
            </a:r>
            <a:endParaRPr lang="en-US" altLang="ja-JP" sz="2800" dirty="0" smtClean="0"/>
          </a:p>
          <a:p>
            <a:r>
              <a:rPr lang="ja-JP" altLang="ja-JP" sz="2800" dirty="0"/>
              <a:t>医学生のための漢方医学（基礎編）</a:t>
            </a:r>
            <a:r>
              <a:rPr lang="ja-JP" altLang="ja-JP" sz="2800" dirty="0" smtClean="0"/>
              <a:t>／</a:t>
            </a:r>
            <a:r>
              <a:rPr lang="ja-JP" altLang="en-US" sz="2800" dirty="0" smtClean="0"/>
              <a:t>　　　　　　</a:t>
            </a:r>
            <a:r>
              <a:rPr lang="ja-JP" altLang="ja-JP" sz="2800" dirty="0" smtClean="0"/>
              <a:t>安井廣迪著 </a:t>
            </a:r>
            <a:r>
              <a:rPr lang="ja-JP" altLang="ja-JP" sz="2800" dirty="0"/>
              <a:t>／東洋学術出版社／</a:t>
            </a:r>
            <a:r>
              <a:rPr lang="en-US" altLang="ja-JP" sz="2800" dirty="0" smtClean="0"/>
              <a:t>2008</a:t>
            </a:r>
          </a:p>
          <a:p>
            <a:pPr lvl="0"/>
            <a:r>
              <a:rPr lang="ja-JP" altLang="ja-JP" sz="2800" dirty="0"/>
              <a:t>中医学の基礎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/</a:t>
            </a:r>
            <a:r>
              <a:rPr lang="ja-JP" altLang="ja-JP" sz="2800" dirty="0" smtClean="0"/>
              <a:t>平</a:t>
            </a:r>
            <a:r>
              <a:rPr lang="ja-JP" altLang="ja-JP" sz="2800" dirty="0"/>
              <a:t>馬</a:t>
            </a:r>
            <a:r>
              <a:rPr lang="ja-JP" altLang="ja-JP" sz="2800" dirty="0" smtClean="0"/>
              <a:t>直樹</a:t>
            </a:r>
            <a:r>
              <a:rPr lang="ja-JP" altLang="en-US" sz="2800" dirty="0" smtClean="0"/>
              <a:t>他</a:t>
            </a:r>
            <a:r>
              <a:rPr lang="ja-JP" altLang="ja-JP" sz="2800" dirty="0" smtClean="0"/>
              <a:t>監修</a:t>
            </a:r>
            <a:r>
              <a:rPr lang="en-US" altLang="ja-JP" sz="2800" dirty="0" smtClean="0"/>
              <a:t>/1995</a:t>
            </a:r>
            <a:r>
              <a:rPr lang="ja-JP" altLang="ja-JP" sz="2800" dirty="0" smtClean="0"/>
              <a:t>年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　　　　</a:t>
            </a:r>
            <a:r>
              <a:rPr lang="ja-JP" altLang="ja-JP" sz="2800" dirty="0" smtClean="0"/>
              <a:t>東洋学術出版社</a:t>
            </a:r>
            <a:endParaRPr lang="en-US" altLang="ja-JP" sz="2800" dirty="0" smtClean="0"/>
          </a:p>
          <a:p>
            <a:r>
              <a:rPr lang="ja-JP" altLang="ja-JP" sz="2800" dirty="0" smtClean="0"/>
              <a:t>ベイツ診察法</a:t>
            </a:r>
            <a:r>
              <a:rPr lang="en-US" altLang="ja-JP" sz="2800" dirty="0" smtClean="0"/>
              <a:t>/</a:t>
            </a:r>
            <a:r>
              <a:rPr lang="ja-JP" altLang="ja-JP" sz="2800" dirty="0" smtClean="0"/>
              <a:t>リン</a:t>
            </a:r>
            <a:r>
              <a:rPr lang="en-US" altLang="ja-JP" sz="2800" dirty="0" smtClean="0"/>
              <a:t>S.</a:t>
            </a:r>
            <a:r>
              <a:rPr lang="ja-JP" altLang="ja-JP" sz="2800" dirty="0" smtClean="0"/>
              <a:t>ビックリー</a:t>
            </a:r>
            <a:r>
              <a:rPr lang="ja-JP" altLang="en-US" sz="2800" dirty="0" smtClean="0"/>
              <a:t>他</a:t>
            </a:r>
            <a:r>
              <a:rPr lang="en-US" altLang="ja-JP" sz="2800" dirty="0" smtClean="0"/>
              <a:t>/2008/</a:t>
            </a:r>
            <a:r>
              <a:rPr lang="ja-JP" altLang="en-US" sz="2800" dirty="0" smtClean="0"/>
              <a:t>　　　　　</a:t>
            </a:r>
            <a:r>
              <a:rPr lang="ja-JP" altLang="ja-JP" sz="2800" dirty="0" smtClean="0"/>
              <a:t>メディカル</a:t>
            </a:r>
            <a:r>
              <a:rPr lang="ja-JP" altLang="ja-JP" sz="2800" dirty="0"/>
              <a:t>・サイエンス・</a:t>
            </a:r>
            <a:r>
              <a:rPr lang="ja-JP" altLang="ja-JP" sz="2800" dirty="0" smtClean="0"/>
              <a:t>インターナショナル</a:t>
            </a:r>
            <a:endParaRPr lang="en-US" altLang="ja-JP" sz="2800" dirty="0" smtClean="0"/>
          </a:p>
          <a:p>
            <a:r>
              <a:rPr lang="ja-JP" altLang="en-US" sz="2800" dirty="0" smtClean="0"/>
              <a:t>内科学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杉本恒明他</a:t>
            </a:r>
            <a:r>
              <a:rPr lang="en-US" altLang="ja-JP" sz="2800" dirty="0" smtClean="0"/>
              <a:t>/2007/</a:t>
            </a:r>
            <a:r>
              <a:rPr lang="ja-JP" altLang="en-US" sz="2800" dirty="0" smtClean="0"/>
              <a:t>朝倉書店</a:t>
            </a:r>
            <a:endParaRPr lang="ja-JP" altLang="ja-JP" sz="2800" dirty="0"/>
          </a:p>
          <a:p>
            <a:pPr lvl="0"/>
            <a:endParaRPr kumimoji="1" lang="ja-JP" alt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858000" cy="2053590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ではでは</a:t>
            </a:r>
            <a:r>
              <a:rPr lang="ja-JP" altLang="en-US" sz="5400" dirty="0" smtClean="0"/>
              <a:t>、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実例を見てみましょう。</a:t>
            </a:r>
            <a:endParaRPr kumimoji="1" lang="ja-JP" altLang="en-US" sz="54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2195736" y="5085184"/>
            <a:ext cx="6172200" cy="137160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～症例課題を基に～</a:t>
            </a:r>
            <a:endParaRPr kumimoji="1" lang="ja-JP" altLang="en-US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まずは西洋医学版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鼻出血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血管　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外傷・炎症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血小板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ja-JP" dirty="0" smtClean="0"/>
              <a:t>　作る量が少ない　再生不良性貧血・急性白血病</a:t>
            </a:r>
          </a:p>
          <a:p>
            <a:pPr>
              <a:buNone/>
            </a:pPr>
            <a:r>
              <a:rPr lang="ja-JP" altLang="ja-JP" dirty="0" smtClean="0"/>
              <a:t>　壊されている　特発性血小板紫斑病</a:t>
            </a:r>
            <a:r>
              <a:rPr lang="en-US" altLang="ja-JP" dirty="0" smtClean="0"/>
              <a:t>		</a:t>
            </a:r>
            <a:r>
              <a:rPr lang="ja-JP" altLang="en-US" dirty="0" smtClean="0"/>
              <a:t>　　　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　　　　　</a:t>
            </a:r>
            <a:r>
              <a:rPr lang="en-US" altLang="ja-JP" dirty="0" smtClean="0"/>
              <a:t>Idiopathic Thrombocytopenic </a:t>
            </a:r>
            <a:r>
              <a:rPr lang="en-US" altLang="ja-JP" dirty="0" err="1" smtClean="0"/>
              <a:t>Purpura</a:t>
            </a:r>
            <a:r>
              <a:rPr lang="en-US" altLang="ja-JP" dirty="0" smtClean="0"/>
              <a:t> (ITP)</a:t>
            </a:r>
            <a:endParaRPr lang="ja-JP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血小板に対する自己抗体・脾臓で破壊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凝固系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419872" y="1124744"/>
            <a:ext cx="22509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血管吻合：</a:t>
            </a:r>
            <a:endParaRPr lang="en-US" altLang="ja-JP" sz="2400" dirty="0" smtClean="0"/>
          </a:p>
          <a:p>
            <a:r>
              <a:rPr lang="en-US" altLang="ja-JP" sz="2400" dirty="0" err="1" smtClean="0"/>
              <a:t>Kiesselbach</a:t>
            </a:r>
            <a:r>
              <a:rPr lang="ja-JP" altLang="en-US" sz="2400" dirty="0" smtClean="0"/>
              <a:t>部位</a:t>
            </a:r>
            <a:endParaRPr lang="ja-JP" altLang="en-US" sz="2400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900685" cy="240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矢印コネクタ 7"/>
          <p:cNvCxnSpPr/>
          <p:nvPr/>
        </p:nvCxnSpPr>
        <p:spPr>
          <a:xfrm>
            <a:off x="4932040" y="1412776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6948264" y="242088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外頸動脈</a:t>
            </a:r>
            <a:endParaRPr lang="en-US" altLang="ja-JP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8036004" y="16288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内頸動脈</a:t>
            </a:r>
            <a:endParaRPr lang="en-US" altLang="ja-JP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西洋医学と中医学の違い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西洋医学と中医学の違い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西洋医学と中医学の違い</Template>
  <TotalTime>0</TotalTime>
  <Words>449</Words>
  <Application>Microsoft Office PowerPoint</Application>
  <PresentationFormat>画面に合わせる (4:3)</PresentationFormat>
  <Paragraphs>140</Paragraphs>
  <Slides>23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西洋医学と中医学の違い</vt:lpstr>
      <vt:lpstr>1_西洋医学と中医学の違い</vt:lpstr>
      <vt:lpstr>叩打診</vt:lpstr>
      <vt:lpstr>触診</vt:lpstr>
      <vt:lpstr>その他の診察</vt:lpstr>
      <vt:lpstr>東洋医学vs西洋医学</vt:lpstr>
      <vt:lpstr>◎西洋医学的腹部診察</vt:lpstr>
      <vt:lpstr>参考文献</vt:lpstr>
      <vt:lpstr>ではでは、 実例を見てみましょう。</vt:lpstr>
      <vt:lpstr>まずは西洋医学版</vt:lpstr>
      <vt:lpstr>鼻出血</vt:lpstr>
      <vt:lpstr>血小板量と症状</vt:lpstr>
      <vt:lpstr>SLE　 systemic lupus erythematosus</vt:lpstr>
      <vt:lpstr>紹介状に書いてあった内容</vt:lpstr>
      <vt:lpstr>ステロイドPSL:prednisoloneの副作用</vt:lpstr>
      <vt:lpstr>ツムラの41番　補中益気湯</vt:lpstr>
      <vt:lpstr>検査項目</vt:lpstr>
      <vt:lpstr>続いて、中医学版</vt:lpstr>
      <vt:lpstr>治療までの流れ～中医学～</vt:lpstr>
      <vt:lpstr> 望診 　　舌診</vt:lpstr>
      <vt:lpstr>問診中…</vt:lpstr>
      <vt:lpstr>切診 　脈診</vt:lpstr>
      <vt:lpstr> 切診 　腹診</vt:lpstr>
      <vt:lpstr>四診合参</vt:lpstr>
      <vt:lpstr>中医学的な治療　・・・症例検討で！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西洋医学と中医学の違い （特に診察面）</dc:title>
  <dc:creator>FJ-USER</dc:creator>
  <cp:lastModifiedBy>FJ-USER</cp:lastModifiedBy>
  <cp:revision>6</cp:revision>
  <dcterms:created xsi:type="dcterms:W3CDTF">2010-12-11T09:26:40Z</dcterms:created>
  <dcterms:modified xsi:type="dcterms:W3CDTF">2010-12-11T11:42:37Z</dcterms:modified>
</cp:coreProperties>
</file>