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40" r:id="rId1"/>
  </p:sldMasterIdLst>
  <p:sldIdLst>
    <p:sldId id="256" r:id="rId2"/>
    <p:sldId id="257" r:id="rId3"/>
    <p:sldId id="287" r:id="rId4"/>
    <p:sldId id="288" r:id="rId5"/>
    <p:sldId id="259" r:id="rId6"/>
    <p:sldId id="260" r:id="rId7"/>
    <p:sldId id="318" r:id="rId8"/>
    <p:sldId id="291" r:id="rId9"/>
    <p:sldId id="292" r:id="rId10"/>
    <p:sldId id="293" r:id="rId11"/>
    <p:sldId id="294" r:id="rId12"/>
    <p:sldId id="295" r:id="rId13"/>
    <p:sldId id="296" r:id="rId14"/>
    <p:sldId id="297" r:id="rId15"/>
    <p:sldId id="298" r:id="rId16"/>
    <p:sldId id="299" r:id="rId17"/>
    <p:sldId id="268" r:id="rId18"/>
    <p:sldId id="302" r:id="rId19"/>
    <p:sldId id="269" r:id="rId20"/>
    <p:sldId id="303" r:id="rId21"/>
    <p:sldId id="304" r:id="rId22"/>
    <p:sldId id="305" r:id="rId23"/>
    <p:sldId id="271" r:id="rId24"/>
    <p:sldId id="319" r:id="rId25"/>
    <p:sldId id="272" r:id="rId26"/>
    <p:sldId id="273" r:id="rId27"/>
    <p:sldId id="274" r:id="rId28"/>
    <p:sldId id="306" r:id="rId29"/>
    <p:sldId id="307" r:id="rId30"/>
    <p:sldId id="308" r:id="rId31"/>
    <p:sldId id="309" r:id="rId32"/>
    <p:sldId id="310" r:id="rId33"/>
    <p:sldId id="311" r:id="rId34"/>
    <p:sldId id="312" r:id="rId35"/>
    <p:sldId id="313" r:id="rId36"/>
    <p:sldId id="315" r:id="rId37"/>
    <p:sldId id="316" r:id="rId38"/>
    <p:sldId id="279" r:id="rId39"/>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FF99"/>
    <a:srgbClr val="006600"/>
    <a:srgbClr val="FFFFFF"/>
    <a:srgbClr val="FFCC66"/>
    <a:srgbClr val="FF9900"/>
    <a:srgbClr val="66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84E427A-3D55-4303-BF80-6455036E1DE7}" styleName="テーマ スタイル 1 - アクセント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147" autoAdjust="0"/>
    <p:restoredTop sz="94660"/>
  </p:normalViewPr>
  <p:slideViewPr>
    <p:cSldViewPr>
      <p:cViewPr>
        <p:scale>
          <a:sx n="76" d="100"/>
          <a:sy n="76" d="100"/>
        </p:scale>
        <p:origin x="-1224" y="3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400" y="153923"/>
            <a:ext cx="6705600" cy="65532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7010400" y="2052960"/>
            <a:ext cx="1981200" cy="1828800"/>
          </a:xfrm>
        </p:spPr>
        <p:txBody>
          <a:bodyPr anchor="ctr">
            <a:normAutofit/>
          </a:bodyPr>
          <a:lstStyle>
            <a:lvl1pPr marL="0" indent="0" algn="l">
              <a:buNone/>
              <a:defRPr sz="19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マスター サブタイトルの書式設定</a:t>
            </a:r>
            <a:endParaRPr lang="en-US" dirty="0"/>
          </a:p>
        </p:txBody>
      </p:sp>
      <p:sp>
        <p:nvSpPr>
          <p:cNvPr id="10" name="Date Placeholder 9"/>
          <p:cNvSpPr>
            <a:spLocks noGrp="1"/>
          </p:cNvSpPr>
          <p:nvPr>
            <p:ph type="dt" sz="half" idx="10"/>
          </p:nvPr>
        </p:nvSpPr>
        <p:spPr/>
        <p:txBody>
          <a:bodyPr/>
          <a:lstStyle>
            <a:lvl1pPr>
              <a:defRPr>
                <a:solidFill>
                  <a:schemeClr val="bg2"/>
                </a:solidFill>
              </a:defRPr>
            </a:lvl1pPr>
          </a:lstStyle>
          <a:p>
            <a:fld id="{C38265D9-DA1D-4C2F-B0F4-AC9600511263}" type="datetimeFigureOut">
              <a:rPr kumimoji="1" lang="ja-JP" altLang="en-US" smtClean="0"/>
              <a:t>2013/9/22</a:t>
            </a:fld>
            <a:endParaRPr kumimoji="1" lang="ja-JP" altLang="en-US"/>
          </a:p>
        </p:txBody>
      </p:sp>
      <p:sp>
        <p:nvSpPr>
          <p:cNvPr id="11" name="Slide Number Placeholder 10"/>
          <p:cNvSpPr>
            <a:spLocks noGrp="1"/>
          </p:cNvSpPr>
          <p:nvPr>
            <p:ph type="sldNum" sz="quarter" idx="11"/>
          </p:nvPr>
        </p:nvSpPr>
        <p:spPr/>
        <p:txBody>
          <a:bodyPr/>
          <a:lstStyle>
            <a:lvl1pPr>
              <a:defRPr>
                <a:solidFill>
                  <a:srgbClr val="FFFFFF"/>
                </a:solidFill>
              </a:defRPr>
            </a:lvl1pPr>
          </a:lstStyle>
          <a:p>
            <a:fld id="{E8735195-0DA3-46D1-87E5-15F1EE05E43F}" type="slidenum">
              <a:rPr kumimoji="1" lang="ja-JP" altLang="en-US" smtClean="0"/>
              <a:t>‹#›</a:t>
            </a:fld>
            <a:endParaRPr kumimoji="1" lang="ja-JP" altLang="en-US"/>
          </a:p>
        </p:txBody>
      </p:sp>
      <p:sp>
        <p:nvSpPr>
          <p:cNvPr id="12" name="Footer Placeholder 11"/>
          <p:cNvSpPr>
            <a:spLocks noGrp="1"/>
          </p:cNvSpPr>
          <p:nvPr>
            <p:ph type="ftr" sz="quarter" idx="12"/>
          </p:nvPr>
        </p:nvSpPr>
        <p:spPr/>
        <p:txBody>
          <a:bodyPr/>
          <a:lstStyle>
            <a:lvl1pPr>
              <a:defRPr>
                <a:solidFill>
                  <a:schemeClr val="bg2"/>
                </a:solidFill>
              </a:defRPr>
            </a:lvl1pPr>
          </a:lstStyle>
          <a:p>
            <a:endParaRPr kumimoji="1" lang="ja-JP" altLang="en-US"/>
          </a:p>
        </p:txBody>
      </p:sp>
      <p:sp>
        <p:nvSpPr>
          <p:cNvPr id="13" name="Title 12"/>
          <p:cNvSpPr>
            <a:spLocks noGrp="1"/>
          </p:cNvSpPr>
          <p:nvPr>
            <p:ph type="title"/>
          </p:nvPr>
        </p:nvSpPr>
        <p:spPr>
          <a:xfrm>
            <a:off x="457200" y="2052960"/>
            <a:ext cx="6324600" cy="1828800"/>
          </a:xfrm>
        </p:spPr>
        <p:txBody>
          <a:bodyPr/>
          <a:lstStyle>
            <a:lvl1pPr algn="r">
              <a:defRPr sz="4200" spc="150" baseline="0"/>
            </a:lvl1pPr>
          </a:lstStyle>
          <a:p>
            <a:r>
              <a:rPr lang="ja-JP" altLang="en-US" smtClean="0"/>
              <a:t>マスター タイトルの書式設定</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Date Placeholder 3"/>
          <p:cNvSpPr>
            <a:spLocks noGrp="1"/>
          </p:cNvSpPr>
          <p:nvPr>
            <p:ph type="dt" sz="half" idx="10"/>
          </p:nvPr>
        </p:nvSpPr>
        <p:spPr/>
        <p:txBody>
          <a:bodyPr/>
          <a:lstStyle/>
          <a:p>
            <a:fld id="{C38265D9-DA1D-4C2F-B0F4-AC9600511263}" type="datetimeFigureOut">
              <a:rPr kumimoji="1" lang="ja-JP" altLang="en-US" smtClean="0"/>
              <a:t>2013/9/22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8735195-0DA3-46D1-87E5-15F1EE05E43F}" type="slidenum">
              <a:rPr kumimoji="1" lang="ja-JP" altLang="en-US" smtClean="0"/>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縦書きタイトルと&#10;縦書きテキスト">
    <p:spTree>
      <p:nvGrpSpPr>
        <p:cNvPr id="1" name=""/>
        <p:cNvGrpSpPr/>
        <p:nvPr/>
      </p:nvGrpSpPr>
      <p:grpSpPr>
        <a:xfrm>
          <a:off x="0" y="0"/>
          <a:ext cx="0" cy="0"/>
          <a:chOff x="0" y="0"/>
          <a:chExt cx="0" cy="0"/>
        </a:xfrm>
      </p:grpSpPr>
      <p:sp>
        <p:nvSpPr>
          <p:cNvPr id="7" name="Rectangle 6"/>
          <p:cNvSpPr/>
          <p:nvPr/>
        </p:nvSpPr>
        <p:spPr>
          <a:xfrm>
            <a:off x="152400" y="147319"/>
            <a:ext cx="6705600"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7010400" y="147319"/>
            <a:ext cx="1956046"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162800" y="274638"/>
            <a:ext cx="1676400" cy="5851525"/>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C38265D9-DA1D-4C2F-B0F4-AC9600511263}" type="datetimeFigureOut">
              <a:rPr kumimoji="1" lang="ja-JP" altLang="en-US" smtClean="0"/>
              <a:t>2013/9/22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lvl1pPr>
              <a:defRPr>
                <a:solidFill>
                  <a:schemeClr val="bg2"/>
                </a:solidFill>
              </a:defRPr>
            </a:lvl1pPr>
          </a:lstStyle>
          <a:p>
            <a:fld id="{E8735195-0DA3-46D1-87E5-15F1EE05E43F}" type="slidenum">
              <a:rPr kumimoji="1" lang="ja-JP" altLang="en-US" smtClean="0"/>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C38265D9-DA1D-4C2F-B0F4-AC9600511263}" type="datetimeFigureOut">
              <a:rPr kumimoji="1" lang="ja-JP" altLang="en-US" smtClean="0"/>
              <a:t>2013/9/22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8735195-0DA3-46D1-87E5-15F1EE05E43F}" type="slidenum">
              <a:rPr kumimoji="1" lang="ja-JP" altLang="en-US" smtClean="0"/>
              <a:t>‹#›</a:t>
            </a:fld>
            <a:endParaRPr kumimoji="1" lang="ja-JP" altLang="en-US"/>
          </a:p>
        </p:txBody>
      </p:sp>
      <p:sp>
        <p:nvSpPr>
          <p:cNvPr id="7" name="Title 6"/>
          <p:cNvSpPr>
            <a:spLocks noGrp="1"/>
          </p:cNvSpPr>
          <p:nvPr>
            <p:ph type="title"/>
          </p:nvPr>
        </p:nvSpPr>
        <p:spPr/>
        <p:txBody>
          <a:bodyPr/>
          <a:lstStyle/>
          <a:p>
            <a:r>
              <a:rPr lang="ja-JP" altLang="en-US" smtClean="0"/>
              <a:t>マスター タイトルの書式設定</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セクション見出し">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400" y="153923"/>
            <a:ext cx="6705600" cy="6553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162799" y="2892277"/>
            <a:ext cx="1600201" cy="1645920"/>
          </a:xfrm>
        </p:spPr>
        <p:txBody>
          <a:bodyPr anchor="ctr"/>
          <a:lstStyle>
            <a:lvl1pPr marL="0" indent="0">
              <a:buNone/>
              <a:defRPr sz="200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9" name="Date Placeholder 8"/>
          <p:cNvSpPr>
            <a:spLocks noGrp="1"/>
          </p:cNvSpPr>
          <p:nvPr>
            <p:ph type="dt" sz="half" idx="10"/>
          </p:nvPr>
        </p:nvSpPr>
        <p:spPr/>
        <p:txBody>
          <a:bodyPr/>
          <a:lstStyle>
            <a:lvl1pPr>
              <a:defRPr>
                <a:solidFill>
                  <a:srgbClr val="FFFFFF"/>
                </a:solidFill>
              </a:defRPr>
            </a:lvl1pPr>
          </a:lstStyle>
          <a:p>
            <a:fld id="{C38265D9-DA1D-4C2F-B0F4-AC9600511263}" type="datetimeFigureOut">
              <a:rPr kumimoji="1" lang="ja-JP" altLang="en-US" smtClean="0"/>
              <a:t>2013/9/22</a:t>
            </a:fld>
            <a:endParaRPr kumimoji="1" lang="ja-JP" altLang="en-US"/>
          </a:p>
        </p:txBody>
      </p:sp>
      <p:sp>
        <p:nvSpPr>
          <p:cNvPr id="10" name="Slide Number Placeholder 9"/>
          <p:cNvSpPr>
            <a:spLocks noGrp="1"/>
          </p:cNvSpPr>
          <p:nvPr>
            <p:ph type="sldNum" sz="quarter" idx="11"/>
          </p:nvPr>
        </p:nvSpPr>
        <p:spPr/>
        <p:txBody>
          <a:bodyPr/>
          <a:lstStyle>
            <a:lvl1pPr>
              <a:defRPr>
                <a:solidFill>
                  <a:schemeClr val="bg2"/>
                </a:solidFill>
              </a:defRPr>
            </a:lvl1pPr>
          </a:lstStyle>
          <a:p>
            <a:fld id="{E8735195-0DA3-46D1-87E5-15F1EE05E43F}" type="slidenum">
              <a:rPr kumimoji="1" lang="ja-JP" altLang="en-US" smtClean="0"/>
              <a:t>‹#›</a:t>
            </a:fld>
            <a:endParaRPr kumimoji="1" lang="ja-JP" altLang="en-US"/>
          </a:p>
        </p:txBody>
      </p:sp>
      <p:sp>
        <p:nvSpPr>
          <p:cNvPr id="11" name="Footer Placeholder 10"/>
          <p:cNvSpPr>
            <a:spLocks noGrp="1"/>
          </p:cNvSpPr>
          <p:nvPr>
            <p:ph type="ftr" sz="quarter" idx="12"/>
          </p:nvPr>
        </p:nvSpPr>
        <p:spPr/>
        <p:txBody>
          <a:bodyPr/>
          <a:lstStyle>
            <a:lvl1pPr>
              <a:defRPr>
                <a:solidFill>
                  <a:srgbClr val="FFFFFF"/>
                </a:solidFill>
              </a:defRPr>
            </a:lvl1pPr>
          </a:lstStyle>
          <a:p>
            <a:endParaRPr kumimoji="1" lang="ja-JP" altLang="en-US"/>
          </a:p>
        </p:txBody>
      </p:sp>
      <p:sp>
        <p:nvSpPr>
          <p:cNvPr id="12" name="Title 11"/>
          <p:cNvSpPr>
            <a:spLocks noGrp="1"/>
          </p:cNvSpPr>
          <p:nvPr>
            <p:ph type="title"/>
          </p:nvPr>
        </p:nvSpPr>
        <p:spPr>
          <a:xfrm>
            <a:off x="381000" y="2892277"/>
            <a:ext cx="6324600" cy="1645920"/>
          </a:xfrm>
        </p:spPr>
        <p:txBody>
          <a:bodyPr/>
          <a:lstStyle>
            <a:lvl1pPr algn="r">
              <a:defRPr sz="4200" spc="150" baseline="0"/>
            </a:lvl1pPr>
          </a:lstStyle>
          <a:p>
            <a:r>
              <a:rPr lang="ja-JP" altLang="en-US" smtClean="0"/>
              <a:t>マスター タイトルの書式設定</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4648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C38265D9-DA1D-4C2F-B0F4-AC9600511263}" type="datetimeFigureOut">
              <a:rPr kumimoji="1" lang="ja-JP" altLang="en-US" smtClean="0"/>
              <a:t>2013/9/22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8735195-0DA3-46D1-87E5-15F1EE05E43F}" type="slidenum">
              <a:rPr kumimoji="1" lang="ja-JP" altLang="en-US" smtClean="0"/>
              <a:t>‹#›</a:t>
            </a:fld>
            <a:endParaRPr kumimoji="1" lang="ja-JP" altLang="en-US"/>
          </a:p>
        </p:txBody>
      </p:sp>
      <p:sp>
        <p:nvSpPr>
          <p:cNvPr id="8" name="Title 7"/>
          <p:cNvSpPr>
            <a:spLocks noGrp="1"/>
          </p:cNvSpPr>
          <p:nvPr>
            <p:ph type="title"/>
          </p:nvPr>
        </p:nvSpPr>
        <p:spPr/>
        <p:txBody>
          <a:bodyPr/>
          <a:lstStyle/>
          <a:p>
            <a:r>
              <a:rPr lang="ja-JP" altLang="en-US" smtClean="0"/>
              <a:t>マスター タイトルの書式設定</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722438"/>
            <a:ext cx="4040188"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457200" y="2438399"/>
            <a:ext cx="4040188"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4645025" y="1722438"/>
            <a:ext cx="4041775"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4645025" y="2438399"/>
            <a:ext cx="4041775"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C38265D9-DA1D-4C2F-B0F4-AC9600511263}" type="datetimeFigureOut">
              <a:rPr kumimoji="1" lang="ja-JP" altLang="en-US" smtClean="0"/>
              <a:t>2013/9/22</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E8735195-0DA3-46D1-87E5-15F1EE05E43F}" type="slidenum">
              <a:rPr kumimoji="1" lang="ja-JP" altLang="en-US" smtClean="0"/>
              <a:t>‹#›</a:t>
            </a:fld>
            <a:endParaRPr kumimoji="1" lang="ja-JP" altLang="en-US"/>
          </a:p>
        </p:txBody>
      </p:sp>
      <p:sp>
        <p:nvSpPr>
          <p:cNvPr id="10" name="Title 9"/>
          <p:cNvSpPr>
            <a:spLocks noGrp="1"/>
          </p:cNvSpPr>
          <p:nvPr>
            <p:ph type="title"/>
          </p:nvPr>
        </p:nvSpPr>
        <p:spPr/>
        <p:txBody>
          <a:bodyPr/>
          <a:lstStyle/>
          <a:p>
            <a:r>
              <a:rPr lang="ja-JP" altLang="en-US" smtClean="0"/>
              <a:t>マスター タイトルの書式設定</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C38265D9-DA1D-4C2F-B0F4-AC9600511263}" type="datetimeFigureOut">
              <a:rPr kumimoji="1" lang="ja-JP" altLang="en-US" smtClean="0"/>
              <a:t>2013/9/22</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E8735195-0DA3-46D1-87E5-15F1EE05E43F}" type="slidenum">
              <a:rPr kumimoji="1" lang="ja-JP" altLang="en-US" smtClean="0"/>
              <a:t>‹#›</a:t>
            </a:fld>
            <a:endParaRPr kumimoji="1" lang="ja-JP" altLang="en-US"/>
          </a:p>
        </p:txBody>
      </p:sp>
      <p:sp>
        <p:nvSpPr>
          <p:cNvPr id="6" name="Title 5"/>
          <p:cNvSpPr>
            <a:spLocks noGrp="1"/>
          </p:cNvSpPr>
          <p:nvPr>
            <p:ph type="title"/>
          </p:nvPr>
        </p:nvSpPr>
        <p:spPr/>
        <p:txBody>
          <a:bodyPr/>
          <a:lstStyle/>
          <a:p>
            <a:r>
              <a:rPr lang="ja-JP" altLang="en-US" smtClean="0"/>
              <a:t>マスター タイトルの書式設定</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白紙">
    <p:spTree>
      <p:nvGrpSpPr>
        <p:cNvPr id="1" name=""/>
        <p:cNvGrpSpPr/>
        <p:nvPr/>
      </p:nvGrpSpPr>
      <p:grpSpPr>
        <a:xfrm>
          <a:off x="0" y="0"/>
          <a:ext cx="0" cy="0"/>
          <a:chOff x="0" y="0"/>
          <a:chExt cx="0" cy="0"/>
        </a:xfrm>
      </p:grpSpPr>
      <p:sp>
        <p:nvSpPr>
          <p:cNvPr id="5" name="Rectangle 4"/>
          <p:cNvSpPr/>
          <p:nvPr/>
        </p:nvSpPr>
        <p:spPr>
          <a:xfrm>
            <a:off x="152400" y="150919"/>
            <a:ext cx="8831802"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C38265D9-DA1D-4C2F-B0F4-AC9600511263}" type="datetimeFigureOut">
              <a:rPr kumimoji="1" lang="ja-JP" altLang="en-US" smtClean="0"/>
              <a:t>2013/9/22</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E8735195-0DA3-46D1-87E5-15F1EE05E43F}" type="slidenum">
              <a:rPr kumimoji="1" lang="ja-JP" altLang="en-US" smtClean="0"/>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タイトル付きの&#10;コンテンツ">
    <p:bg>
      <p:bgRef idx="1001">
        <a:schemeClr val="bg2"/>
      </p:bgRef>
    </p:bg>
    <p:spTree>
      <p:nvGrpSpPr>
        <p:cNvPr id="1" name=""/>
        <p:cNvGrpSpPr/>
        <p:nvPr/>
      </p:nvGrpSpPr>
      <p:grpSpPr>
        <a:xfrm>
          <a:off x="0" y="0"/>
          <a:ext cx="0" cy="0"/>
          <a:chOff x="0" y="0"/>
          <a:chExt cx="0" cy="0"/>
        </a:xfrm>
      </p:grpSpPr>
      <p:sp>
        <p:nvSpPr>
          <p:cNvPr id="10" name="Rectangle 9"/>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7010400" y="150876"/>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ectangle 8"/>
          <p:cNvSpPr/>
          <p:nvPr/>
        </p:nvSpPr>
        <p:spPr>
          <a:xfrm>
            <a:off x="152400" y="152400"/>
            <a:ext cx="6705600" cy="65532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609600" y="304800"/>
            <a:ext cx="5867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Text Placeholder 3"/>
          <p:cNvSpPr>
            <a:spLocks noGrp="1"/>
          </p:cNvSpPr>
          <p:nvPr>
            <p:ph type="body" sz="half" idx="2"/>
          </p:nvPr>
        </p:nvSpPr>
        <p:spPr>
          <a:xfrm>
            <a:off x="7159752" y="2130552"/>
            <a:ext cx="1673352" cy="2816352"/>
          </a:xfrm>
        </p:spPr>
        <p:txBody>
          <a:bodyPr tIns="0"/>
          <a:lstStyle>
            <a:lvl1pPr marL="0" indent="0">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C38265D9-DA1D-4C2F-B0F4-AC9600511263}" type="datetimeFigureOut">
              <a:rPr kumimoji="1" lang="ja-JP" altLang="en-US" smtClean="0"/>
              <a:t>2013/9/22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a:ln>
            <a:noFill/>
          </a:ln>
        </p:spPr>
        <p:txBody>
          <a:bodyPr/>
          <a:lstStyle>
            <a:lvl1pPr>
              <a:defRPr>
                <a:solidFill>
                  <a:srgbClr val="FFFFFF"/>
                </a:solidFill>
              </a:defRPr>
            </a:lvl1pPr>
          </a:lstStyle>
          <a:p>
            <a:fld id="{E8735195-0DA3-46D1-87E5-15F1EE05E43F}" type="slidenum">
              <a:rPr kumimoji="1" lang="ja-JP" altLang="en-US" smtClean="0"/>
              <a:t>‹#›</a:t>
            </a:fld>
            <a:endParaRPr kumimoji="1" lang="ja-JP" altLang="en-US"/>
          </a:p>
        </p:txBody>
      </p:sp>
      <p:sp>
        <p:nvSpPr>
          <p:cNvPr id="11" name="Title 10"/>
          <p:cNvSpPr>
            <a:spLocks noGrp="1"/>
          </p:cNvSpPr>
          <p:nvPr>
            <p:ph type="title"/>
          </p:nvPr>
        </p:nvSpPr>
        <p:spPr>
          <a:xfrm>
            <a:off x="7159752" y="457200"/>
            <a:ext cx="1675660" cy="1673352"/>
          </a:xfrm>
        </p:spPr>
        <p:txBody>
          <a:bodyPr anchor="b"/>
          <a:lstStyle>
            <a:lvl1pPr algn="l">
              <a:defRPr sz="2000" spc="150" baseline="0"/>
            </a:lvl1pPr>
          </a:lstStyle>
          <a:p>
            <a:r>
              <a:rPr lang="ja-JP" altLang="en-US" smtClean="0"/>
              <a:t>マスター タイトルの書式設定</a:t>
            </a:r>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bg>
      <p:bgRef idx="1001">
        <a:schemeClr val="bg2"/>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ectangle 8"/>
          <p:cNvSpPr/>
          <p:nvPr/>
        </p:nvSpPr>
        <p:spPr>
          <a:xfrm>
            <a:off x="7010400" y="150876"/>
            <a:ext cx="1981200" cy="655624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152400" y="152400"/>
            <a:ext cx="6705600" cy="6553200"/>
          </a:xfrm>
        </p:spPr>
        <p:txBody>
          <a:bodyPr anchor="ct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アイコンをクリックして図を追加</a:t>
            </a:r>
            <a:endParaRPr lang="en-US" dirty="0"/>
          </a:p>
        </p:txBody>
      </p:sp>
      <p:sp>
        <p:nvSpPr>
          <p:cNvPr id="4" name="Text Placeholder 3"/>
          <p:cNvSpPr>
            <a:spLocks noGrp="1"/>
          </p:cNvSpPr>
          <p:nvPr>
            <p:ph type="body" sz="half" idx="2"/>
          </p:nvPr>
        </p:nvSpPr>
        <p:spPr>
          <a:xfrm>
            <a:off x="7162800" y="2133600"/>
            <a:ext cx="1676400" cy="2971800"/>
          </a:xfrm>
        </p:spPr>
        <p:txBody>
          <a:bodyPr tIns="0"/>
          <a:lstStyle>
            <a:lvl1pPr marL="0" indent="0">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C38265D9-DA1D-4C2F-B0F4-AC9600511263}" type="datetimeFigureOut">
              <a:rPr kumimoji="1" lang="ja-JP" altLang="en-US" smtClean="0"/>
              <a:t>2013/9/22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8735195-0DA3-46D1-87E5-15F1EE05E43F}" type="slidenum">
              <a:rPr kumimoji="1" lang="ja-JP" altLang="en-US" smtClean="0"/>
              <a:t>‹#›</a:t>
            </a:fld>
            <a:endParaRPr kumimoji="1" lang="ja-JP" altLang="en-US"/>
          </a:p>
        </p:txBody>
      </p:sp>
      <p:sp>
        <p:nvSpPr>
          <p:cNvPr id="10" name="Title 9"/>
          <p:cNvSpPr>
            <a:spLocks noGrp="1"/>
          </p:cNvSpPr>
          <p:nvPr>
            <p:ph type="title"/>
          </p:nvPr>
        </p:nvSpPr>
        <p:spPr>
          <a:xfrm>
            <a:off x="7162800" y="460248"/>
            <a:ext cx="1676400" cy="1673352"/>
          </a:xfrm>
        </p:spPr>
        <p:txBody>
          <a:bodyPr anchor="b"/>
          <a:lstStyle>
            <a:lvl1pPr algn="l">
              <a:defRPr sz="2000" spc="150" baseline="0">
                <a:solidFill>
                  <a:schemeClr val="tx2"/>
                </a:solidFill>
              </a:defRPr>
            </a:lvl1pPr>
          </a:lstStyle>
          <a:p>
            <a:r>
              <a:rPr lang="ja-JP" altLang="en-US" smtClean="0"/>
              <a:t>マスター タイトルの書式設定</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152400" y="1634971"/>
            <a:ext cx="8831802" cy="504547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399" y="152400"/>
            <a:ext cx="8814047" cy="1346447"/>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381000" y="355847"/>
            <a:ext cx="8381260" cy="1054394"/>
          </a:xfrm>
          <a:prstGeom prst="rect">
            <a:avLst/>
          </a:prstGeom>
        </p:spPr>
        <p:txBody>
          <a:bodyPr vert="horz" lIns="91440" tIns="45720" rIns="91440" bIns="45720" rtlCol="0" anchor="ctr">
            <a:no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380999" y="1719071"/>
            <a:ext cx="8407893" cy="4407408"/>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370888" y="6356350"/>
            <a:ext cx="2133600" cy="274320"/>
          </a:xfrm>
          <a:prstGeom prst="rect">
            <a:avLst/>
          </a:prstGeom>
        </p:spPr>
        <p:txBody>
          <a:bodyPr vert="horz" lIns="91440" tIns="45720" rIns="91440" bIns="45720" rtlCol="0" anchor="ctr"/>
          <a:lstStyle>
            <a:lvl1pPr algn="l">
              <a:defRPr sz="1100">
                <a:solidFill>
                  <a:schemeClr val="tx2"/>
                </a:solidFill>
              </a:defRPr>
            </a:lvl1pPr>
          </a:lstStyle>
          <a:p>
            <a:fld id="{C38265D9-DA1D-4C2F-B0F4-AC9600511263}" type="datetimeFigureOut">
              <a:rPr kumimoji="1" lang="ja-JP" altLang="en-US" smtClean="0"/>
              <a:t>2013/9/22</a:t>
            </a:fld>
            <a:endParaRPr kumimoji="1" lang="ja-JP" altLang="en-US"/>
          </a:p>
        </p:txBody>
      </p:sp>
      <p:sp>
        <p:nvSpPr>
          <p:cNvPr id="5" name="Footer Placeholder 4"/>
          <p:cNvSpPr>
            <a:spLocks noGrp="1"/>
          </p:cNvSpPr>
          <p:nvPr>
            <p:ph type="ftr" sz="quarter" idx="3"/>
          </p:nvPr>
        </p:nvSpPr>
        <p:spPr>
          <a:xfrm>
            <a:off x="3048000" y="6356350"/>
            <a:ext cx="3352800" cy="274320"/>
          </a:xfrm>
          <a:prstGeom prst="rect">
            <a:avLst/>
          </a:prstGeom>
        </p:spPr>
        <p:txBody>
          <a:bodyPr vert="horz" lIns="91440" tIns="45720" rIns="91440" bIns="45720" rtlCol="0" anchor="ctr"/>
          <a:lstStyle>
            <a:lvl1pPr algn="ctr">
              <a:defRPr sz="1100">
                <a:solidFill>
                  <a:schemeClr val="tx2"/>
                </a:solidFill>
              </a:defRPr>
            </a:lvl1pPr>
          </a:lstStyle>
          <a:p>
            <a:endParaRPr kumimoji="1" lang="ja-JP" altLang="en-US"/>
          </a:p>
        </p:txBody>
      </p:sp>
      <p:sp>
        <p:nvSpPr>
          <p:cNvPr id="6" name="Slide Number Placeholder 5"/>
          <p:cNvSpPr>
            <a:spLocks noGrp="1"/>
          </p:cNvSpPr>
          <p:nvPr>
            <p:ph type="sldNum" sz="quarter" idx="4"/>
          </p:nvPr>
        </p:nvSpPr>
        <p:spPr>
          <a:xfrm>
            <a:off x="8234680" y="6355080"/>
            <a:ext cx="582966" cy="274320"/>
          </a:xfrm>
          <a:prstGeom prst="rect">
            <a:avLst/>
          </a:prstGeom>
          <a:ln w="19050">
            <a:noFill/>
          </a:ln>
        </p:spPr>
        <p:txBody>
          <a:bodyPr vert="horz" lIns="91440" tIns="45720" rIns="91440" bIns="45720" rtlCol="0" anchor="ctr"/>
          <a:lstStyle>
            <a:lvl1pPr algn="ctr">
              <a:defRPr sz="1100">
                <a:solidFill>
                  <a:schemeClr val="tx2"/>
                </a:solidFill>
              </a:defRPr>
            </a:lvl1pPr>
          </a:lstStyle>
          <a:p>
            <a:fld id="{E8735195-0DA3-46D1-87E5-15F1EE05E43F}" type="slidenum">
              <a:rPr kumimoji="1" lang="ja-JP" altLang="en-US" smtClean="0"/>
              <a:t>‹#›</a:t>
            </a:fld>
            <a:endParaRPr kumimoji="1" lang="ja-JP" altLang="en-US"/>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txStyles>
    <p:titleStyle>
      <a:lvl1pPr algn="ctr" defTabSz="914400" rtl="0" eaLnBrk="1" latinLnBrk="0" hangingPunct="1">
        <a:spcBef>
          <a:spcPct val="0"/>
        </a:spcBef>
        <a:buNone/>
        <a:defRPr kumimoji="1" sz="3200" kern="1200" cap="all" spc="200" baseline="0">
          <a:ln>
            <a:noFill/>
          </a:ln>
          <a:solidFill>
            <a:schemeClr val="bg1"/>
          </a:solidFill>
          <a:effectLst/>
          <a:latin typeface="+mj-lt"/>
          <a:ea typeface="+mj-ea"/>
          <a:cs typeface="+mj-cs"/>
        </a:defRPr>
      </a:lvl1pPr>
    </p:titleStyle>
    <p:bodyStyle>
      <a:lvl1pPr marL="274320" indent="-228600" algn="l" defTabSz="914400" rtl="0" eaLnBrk="1" latinLnBrk="0" hangingPunct="1">
        <a:spcBef>
          <a:spcPct val="20000"/>
        </a:spcBef>
        <a:buClr>
          <a:schemeClr val="accent1"/>
        </a:buClr>
        <a:buFont typeface="Wingdings 2" pitchFamily="18" charset="2"/>
        <a:buChar char=""/>
        <a:defRPr kumimoji="1" sz="2000" kern="1200" spc="150" baseline="0">
          <a:solidFill>
            <a:schemeClr val="tx2"/>
          </a:solidFill>
          <a:latin typeface="+mn-lt"/>
          <a:ea typeface="+mn-ea"/>
          <a:cs typeface="+mn-cs"/>
        </a:defRPr>
      </a:lvl1pPr>
      <a:lvl2pPr marL="548640" indent="-182880" algn="l" defTabSz="914400" rtl="0" eaLnBrk="1" latinLnBrk="0" hangingPunct="1">
        <a:spcBef>
          <a:spcPct val="20000"/>
        </a:spcBef>
        <a:buClr>
          <a:schemeClr val="accent2"/>
        </a:buClr>
        <a:buFont typeface="Wingdings" pitchFamily="2" charset="2"/>
        <a:buChar char="§"/>
        <a:defRPr kumimoji="1" sz="1800" kern="1200" spc="100" baseline="0">
          <a:solidFill>
            <a:schemeClr val="tx2"/>
          </a:solidFill>
          <a:latin typeface="+mn-lt"/>
          <a:ea typeface="+mn-ea"/>
          <a:cs typeface="+mn-cs"/>
        </a:defRPr>
      </a:lvl2pPr>
      <a:lvl3pPr marL="822960" indent="-182880" algn="l" defTabSz="914400" rtl="0" eaLnBrk="1" latinLnBrk="0" hangingPunct="1">
        <a:spcBef>
          <a:spcPct val="20000"/>
        </a:spcBef>
        <a:buClr>
          <a:schemeClr val="accent3"/>
        </a:buClr>
        <a:buFont typeface="Wingdings" pitchFamily="2" charset="2"/>
        <a:buChar char="§"/>
        <a:defRPr kumimoji="1" sz="1600" kern="1200" spc="100" baseline="0">
          <a:solidFill>
            <a:schemeClr val="tx2"/>
          </a:solidFill>
          <a:latin typeface="+mn-lt"/>
          <a:ea typeface="+mn-ea"/>
          <a:cs typeface="+mn-cs"/>
        </a:defRPr>
      </a:lvl3pPr>
      <a:lvl4pPr marL="1097280" indent="-182880" algn="l" defTabSz="914400" rtl="0" eaLnBrk="1" latinLnBrk="0" hangingPunct="1">
        <a:spcBef>
          <a:spcPct val="20000"/>
        </a:spcBef>
        <a:buClr>
          <a:schemeClr val="accent4"/>
        </a:buClr>
        <a:buFont typeface="Wingdings" pitchFamily="2" charset="2"/>
        <a:buChar char="§"/>
        <a:defRPr kumimoji="1" sz="1400" kern="1200">
          <a:solidFill>
            <a:schemeClr val="tx2"/>
          </a:solidFill>
          <a:latin typeface="+mn-lt"/>
          <a:ea typeface="+mn-ea"/>
          <a:cs typeface="+mn-cs"/>
        </a:defRPr>
      </a:lvl4pPr>
      <a:lvl5pPr marL="1280160" indent="-182880" algn="l" defTabSz="914400" rtl="0" eaLnBrk="1" latinLnBrk="0" hangingPunct="1">
        <a:spcBef>
          <a:spcPct val="20000"/>
        </a:spcBef>
        <a:buClr>
          <a:schemeClr val="accent6"/>
        </a:buClr>
        <a:buFont typeface="Wingdings" pitchFamily="2" charset="2"/>
        <a:buChar char="§"/>
        <a:defRPr kumimoji="1" sz="1300" kern="1200" spc="100" baseline="0">
          <a:solidFill>
            <a:schemeClr val="tx2"/>
          </a:solidFill>
          <a:latin typeface="+mn-lt"/>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kumimoji="1"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kumimoji="1"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kumimoji="1"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kumimoji="1" sz="1200" kern="1200">
          <a:solidFill>
            <a:schemeClr val="tx2"/>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image" Target="../media/image6.png"/></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サブタイトル 2"/>
          <p:cNvSpPr>
            <a:spLocks noGrp="1"/>
          </p:cNvSpPr>
          <p:nvPr>
            <p:ph type="subTitle" idx="1"/>
          </p:nvPr>
        </p:nvSpPr>
        <p:spPr>
          <a:xfrm>
            <a:off x="755576" y="4725144"/>
            <a:ext cx="4248472" cy="1296144"/>
          </a:xfrm>
        </p:spPr>
        <p:txBody>
          <a:bodyPr>
            <a:normAutofit lnSpcReduction="10000"/>
          </a:bodyPr>
          <a:lstStyle/>
          <a:p>
            <a:r>
              <a:rPr lang="en-US" altLang="ja-JP" sz="2400" dirty="0" smtClean="0"/>
              <a:t>2013</a:t>
            </a:r>
            <a:r>
              <a:rPr lang="ja-JP" altLang="en-US" sz="2400" dirty="0" smtClean="0"/>
              <a:t>年春　九鼎会</a:t>
            </a:r>
            <a:endParaRPr lang="en-US" altLang="ja-JP" sz="2400" dirty="0" smtClean="0"/>
          </a:p>
          <a:p>
            <a:r>
              <a:rPr lang="ja-JP" altLang="en-US" sz="2400" dirty="0" smtClean="0"/>
              <a:t>鹿児島大学漢方医学研究会</a:t>
            </a:r>
            <a:endParaRPr lang="en-US" altLang="ja-JP" sz="2400" dirty="0" smtClean="0"/>
          </a:p>
          <a:p>
            <a:r>
              <a:rPr kumimoji="1" lang="ja-JP" altLang="en-US" sz="2400" dirty="0" smtClean="0"/>
              <a:t>坂上友梨</a:t>
            </a:r>
            <a:endParaRPr kumimoji="1" lang="ja-JP" altLang="en-US" sz="2400" dirty="0"/>
          </a:p>
        </p:txBody>
      </p:sp>
      <p:sp>
        <p:nvSpPr>
          <p:cNvPr id="2" name="タイトル 1"/>
          <p:cNvSpPr>
            <a:spLocks noGrp="1"/>
          </p:cNvSpPr>
          <p:nvPr>
            <p:ph type="title"/>
          </p:nvPr>
        </p:nvSpPr>
        <p:spPr>
          <a:xfrm>
            <a:off x="-828600" y="692696"/>
            <a:ext cx="6324600" cy="1828800"/>
          </a:xfrm>
        </p:spPr>
        <p:txBody>
          <a:bodyPr/>
          <a:lstStyle/>
          <a:p>
            <a:r>
              <a:rPr lang="ja-JP" altLang="en-US" sz="6600" dirty="0"/>
              <a:t>病因病機学</a:t>
            </a:r>
            <a:endParaRPr kumimoji="1" lang="ja-JP" altLang="en-US" sz="6600" dirty="0"/>
          </a:p>
        </p:txBody>
      </p:sp>
    </p:spTree>
    <p:extLst>
      <p:ext uri="{BB962C8B-B14F-4D97-AF65-F5344CB8AC3E}">
        <p14:creationId xmlns:p14="http://schemas.microsoft.com/office/powerpoint/2010/main" val="17360750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500"/>
                                        <p:tgtEl>
                                          <p:spTgt spid="3">
                                            <p:txEl>
                                              <p:pRg st="1" end="1"/>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fade">
                                      <p:cBhvr>
                                        <p:cTn id="18"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テキスト ボックス 31"/>
          <p:cNvSpPr txBox="1"/>
          <p:nvPr/>
        </p:nvSpPr>
        <p:spPr>
          <a:xfrm>
            <a:off x="5940152" y="350519"/>
            <a:ext cx="1800200" cy="1200329"/>
          </a:xfrm>
          <a:prstGeom prst="rect">
            <a:avLst/>
          </a:prstGeom>
          <a:noFill/>
        </p:spPr>
        <p:txBody>
          <a:bodyPr wrap="square" rtlCol="0">
            <a:spAutoFit/>
          </a:bodyPr>
          <a:lstStyle/>
          <a:p>
            <a:r>
              <a:rPr lang="ja-JP" altLang="en-US" dirty="0">
                <a:solidFill>
                  <a:srgbClr val="FF9900"/>
                </a:solidFill>
              </a:rPr>
              <a:t>□</a:t>
            </a:r>
            <a:r>
              <a:rPr lang="ja-JP" altLang="en-US" dirty="0" smtClean="0">
                <a:solidFill>
                  <a:srgbClr val="FF9900"/>
                </a:solidFill>
              </a:rPr>
              <a:t>外因</a:t>
            </a:r>
            <a:endParaRPr lang="ja-JP" altLang="en-US" dirty="0">
              <a:solidFill>
                <a:srgbClr val="FF9900"/>
              </a:solidFill>
            </a:endParaRPr>
          </a:p>
          <a:p>
            <a:r>
              <a:rPr lang="ja-JP" altLang="en-US" dirty="0" smtClean="0">
                <a:solidFill>
                  <a:schemeClr val="accent5">
                    <a:lumMod val="20000"/>
                    <a:lumOff val="80000"/>
                  </a:schemeClr>
                </a:solidFill>
              </a:rPr>
              <a:t>□内因</a:t>
            </a:r>
            <a:endParaRPr lang="ja-JP" altLang="en-US" dirty="0">
              <a:solidFill>
                <a:schemeClr val="accent5">
                  <a:lumMod val="20000"/>
                  <a:lumOff val="80000"/>
                </a:schemeClr>
              </a:solidFill>
            </a:endParaRPr>
          </a:p>
          <a:p>
            <a:r>
              <a:rPr lang="ja-JP" altLang="en-US" dirty="0" smtClean="0">
                <a:solidFill>
                  <a:schemeClr val="accent5">
                    <a:lumMod val="20000"/>
                    <a:lumOff val="80000"/>
                  </a:schemeClr>
                </a:solidFill>
              </a:rPr>
              <a:t>□不内外因</a:t>
            </a:r>
            <a:endParaRPr lang="en-US" altLang="ja-JP" dirty="0" smtClean="0">
              <a:solidFill>
                <a:schemeClr val="accent5">
                  <a:lumMod val="20000"/>
                  <a:lumOff val="80000"/>
                </a:schemeClr>
              </a:solidFill>
            </a:endParaRPr>
          </a:p>
          <a:p>
            <a:r>
              <a:rPr lang="ja-JP" altLang="en-US" dirty="0" smtClean="0">
                <a:solidFill>
                  <a:schemeClr val="accent5">
                    <a:lumMod val="20000"/>
                    <a:lumOff val="80000"/>
                  </a:schemeClr>
                </a:solidFill>
              </a:rPr>
              <a:t>□病理産物</a:t>
            </a:r>
            <a:endParaRPr lang="ja-JP" altLang="en-US" dirty="0">
              <a:solidFill>
                <a:schemeClr val="accent5">
                  <a:lumMod val="20000"/>
                  <a:lumOff val="80000"/>
                </a:schemeClr>
              </a:solidFill>
            </a:endParaRPr>
          </a:p>
        </p:txBody>
      </p:sp>
      <p:grpSp>
        <p:nvGrpSpPr>
          <p:cNvPr id="5" name="グループ化 4"/>
          <p:cNvGrpSpPr/>
          <p:nvPr/>
        </p:nvGrpSpPr>
        <p:grpSpPr>
          <a:xfrm>
            <a:off x="7308304" y="116632"/>
            <a:ext cx="1981662" cy="1385106"/>
            <a:chOff x="476649" y="163379"/>
            <a:chExt cx="2197686" cy="1385106"/>
          </a:xfrm>
        </p:grpSpPr>
        <p:sp>
          <p:nvSpPr>
            <p:cNvPr id="15" name="テキスト ボックス 14"/>
            <p:cNvSpPr txBox="1"/>
            <p:nvPr/>
          </p:nvSpPr>
          <p:spPr>
            <a:xfrm>
              <a:off x="1125198" y="163379"/>
              <a:ext cx="782983" cy="338554"/>
            </a:xfrm>
            <a:prstGeom prst="rect">
              <a:avLst/>
            </a:prstGeom>
            <a:noFill/>
          </p:spPr>
          <p:txBody>
            <a:bodyPr wrap="square" rtlCol="0">
              <a:spAutoFit/>
            </a:bodyPr>
            <a:lstStyle/>
            <a:p>
              <a:r>
                <a:rPr lang="ja-JP" altLang="en-US" sz="1600" dirty="0" smtClean="0">
                  <a:solidFill>
                    <a:schemeClr val="accent2">
                      <a:lumMod val="20000"/>
                      <a:lumOff val="80000"/>
                    </a:schemeClr>
                  </a:solidFill>
                  <a:effectLst>
                    <a:glow rad="228600">
                      <a:schemeClr val="accent1">
                        <a:satMod val="175000"/>
                        <a:alpha val="40000"/>
                      </a:schemeClr>
                    </a:glow>
                  </a:effectLst>
                  <a:latin typeface="AR P丸ゴシック体M" pitchFamily="50" charset="-128"/>
                  <a:ea typeface="AR P丸ゴシック体M" pitchFamily="50" charset="-128"/>
                </a:rPr>
                <a:t>風</a:t>
              </a:r>
              <a:endParaRPr kumimoji="1" lang="ja-JP" altLang="en-US" sz="1600" dirty="0">
                <a:solidFill>
                  <a:schemeClr val="accent2">
                    <a:lumMod val="20000"/>
                    <a:lumOff val="80000"/>
                  </a:schemeClr>
                </a:solidFill>
                <a:effectLst>
                  <a:glow rad="228600">
                    <a:schemeClr val="accent1">
                      <a:satMod val="175000"/>
                      <a:alpha val="40000"/>
                    </a:schemeClr>
                  </a:glow>
                </a:effectLst>
                <a:latin typeface="AR P丸ゴシック体M" pitchFamily="50" charset="-128"/>
                <a:ea typeface="AR P丸ゴシック体M" pitchFamily="50" charset="-128"/>
              </a:endParaRPr>
            </a:p>
          </p:txBody>
        </p:sp>
        <p:sp>
          <p:nvSpPr>
            <p:cNvPr id="16" name="テキスト ボックス 15"/>
            <p:cNvSpPr txBox="1"/>
            <p:nvPr/>
          </p:nvSpPr>
          <p:spPr>
            <a:xfrm>
              <a:off x="1891352" y="594266"/>
              <a:ext cx="782983" cy="338554"/>
            </a:xfrm>
            <a:prstGeom prst="rect">
              <a:avLst/>
            </a:prstGeom>
            <a:noFill/>
          </p:spPr>
          <p:txBody>
            <a:bodyPr wrap="square" rtlCol="0">
              <a:spAutoFit/>
            </a:bodyPr>
            <a:lstStyle/>
            <a:p>
              <a:r>
                <a:rPr lang="ja-JP" altLang="en-US" sz="1600" dirty="0" smtClean="0">
                  <a:solidFill>
                    <a:schemeClr val="accent2">
                      <a:lumMod val="20000"/>
                      <a:lumOff val="80000"/>
                    </a:schemeClr>
                  </a:solidFill>
                  <a:effectLst>
                    <a:glow rad="228600">
                      <a:schemeClr val="accent5">
                        <a:satMod val="175000"/>
                        <a:alpha val="40000"/>
                      </a:schemeClr>
                    </a:glow>
                  </a:effectLst>
                  <a:latin typeface="AR P丸ゴシック体M" pitchFamily="50" charset="-128"/>
                  <a:ea typeface="AR P丸ゴシック体M" pitchFamily="50" charset="-128"/>
                </a:rPr>
                <a:t>暑</a:t>
              </a:r>
              <a:endParaRPr kumimoji="1" lang="ja-JP" altLang="en-US" sz="1600" dirty="0">
                <a:solidFill>
                  <a:schemeClr val="accent2">
                    <a:lumMod val="20000"/>
                    <a:lumOff val="80000"/>
                  </a:schemeClr>
                </a:solidFill>
                <a:effectLst>
                  <a:glow rad="228600">
                    <a:schemeClr val="accent5">
                      <a:satMod val="175000"/>
                      <a:alpha val="40000"/>
                    </a:schemeClr>
                  </a:glow>
                </a:effectLst>
                <a:latin typeface="AR P丸ゴシック体M" pitchFamily="50" charset="-128"/>
                <a:ea typeface="AR P丸ゴシック体M" pitchFamily="50" charset="-128"/>
              </a:endParaRPr>
            </a:p>
          </p:txBody>
        </p:sp>
        <p:sp>
          <p:nvSpPr>
            <p:cNvPr id="17" name="テキスト ボックス 16"/>
            <p:cNvSpPr txBox="1"/>
            <p:nvPr/>
          </p:nvSpPr>
          <p:spPr>
            <a:xfrm>
              <a:off x="1604147" y="1209931"/>
              <a:ext cx="782983" cy="338554"/>
            </a:xfrm>
            <a:prstGeom prst="rect">
              <a:avLst/>
            </a:prstGeom>
            <a:noFill/>
          </p:spPr>
          <p:txBody>
            <a:bodyPr wrap="square" rtlCol="0">
              <a:spAutoFit/>
            </a:bodyPr>
            <a:lstStyle/>
            <a:p>
              <a:r>
                <a:rPr lang="ja-JP" altLang="en-US" sz="1600" dirty="0" smtClean="0">
                  <a:solidFill>
                    <a:schemeClr val="accent2">
                      <a:lumMod val="20000"/>
                      <a:lumOff val="80000"/>
                    </a:schemeClr>
                  </a:solidFill>
                  <a:effectLst>
                    <a:glow rad="228600">
                      <a:schemeClr val="accent5">
                        <a:satMod val="175000"/>
                        <a:alpha val="40000"/>
                      </a:schemeClr>
                    </a:glow>
                  </a:effectLst>
                  <a:latin typeface="AR P丸ゴシック体M" pitchFamily="50" charset="-128"/>
                  <a:ea typeface="AR P丸ゴシック体M" pitchFamily="50" charset="-128"/>
                </a:rPr>
                <a:t>湿</a:t>
              </a:r>
              <a:endParaRPr kumimoji="1" lang="ja-JP" altLang="en-US" sz="1600" dirty="0">
                <a:solidFill>
                  <a:schemeClr val="accent2">
                    <a:lumMod val="20000"/>
                    <a:lumOff val="80000"/>
                  </a:schemeClr>
                </a:solidFill>
                <a:effectLst>
                  <a:glow rad="228600">
                    <a:schemeClr val="accent5">
                      <a:satMod val="175000"/>
                      <a:alpha val="40000"/>
                    </a:schemeClr>
                  </a:glow>
                </a:effectLst>
                <a:latin typeface="AR P丸ゴシック体M" pitchFamily="50" charset="-128"/>
                <a:ea typeface="AR P丸ゴシック体M" pitchFamily="50" charset="-128"/>
              </a:endParaRPr>
            </a:p>
          </p:txBody>
        </p:sp>
        <p:sp>
          <p:nvSpPr>
            <p:cNvPr id="18" name="テキスト ボックス 17"/>
            <p:cNvSpPr txBox="1"/>
            <p:nvPr/>
          </p:nvSpPr>
          <p:spPr>
            <a:xfrm>
              <a:off x="692673" y="1196752"/>
              <a:ext cx="782983" cy="338554"/>
            </a:xfrm>
            <a:prstGeom prst="rect">
              <a:avLst/>
            </a:prstGeom>
            <a:noFill/>
          </p:spPr>
          <p:txBody>
            <a:bodyPr wrap="square" rtlCol="0">
              <a:spAutoFit/>
            </a:bodyPr>
            <a:lstStyle/>
            <a:p>
              <a:r>
                <a:rPr lang="ja-JP" altLang="en-US" sz="1600" dirty="0" smtClean="0">
                  <a:solidFill>
                    <a:schemeClr val="accent2">
                      <a:lumMod val="20000"/>
                      <a:lumOff val="80000"/>
                    </a:schemeClr>
                  </a:solidFill>
                  <a:effectLst>
                    <a:glow rad="228600">
                      <a:schemeClr val="accent5">
                        <a:satMod val="175000"/>
                        <a:alpha val="40000"/>
                      </a:schemeClr>
                    </a:glow>
                  </a:effectLst>
                  <a:latin typeface="AR P丸ゴシック体M" pitchFamily="50" charset="-128"/>
                  <a:ea typeface="AR P丸ゴシック体M" pitchFamily="50" charset="-128"/>
                </a:rPr>
                <a:t>燥</a:t>
              </a:r>
              <a:endParaRPr kumimoji="1" lang="ja-JP" altLang="en-US" sz="1600" dirty="0">
                <a:solidFill>
                  <a:schemeClr val="accent2">
                    <a:lumMod val="20000"/>
                    <a:lumOff val="80000"/>
                  </a:schemeClr>
                </a:solidFill>
                <a:effectLst>
                  <a:glow rad="228600">
                    <a:schemeClr val="accent5">
                      <a:satMod val="175000"/>
                      <a:alpha val="40000"/>
                    </a:schemeClr>
                  </a:glow>
                </a:effectLst>
                <a:latin typeface="AR P丸ゴシック体M" pitchFamily="50" charset="-128"/>
                <a:ea typeface="AR P丸ゴシック体M" pitchFamily="50" charset="-128"/>
              </a:endParaRPr>
            </a:p>
          </p:txBody>
        </p:sp>
        <p:sp>
          <p:nvSpPr>
            <p:cNvPr id="19" name="テキスト ボックス 18"/>
            <p:cNvSpPr txBox="1"/>
            <p:nvPr/>
          </p:nvSpPr>
          <p:spPr>
            <a:xfrm>
              <a:off x="548657" y="498158"/>
              <a:ext cx="782983" cy="338554"/>
            </a:xfrm>
            <a:prstGeom prst="rect">
              <a:avLst/>
            </a:prstGeom>
            <a:noFill/>
          </p:spPr>
          <p:txBody>
            <a:bodyPr wrap="square" rtlCol="0">
              <a:spAutoFit/>
            </a:bodyPr>
            <a:lstStyle/>
            <a:p>
              <a:r>
                <a:rPr lang="ja-JP" altLang="en-US" sz="1600" dirty="0" smtClean="0">
                  <a:solidFill>
                    <a:schemeClr val="accent2">
                      <a:lumMod val="20000"/>
                      <a:lumOff val="80000"/>
                    </a:schemeClr>
                  </a:solidFill>
                  <a:effectLst>
                    <a:glow rad="228600">
                      <a:schemeClr val="accent5">
                        <a:satMod val="175000"/>
                        <a:alpha val="40000"/>
                      </a:schemeClr>
                    </a:glow>
                  </a:effectLst>
                  <a:latin typeface="AR P丸ゴシック体M" pitchFamily="50" charset="-128"/>
                  <a:ea typeface="AR P丸ゴシック体M" pitchFamily="50" charset="-128"/>
                </a:rPr>
                <a:t>寒</a:t>
              </a:r>
              <a:endParaRPr kumimoji="1" lang="ja-JP" altLang="en-US" sz="1600" dirty="0">
                <a:solidFill>
                  <a:schemeClr val="accent2">
                    <a:lumMod val="20000"/>
                    <a:lumOff val="80000"/>
                  </a:schemeClr>
                </a:solidFill>
                <a:effectLst>
                  <a:glow rad="228600">
                    <a:schemeClr val="accent5">
                      <a:satMod val="175000"/>
                      <a:alpha val="40000"/>
                    </a:schemeClr>
                  </a:glow>
                </a:effectLst>
                <a:latin typeface="AR P丸ゴシック体M" pitchFamily="50" charset="-128"/>
                <a:ea typeface="AR P丸ゴシック体M" pitchFamily="50" charset="-128"/>
              </a:endParaRPr>
            </a:p>
          </p:txBody>
        </p:sp>
        <p:sp>
          <p:nvSpPr>
            <p:cNvPr id="21" name="テキスト ボックス 20"/>
            <p:cNvSpPr txBox="1"/>
            <p:nvPr/>
          </p:nvSpPr>
          <p:spPr>
            <a:xfrm>
              <a:off x="476649" y="692696"/>
              <a:ext cx="782983" cy="338554"/>
            </a:xfrm>
            <a:prstGeom prst="rect">
              <a:avLst/>
            </a:prstGeom>
            <a:noFill/>
          </p:spPr>
          <p:txBody>
            <a:bodyPr wrap="square" rtlCol="0">
              <a:spAutoFit/>
            </a:bodyPr>
            <a:lstStyle/>
            <a:p>
              <a:r>
                <a:rPr lang="ja-JP" altLang="en-US" sz="1600" dirty="0">
                  <a:solidFill>
                    <a:schemeClr val="accent2">
                      <a:lumMod val="20000"/>
                      <a:lumOff val="80000"/>
                    </a:schemeClr>
                  </a:solidFill>
                  <a:effectLst>
                    <a:glow rad="228600">
                      <a:schemeClr val="accent5">
                        <a:satMod val="175000"/>
                        <a:alpha val="40000"/>
                      </a:schemeClr>
                    </a:glow>
                  </a:effectLst>
                  <a:latin typeface="AR P丸ゴシック体M" pitchFamily="50" charset="-128"/>
                  <a:ea typeface="AR P丸ゴシック体M" pitchFamily="50" charset="-128"/>
                </a:rPr>
                <a:t>火</a:t>
              </a:r>
              <a:endParaRPr kumimoji="1" lang="ja-JP" altLang="en-US" sz="1600" dirty="0">
                <a:solidFill>
                  <a:schemeClr val="accent2">
                    <a:lumMod val="20000"/>
                    <a:lumOff val="80000"/>
                  </a:schemeClr>
                </a:solidFill>
                <a:effectLst>
                  <a:glow rad="228600">
                    <a:schemeClr val="accent5">
                      <a:satMod val="175000"/>
                      <a:alpha val="40000"/>
                    </a:schemeClr>
                  </a:glow>
                </a:effectLst>
                <a:latin typeface="AR P丸ゴシック体M" pitchFamily="50" charset="-128"/>
                <a:ea typeface="AR P丸ゴシック体M" pitchFamily="50" charset="-128"/>
              </a:endParaRPr>
            </a:p>
          </p:txBody>
        </p:sp>
        <p:grpSp>
          <p:nvGrpSpPr>
            <p:cNvPr id="86" name="グループ化 85"/>
            <p:cNvGrpSpPr/>
            <p:nvPr/>
          </p:nvGrpSpPr>
          <p:grpSpPr>
            <a:xfrm>
              <a:off x="812417" y="453684"/>
              <a:ext cx="1046417" cy="925524"/>
              <a:chOff x="2007302" y="2140529"/>
              <a:chExt cx="3919333" cy="3368513"/>
            </a:xfrm>
          </p:grpSpPr>
          <p:cxnSp>
            <p:nvCxnSpPr>
              <p:cNvPr id="36" name="直線コネクタ 35"/>
              <p:cNvCxnSpPr/>
              <p:nvPr/>
            </p:nvCxnSpPr>
            <p:spPr>
              <a:xfrm flipV="1">
                <a:off x="3514227" y="3393866"/>
                <a:ext cx="985765" cy="66492"/>
              </a:xfrm>
              <a:prstGeom prst="line">
                <a:avLst/>
              </a:prstGeom>
              <a:ln w="50800" cmpd="dbl">
                <a:solidFill>
                  <a:srgbClr val="FFCC66"/>
                </a:solidFill>
              </a:ln>
            </p:spPr>
            <p:style>
              <a:lnRef idx="1">
                <a:schemeClr val="accent1"/>
              </a:lnRef>
              <a:fillRef idx="0">
                <a:schemeClr val="accent1"/>
              </a:fillRef>
              <a:effectRef idx="0">
                <a:schemeClr val="accent1"/>
              </a:effectRef>
              <a:fontRef idx="minor">
                <a:schemeClr val="tx1"/>
              </a:fontRef>
            </p:style>
          </p:cxnSp>
          <p:grpSp>
            <p:nvGrpSpPr>
              <p:cNvPr id="85" name="グループ化 84"/>
              <p:cNvGrpSpPr/>
              <p:nvPr/>
            </p:nvGrpSpPr>
            <p:grpSpPr>
              <a:xfrm>
                <a:off x="2007302" y="2140529"/>
                <a:ext cx="3919333" cy="3368513"/>
                <a:chOff x="2007302" y="2140529"/>
                <a:chExt cx="3919333" cy="3368513"/>
              </a:xfrm>
            </p:grpSpPr>
            <p:grpSp>
              <p:nvGrpSpPr>
                <p:cNvPr id="84" name="グループ化 83"/>
                <p:cNvGrpSpPr/>
                <p:nvPr/>
              </p:nvGrpSpPr>
              <p:grpSpPr>
                <a:xfrm>
                  <a:off x="2007302" y="2140529"/>
                  <a:ext cx="3919333" cy="3368513"/>
                  <a:chOff x="2007302" y="2140529"/>
                  <a:chExt cx="3919333" cy="3368513"/>
                </a:xfrm>
              </p:grpSpPr>
              <p:grpSp>
                <p:nvGrpSpPr>
                  <p:cNvPr id="83" name="グループ化 82"/>
                  <p:cNvGrpSpPr/>
                  <p:nvPr/>
                </p:nvGrpSpPr>
                <p:grpSpPr>
                  <a:xfrm>
                    <a:off x="2007302" y="2140529"/>
                    <a:ext cx="3919333" cy="3368513"/>
                    <a:chOff x="2007302" y="2140529"/>
                    <a:chExt cx="3919333" cy="3368513"/>
                  </a:xfrm>
                </p:grpSpPr>
                <p:cxnSp>
                  <p:nvCxnSpPr>
                    <p:cNvPr id="23" name="直線コネクタ 22"/>
                    <p:cNvCxnSpPr/>
                    <p:nvPr/>
                  </p:nvCxnSpPr>
                  <p:spPr>
                    <a:xfrm>
                      <a:off x="3275856" y="4247744"/>
                      <a:ext cx="782983" cy="553764"/>
                    </a:xfrm>
                    <a:prstGeom prst="line">
                      <a:avLst/>
                    </a:prstGeom>
                    <a:ln w="50800" cmpd="dbl">
                      <a:solidFill>
                        <a:srgbClr val="FFCC66"/>
                      </a:solidFill>
                    </a:ln>
                  </p:spPr>
                  <p:style>
                    <a:lnRef idx="1">
                      <a:schemeClr val="accent1"/>
                    </a:lnRef>
                    <a:fillRef idx="0">
                      <a:schemeClr val="accent1"/>
                    </a:fillRef>
                    <a:effectRef idx="0">
                      <a:schemeClr val="accent1"/>
                    </a:effectRef>
                    <a:fontRef idx="minor">
                      <a:schemeClr val="tx1"/>
                    </a:fontRef>
                  </p:style>
                </p:cxnSp>
                <p:grpSp>
                  <p:nvGrpSpPr>
                    <p:cNvPr id="82" name="グループ化 81"/>
                    <p:cNvGrpSpPr/>
                    <p:nvPr/>
                  </p:nvGrpSpPr>
                  <p:grpSpPr>
                    <a:xfrm>
                      <a:off x="2007302" y="2140529"/>
                      <a:ext cx="3919333" cy="3368513"/>
                      <a:chOff x="2007302" y="2140529"/>
                      <a:chExt cx="3919333" cy="3368513"/>
                    </a:xfrm>
                  </p:grpSpPr>
                  <p:sp>
                    <p:nvSpPr>
                      <p:cNvPr id="4" name="星 5 3"/>
                      <p:cNvSpPr/>
                      <p:nvPr/>
                    </p:nvSpPr>
                    <p:spPr>
                      <a:xfrm>
                        <a:off x="2007302" y="2140529"/>
                        <a:ext cx="3919333" cy="3368513"/>
                      </a:xfrm>
                      <a:prstGeom prst="star5">
                        <a:avLst/>
                      </a:prstGeom>
                      <a:noFill/>
                      <a:ln w="50800" cmpd="dbl">
                        <a:solidFill>
                          <a:srgbClr val="FFCC66"/>
                        </a:solidFill>
                      </a:ln>
                      <a:effectLst>
                        <a:glow rad="139700">
                          <a:schemeClr val="accent2">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38" name="直線コネクタ 37"/>
                      <p:cNvCxnSpPr/>
                      <p:nvPr/>
                    </p:nvCxnSpPr>
                    <p:spPr>
                      <a:xfrm flipH="1">
                        <a:off x="3262189" y="3460358"/>
                        <a:ext cx="265706" cy="782987"/>
                      </a:xfrm>
                      <a:prstGeom prst="line">
                        <a:avLst/>
                      </a:prstGeom>
                      <a:ln w="50800" cmpd="dbl">
                        <a:solidFill>
                          <a:srgbClr val="FFCC66"/>
                        </a:solidFill>
                      </a:ln>
                    </p:spPr>
                    <p:style>
                      <a:lnRef idx="1">
                        <a:schemeClr val="accent1"/>
                      </a:lnRef>
                      <a:fillRef idx="0">
                        <a:schemeClr val="accent1"/>
                      </a:fillRef>
                      <a:effectRef idx="0">
                        <a:schemeClr val="accent1"/>
                      </a:effectRef>
                      <a:fontRef idx="minor">
                        <a:schemeClr val="tx1"/>
                      </a:fontRef>
                    </p:style>
                  </p:cxnSp>
                </p:grpSp>
              </p:grpSp>
              <p:cxnSp>
                <p:nvCxnSpPr>
                  <p:cNvPr id="42" name="直線コネクタ 41"/>
                  <p:cNvCxnSpPr/>
                  <p:nvPr/>
                </p:nvCxnSpPr>
                <p:spPr>
                  <a:xfrm flipV="1">
                    <a:off x="3964484" y="4225445"/>
                    <a:ext cx="823540" cy="499702"/>
                  </a:xfrm>
                  <a:prstGeom prst="line">
                    <a:avLst/>
                  </a:prstGeom>
                  <a:ln w="50800" cmpd="dbl">
                    <a:solidFill>
                      <a:srgbClr val="FFCC66"/>
                    </a:solidFill>
                  </a:ln>
                </p:spPr>
                <p:style>
                  <a:lnRef idx="1">
                    <a:schemeClr val="accent1"/>
                  </a:lnRef>
                  <a:fillRef idx="0">
                    <a:schemeClr val="accent1"/>
                  </a:fillRef>
                  <a:effectRef idx="0">
                    <a:schemeClr val="accent1"/>
                  </a:effectRef>
                  <a:fontRef idx="minor">
                    <a:schemeClr val="tx1"/>
                  </a:fontRef>
                </p:style>
              </p:cxnSp>
            </p:grpSp>
            <p:cxnSp>
              <p:nvCxnSpPr>
                <p:cNvPr id="44" name="直線コネクタ 43"/>
                <p:cNvCxnSpPr/>
                <p:nvPr/>
              </p:nvCxnSpPr>
              <p:spPr>
                <a:xfrm>
                  <a:off x="4376254" y="3393866"/>
                  <a:ext cx="411770" cy="987419"/>
                </a:xfrm>
                <a:prstGeom prst="line">
                  <a:avLst/>
                </a:prstGeom>
                <a:ln w="50800" cmpd="dbl">
                  <a:solidFill>
                    <a:srgbClr val="FFCC66"/>
                  </a:solidFill>
                </a:ln>
              </p:spPr>
              <p:style>
                <a:lnRef idx="1">
                  <a:schemeClr val="accent1"/>
                </a:lnRef>
                <a:fillRef idx="0">
                  <a:schemeClr val="accent1"/>
                </a:fillRef>
                <a:effectRef idx="0">
                  <a:schemeClr val="accent1"/>
                </a:effectRef>
                <a:fontRef idx="minor">
                  <a:schemeClr val="tx1"/>
                </a:fontRef>
              </p:style>
            </p:cxnSp>
          </p:grpSp>
        </p:grpSp>
      </p:grpSp>
      <p:sp>
        <p:nvSpPr>
          <p:cNvPr id="43" name="タイトル 1"/>
          <p:cNvSpPr>
            <a:spLocks noGrp="1"/>
          </p:cNvSpPr>
          <p:nvPr>
            <p:ph type="title"/>
          </p:nvPr>
        </p:nvSpPr>
        <p:spPr>
          <a:xfrm>
            <a:off x="395536" y="581199"/>
            <a:ext cx="2232248" cy="639008"/>
          </a:xfrm>
        </p:spPr>
        <p:txBody>
          <a:bodyPr/>
          <a:lstStyle/>
          <a:p>
            <a:r>
              <a:rPr lang="ja-JP" altLang="en-US" dirty="0" smtClean="0"/>
              <a:t>暑邪</a:t>
            </a:r>
            <a:endParaRPr kumimoji="1" lang="ja-JP" altLang="en-US" dirty="0"/>
          </a:p>
        </p:txBody>
      </p:sp>
      <p:sp>
        <p:nvSpPr>
          <p:cNvPr id="25" name="コンテンツ プレースホルダー 2"/>
          <p:cNvSpPr>
            <a:spLocks noGrp="1"/>
          </p:cNvSpPr>
          <p:nvPr>
            <p:ph idx="1"/>
          </p:nvPr>
        </p:nvSpPr>
        <p:spPr>
          <a:xfrm>
            <a:off x="841252" y="2636912"/>
            <a:ext cx="7836729" cy="3579849"/>
          </a:xfrm>
        </p:spPr>
        <p:txBody>
          <a:bodyPr>
            <a:normAutofit/>
          </a:bodyPr>
          <a:lstStyle/>
          <a:p>
            <a:pPr marL="45720" indent="0">
              <a:buNone/>
            </a:pPr>
            <a:r>
              <a:rPr lang="ja-JP" altLang="en-US" sz="2400" dirty="0"/>
              <a:t>夏特有。（夏以外の時期は熱邪とされる。</a:t>
            </a:r>
            <a:r>
              <a:rPr lang="ja-JP" altLang="en-US" sz="2400" dirty="0" smtClean="0"/>
              <a:t>）</a:t>
            </a:r>
            <a:endParaRPr lang="en-US" altLang="ja-JP" sz="2400" dirty="0" smtClean="0"/>
          </a:p>
          <a:p>
            <a:pPr marL="45720" indent="0">
              <a:buNone/>
            </a:pPr>
            <a:r>
              <a:rPr lang="ja-JP" altLang="en-US" sz="2400" dirty="0" smtClean="0"/>
              <a:t>非常</a:t>
            </a:r>
            <a:r>
              <a:rPr lang="ja-JP" altLang="en-US" sz="2400" dirty="0"/>
              <a:t>に強い熱を持ち、</a:t>
            </a:r>
            <a:r>
              <a:rPr lang="ja-JP" altLang="en-US" sz="2400" dirty="0" smtClean="0"/>
              <a:t>津液や気</a:t>
            </a:r>
            <a:r>
              <a:rPr lang="ja-JP" altLang="en-US" sz="2400" dirty="0"/>
              <a:t>を</a:t>
            </a:r>
            <a:r>
              <a:rPr lang="ja-JP" altLang="en-US" sz="2400" dirty="0" smtClean="0"/>
              <a:t>消耗する→気虚</a:t>
            </a:r>
            <a:endParaRPr lang="en-US" altLang="ja-JP" sz="2400" dirty="0" smtClean="0"/>
          </a:p>
          <a:p>
            <a:pPr marL="45720" indent="0">
              <a:buNone/>
            </a:pPr>
            <a:r>
              <a:rPr lang="ja-JP" altLang="en-US" sz="2400" dirty="0" smtClean="0"/>
              <a:t>心神</a:t>
            </a:r>
            <a:r>
              <a:rPr lang="ja-JP" altLang="en-US" sz="2400" dirty="0"/>
              <a:t>に影響して心煩や意識障害をきたすこともある。</a:t>
            </a:r>
          </a:p>
          <a:p>
            <a:pPr marL="45720" indent="0">
              <a:buNone/>
            </a:pPr>
            <a:r>
              <a:rPr lang="ja-JP" altLang="en-US" sz="2400" dirty="0" smtClean="0"/>
              <a:t>高熱</a:t>
            </a:r>
            <a:r>
              <a:rPr lang="ja-JP" altLang="en-US" sz="2400" dirty="0"/>
              <a:t>、口渇、多汗など。</a:t>
            </a:r>
          </a:p>
          <a:p>
            <a:pPr marL="45720" indent="0">
              <a:buNone/>
            </a:pPr>
            <a:r>
              <a:rPr lang="ja-JP" altLang="en-US" sz="2400" dirty="0" smtClean="0"/>
              <a:t>夏</a:t>
            </a:r>
            <a:r>
              <a:rPr lang="ja-JP" altLang="en-US" sz="2400" dirty="0"/>
              <a:t>の火邪と湿邪の間の季節に多いため、しばしば湿邪による症状を併発する</a:t>
            </a:r>
            <a:r>
              <a:rPr lang="ja-JP" altLang="en-US" sz="2400" dirty="0" smtClean="0"/>
              <a:t>。</a:t>
            </a:r>
            <a:endParaRPr lang="ja-JP" altLang="en-US" sz="2400" dirty="0"/>
          </a:p>
        </p:txBody>
      </p:sp>
      <p:sp>
        <p:nvSpPr>
          <p:cNvPr id="2" name="円/楕円 1"/>
          <p:cNvSpPr/>
          <p:nvPr/>
        </p:nvSpPr>
        <p:spPr>
          <a:xfrm>
            <a:off x="8570479" y="503479"/>
            <a:ext cx="403522" cy="426634"/>
          </a:xfrm>
          <a:prstGeom prst="ellipse">
            <a:avLst/>
          </a:prstGeom>
          <a:noFill/>
          <a:ln w="44450">
            <a:solidFill>
              <a:schemeClr val="accent1">
                <a:lumMod val="20000"/>
                <a:lumOff val="80000"/>
              </a:schemeClr>
            </a:solidFill>
          </a:ln>
          <a:effectLst>
            <a:glow rad="139700">
              <a:schemeClr val="accent1">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テキスト ボックス 2"/>
          <p:cNvSpPr txBox="1"/>
          <p:nvPr/>
        </p:nvSpPr>
        <p:spPr>
          <a:xfrm>
            <a:off x="869894" y="1700808"/>
            <a:ext cx="6617658" cy="523220"/>
          </a:xfrm>
          <a:prstGeom prst="rect">
            <a:avLst/>
          </a:prstGeom>
          <a:noFill/>
        </p:spPr>
        <p:txBody>
          <a:bodyPr wrap="square" rtlCol="0">
            <a:spAutoFit/>
          </a:bodyPr>
          <a:lstStyle/>
          <a:p>
            <a:pPr marL="45720" indent="0">
              <a:buNone/>
            </a:pPr>
            <a:r>
              <a:rPr lang="ja-JP" altLang="en-US" sz="2800" dirty="0">
                <a:solidFill>
                  <a:schemeClr val="accent2">
                    <a:lumMod val="50000"/>
                  </a:schemeClr>
                </a:solidFill>
              </a:rPr>
              <a:t>とにかく暑くてフラフラな</a:t>
            </a:r>
            <a:r>
              <a:rPr lang="ja-JP" altLang="en-US" sz="2800" dirty="0" smtClean="0">
                <a:solidFill>
                  <a:schemeClr val="accent2">
                    <a:lumMod val="50000"/>
                  </a:schemeClr>
                </a:solidFill>
              </a:rPr>
              <a:t>イメージ</a:t>
            </a:r>
            <a:endParaRPr kumimoji="1" lang="ja-JP" altLang="en-US" sz="2800" dirty="0"/>
          </a:p>
        </p:txBody>
      </p:sp>
    </p:spTree>
    <p:extLst>
      <p:ext uri="{BB962C8B-B14F-4D97-AF65-F5344CB8AC3E}">
        <p14:creationId xmlns:p14="http://schemas.microsoft.com/office/powerpoint/2010/main" val="2126797767"/>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5">
                                            <p:txEl>
                                              <p:pRg st="0" end="0"/>
                                            </p:txEl>
                                          </p:spTgt>
                                        </p:tgtEl>
                                        <p:attrNameLst>
                                          <p:attrName>style.visibility</p:attrName>
                                        </p:attrNameLst>
                                      </p:cBhvr>
                                      <p:to>
                                        <p:strVal val="visible"/>
                                      </p:to>
                                    </p:set>
                                    <p:animEffect transition="in" filter="fade">
                                      <p:cBhvr>
                                        <p:cTn id="12" dur="500"/>
                                        <p:tgtEl>
                                          <p:spTgt spid="2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5">
                                            <p:txEl>
                                              <p:pRg st="1" end="1"/>
                                            </p:txEl>
                                          </p:spTgt>
                                        </p:tgtEl>
                                        <p:attrNameLst>
                                          <p:attrName>style.visibility</p:attrName>
                                        </p:attrNameLst>
                                      </p:cBhvr>
                                      <p:to>
                                        <p:strVal val="visible"/>
                                      </p:to>
                                    </p:set>
                                    <p:animEffect transition="in" filter="fade">
                                      <p:cBhvr>
                                        <p:cTn id="17" dur="500"/>
                                        <p:tgtEl>
                                          <p:spTgt spid="25">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5">
                                            <p:txEl>
                                              <p:pRg st="2" end="2"/>
                                            </p:txEl>
                                          </p:spTgt>
                                        </p:tgtEl>
                                        <p:attrNameLst>
                                          <p:attrName>style.visibility</p:attrName>
                                        </p:attrNameLst>
                                      </p:cBhvr>
                                      <p:to>
                                        <p:strVal val="visible"/>
                                      </p:to>
                                    </p:set>
                                    <p:animEffect transition="in" filter="fade">
                                      <p:cBhvr>
                                        <p:cTn id="22" dur="500"/>
                                        <p:tgtEl>
                                          <p:spTgt spid="25">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5">
                                            <p:txEl>
                                              <p:pRg st="3" end="3"/>
                                            </p:txEl>
                                          </p:spTgt>
                                        </p:tgtEl>
                                        <p:attrNameLst>
                                          <p:attrName>style.visibility</p:attrName>
                                        </p:attrNameLst>
                                      </p:cBhvr>
                                      <p:to>
                                        <p:strVal val="visible"/>
                                      </p:to>
                                    </p:set>
                                    <p:animEffect transition="in" filter="fade">
                                      <p:cBhvr>
                                        <p:cTn id="27" dur="500"/>
                                        <p:tgtEl>
                                          <p:spTgt spid="25">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25">
                                            <p:txEl>
                                              <p:pRg st="4" end="4"/>
                                            </p:txEl>
                                          </p:spTgt>
                                        </p:tgtEl>
                                        <p:attrNameLst>
                                          <p:attrName>style.visibility</p:attrName>
                                        </p:attrNameLst>
                                      </p:cBhvr>
                                      <p:to>
                                        <p:strVal val="visible"/>
                                      </p:to>
                                    </p:set>
                                    <p:animEffect transition="in" filter="fade">
                                      <p:cBhvr>
                                        <p:cTn id="32" dur="500"/>
                                        <p:tgtEl>
                                          <p:spTgt spid="2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build="p"/>
      <p:bldP spid="3"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テキスト ボックス 31"/>
          <p:cNvSpPr txBox="1"/>
          <p:nvPr/>
        </p:nvSpPr>
        <p:spPr>
          <a:xfrm>
            <a:off x="5940152" y="350519"/>
            <a:ext cx="1800200" cy="1200329"/>
          </a:xfrm>
          <a:prstGeom prst="rect">
            <a:avLst/>
          </a:prstGeom>
          <a:noFill/>
        </p:spPr>
        <p:txBody>
          <a:bodyPr wrap="square" rtlCol="0">
            <a:spAutoFit/>
          </a:bodyPr>
          <a:lstStyle/>
          <a:p>
            <a:r>
              <a:rPr lang="ja-JP" altLang="en-US" dirty="0">
                <a:solidFill>
                  <a:srgbClr val="FF9900"/>
                </a:solidFill>
              </a:rPr>
              <a:t>□</a:t>
            </a:r>
            <a:r>
              <a:rPr lang="ja-JP" altLang="en-US" dirty="0" smtClean="0">
                <a:solidFill>
                  <a:srgbClr val="FF9900"/>
                </a:solidFill>
              </a:rPr>
              <a:t>外因</a:t>
            </a:r>
            <a:endParaRPr lang="ja-JP" altLang="en-US" dirty="0">
              <a:solidFill>
                <a:srgbClr val="FF9900"/>
              </a:solidFill>
            </a:endParaRPr>
          </a:p>
          <a:p>
            <a:r>
              <a:rPr lang="ja-JP" altLang="en-US" dirty="0" smtClean="0">
                <a:solidFill>
                  <a:schemeClr val="accent5">
                    <a:lumMod val="20000"/>
                    <a:lumOff val="80000"/>
                  </a:schemeClr>
                </a:solidFill>
              </a:rPr>
              <a:t>□内因</a:t>
            </a:r>
            <a:endParaRPr lang="ja-JP" altLang="en-US" dirty="0">
              <a:solidFill>
                <a:schemeClr val="accent5">
                  <a:lumMod val="20000"/>
                  <a:lumOff val="80000"/>
                </a:schemeClr>
              </a:solidFill>
            </a:endParaRPr>
          </a:p>
          <a:p>
            <a:r>
              <a:rPr lang="ja-JP" altLang="en-US" dirty="0" smtClean="0">
                <a:solidFill>
                  <a:schemeClr val="accent5">
                    <a:lumMod val="20000"/>
                    <a:lumOff val="80000"/>
                  </a:schemeClr>
                </a:solidFill>
              </a:rPr>
              <a:t>□不内外因</a:t>
            </a:r>
            <a:endParaRPr lang="en-US" altLang="ja-JP" dirty="0" smtClean="0">
              <a:solidFill>
                <a:schemeClr val="accent5">
                  <a:lumMod val="20000"/>
                  <a:lumOff val="80000"/>
                </a:schemeClr>
              </a:solidFill>
            </a:endParaRPr>
          </a:p>
          <a:p>
            <a:r>
              <a:rPr lang="ja-JP" altLang="en-US" dirty="0" smtClean="0">
                <a:solidFill>
                  <a:schemeClr val="accent5">
                    <a:lumMod val="20000"/>
                    <a:lumOff val="80000"/>
                  </a:schemeClr>
                </a:solidFill>
              </a:rPr>
              <a:t>□病理産物</a:t>
            </a:r>
            <a:endParaRPr lang="ja-JP" altLang="en-US" dirty="0">
              <a:solidFill>
                <a:schemeClr val="accent5">
                  <a:lumMod val="20000"/>
                  <a:lumOff val="80000"/>
                </a:schemeClr>
              </a:solidFill>
            </a:endParaRPr>
          </a:p>
        </p:txBody>
      </p:sp>
      <p:grpSp>
        <p:nvGrpSpPr>
          <p:cNvPr id="5" name="グループ化 4"/>
          <p:cNvGrpSpPr/>
          <p:nvPr/>
        </p:nvGrpSpPr>
        <p:grpSpPr>
          <a:xfrm>
            <a:off x="7308304" y="116632"/>
            <a:ext cx="1981662" cy="1385106"/>
            <a:chOff x="476649" y="163379"/>
            <a:chExt cx="2197686" cy="1385106"/>
          </a:xfrm>
        </p:grpSpPr>
        <p:sp>
          <p:nvSpPr>
            <p:cNvPr id="15" name="テキスト ボックス 14"/>
            <p:cNvSpPr txBox="1"/>
            <p:nvPr/>
          </p:nvSpPr>
          <p:spPr>
            <a:xfrm>
              <a:off x="1125198" y="163379"/>
              <a:ext cx="782983" cy="338554"/>
            </a:xfrm>
            <a:prstGeom prst="rect">
              <a:avLst/>
            </a:prstGeom>
            <a:noFill/>
          </p:spPr>
          <p:txBody>
            <a:bodyPr wrap="square" rtlCol="0">
              <a:spAutoFit/>
            </a:bodyPr>
            <a:lstStyle/>
            <a:p>
              <a:r>
                <a:rPr lang="ja-JP" altLang="en-US" sz="1600" dirty="0" smtClean="0">
                  <a:solidFill>
                    <a:schemeClr val="accent2">
                      <a:lumMod val="20000"/>
                      <a:lumOff val="80000"/>
                    </a:schemeClr>
                  </a:solidFill>
                  <a:effectLst>
                    <a:glow rad="228600">
                      <a:schemeClr val="accent1">
                        <a:satMod val="175000"/>
                        <a:alpha val="40000"/>
                      </a:schemeClr>
                    </a:glow>
                  </a:effectLst>
                  <a:latin typeface="AR P丸ゴシック体M" pitchFamily="50" charset="-128"/>
                  <a:ea typeface="AR P丸ゴシック体M" pitchFamily="50" charset="-128"/>
                </a:rPr>
                <a:t>風</a:t>
              </a:r>
              <a:endParaRPr kumimoji="1" lang="ja-JP" altLang="en-US" sz="1600" dirty="0">
                <a:solidFill>
                  <a:schemeClr val="accent2">
                    <a:lumMod val="20000"/>
                    <a:lumOff val="80000"/>
                  </a:schemeClr>
                </a:solidFill>
                <a:effectLst>
                  <a:glow rad="228600">
                    <a:schemeClr val="accent1">
                      <a:satMod val="175000"/>
                      <a:alpha val="40000"/>
                    </a:schemeClr>
                  </a:glow>
                </a:effectLst>
                <a:latin typeface="AR P丸ゴシック体M" pitchFamily="50" charset="-128"/>
                <a:ea typeface="AR P丸ゴシック体M" pitchFamily="50" charset="-128"/>
              </a:endParaRPr>
            </a:p>
          </p:txBody>
        </p:sp>
        <p:sp>
          <p:nvSpPr>
            <p:cNvPr id="16" name="テキスト ボックス 15"/>
            <p:cNvSpPr txBox="1"/>
            <p:nvPr/>
          </p:nvSpPr>
          <p:spPr>
            <a:xfrm>
              <a:off x="1891352" y="594266"/>
              <a:ext cx="782983" cy="338554"/>
            </a:xfrm>
            <a:prstGeom prst="rect">
              <a:avLst/>
            </a:prstGeom>
            <a:noFill/>
          </p:spPr>
          <p:txBody>
            <a:bodyPr wrap="square" rtlCol="0">
              <a:spAutoFit/>
            </a:bodyPr>
            <a:lstStyle/>
            <a:p>
              <a:r>
                <a:rPr lang="ja-JP" altLang="en-US" sz="1600" dirty="0" smtClean="0">
                  <a:solidFill>
                    <a:schemeClr val="accent2">
                      <a:lumMod val="20000"/>
                      <a:lumOff val="80000"/>
                    </a:schemeClr>
                  </a:solidFill>
                  <a:effectLst>
                    <a:glow rad="228600">
                      <a:schemeClr val="accent5">
                        <a:satMod val="175000"/>
                        <a:alpha val="40000"/>
                      </a:schemeClr>
                    </a:glow>
                  </a:effectLst>
                  <a:latin typeface="AR P丸ゴシック体M" pitchFamily="50" charset="-128"/>
                  <a:ea typeface="AR P丸ゴシック体M" pitchFamily="50" charset="-128"/>
                </a:rPr>
                <a:t>暑</a:t>
              </a:r>
              <a:endParaRPr kumimoji="1" lang="ja-JP" altLang="en-US" sz="1600" dirty="0">
                <a:solidFill>
                  <a:schemeClr val="accent2">
                    <a:lumMod val="20000"/>
                    <a:lumOff val="80000"/>
                  </a:schemeClr>
                </a:solidFill>
                <a:effectLst>
                  <a:glow rad="228600">
                    <a:schemeClr val="accent5">
                      <a:satMod val="175000"/>
                      <a:alpha val="40000"/>
                    </a:schemeClr>
                  </a:glow>
                </a:effectLst>
                <a:latin typeface="AR P丸ゴシック体M" pitchFamily="50" charset="-128"/>
                <a:ea typeface="AR P丸ゴシック体M" pitchFamily="50" charset="-128"/>
              </a:endParaRPr>
            </a:p>
          </p:txBody>
        </p:sp>
        <p:sp>
          <p:nvSpPr>
            <p:cNvPr id="17" name="テキスト ボックス 16"/>
            <p:cNvSpPr txBox="1"/>
            <p:nvPr/>
          </p:nvSpPr>
          <p:spPr>
            <a:xfrm>
              <a:off x="1604147" y="1209931"/>
              <a:ext cx="782983" cy="338554"/>
            </a:xfrm>
            <a:prstGeom prst="rect">
              <a:avLst/>
            </a:prstGeom>
            <a:noFill/>
          </p:spPr>
          <p:txBody>
            <a:bodyPr wrap="square" rtlCol="0">
              <a:spAutoFit/>
            </a:bodyPr>
            <a:lstStyle/>
            <a:p>
              <a:r>
                <a:rPr lang="ja-JP" altLang="en-US" sz="1600" dirty="0" smtClean="0">
                  <a:solidFill>
                    <a:schemeClr val="accent2">
                      <a:lumMod val="20000"/>
                      <a:lumOff val="80000"/>
                    </a:schemeClr>
                  </a:solidFill>
                  <a:effectLst>
                    <a:glow rad="228600">
                      <a:schemeClr val="accent5">
                        <a:satMod val="175000"/>
                        <a:alpha val="40000"/>
                      </a:schemeClr>
                    </a:glow>
                  </a:effectLst>
                  <a:latin typeface="AR P丸ゴシック体M" pitchFamily="50" charset="-128"/>
                  <a:ea typeface="AR P丸ゴシック体M" pitchFamily="50" charset="-128"/>
                </a:rPr>
                <a:t>湿</a:t>
              </a:r>
              <a:endParaRPr kumimoji="1" lang="ja-JP" altLang="en-US" sz="1600" dirty="0">
                <a:solidFill>
                  <a:schemeClr val="accent2">
                    <a:lumMod val="20000"/>
                    <a:lumOff val="80000"/>
                  </a:schemeClr>
                </a:solidFill>
                <a:effectLst>
                  <a:glow rad="228600">
                    <a:schemeClr val="accent5">
                      <a:satMod val="175000"/>
                      <a:alpha val="40000"/>
                    </a:schemeClr>
                  </a:glow>
                </a:effectLst>
                <a:latin typeface="AR P丸ゴシック体M" pitchFamily="50" charset="-128"/>
                <a:ea typeface="AR P丸ゴシック体M" pitchFamily="50" charset="-128"/>
              </a:endParaRPr>
            </a:p>
          </p:txBody>
        </p:sp>
        <p:sp>
          <p:nvSpPr>
            <p:cNvPr id="18" name="テキスト ボックス 17"/>
            <p:cNvSpPr txBox="1"/>
            <p:nvPr/>
          </p:nvSpPr>
          <p:spPr>
            <a:xfrm>
              <a:off x="692673" y="1196752"/>
              <a:ext cx="782983" cy="338554"/>
            </a:xfrm>
            <a:prstGeom prst="rect">
              <a:avLst/>
            </a:prstGeom>
            <a:noFill/>
          </p:spPr>
          <p:txBody>
            <a:bodyPr wrap="square" rtlCol="0">
              <a:spAutoFit/>
            </a:bodyPr>
            <a:lstStyle/>
            <a:p>
              <a:r>
                <a:rPr lang="ja-JP" altLang="en-US" sz="1600" dirty="0" smtClean="0">
                  <a:solidFill>
                    <a:schemeClr val="accent2">
                      <a:lumMod val="20000"/>
                      <a:lumOff val="80000"/>
                    </a:schemeClr>
                  </a:solidFill>
                  <a:effectLst>
                    <a:glow rad="228600">
                      <a:schemeClr val="accent5">
                        <a:satMod val="175000"/>
                        <a:alpha val="40000"/>
                      </a:schemeClr>
                    </a:glow>
                  </a:effectLst>
                  <a:latin typeface="AR P丸ゴシック体M" pitchFamily="50" charset="-128"/>
                  <a:ea typeface="AR P丸ゴシック体M" pitchFamily="50" charset="-128"/>
                </a:rPr>
                <a:t>燥</a:t>
              </a:r>
              <a:endParaRPr kumimoji="1" lang="ja-JP" altLang="en-US" sz="1600" dirty="0">
                <a:solidFill>
                  <a:schemeClr val="accent2">
                    <a:lumMod val="20000"/>
                    <a:lumOff val="80000"/>
                  </a:schemeClr>
                </a:solidFill>
                <a:effectLst>
                  <a:glow rad="228600">
                    <a:schemeClr val="accent5">
                      <a:satMod val="175000"/>
                      <a:alpha val="40000"/>
                    </a:schemeClr>
                  </a:glow>
                </a:effectLst>
                <a:latin typeface="AR P丸ゴシック体M" pitchFamily="50" charset="-128"/>
                <a:ea typeface="AR P丸ゴシック体M" pitchFamily="50" charset="-128"/>
              </a:endParaRPr>
            </a:p>
          </p:txBody>
        </p:sp>
        <p:sp>
          <p:nvSpPr>
            <p:cNvPr id="19" name="テキスト ボックス 18"/>
            <p:cNvSpPr txBox="1"/>
            <p:nvPr/>
          </p:nvSpPr>
          <p:spPr>
            <a:xfrm>
              <a:off x="548657" y="498158"/>
              <a:ext cx="782983" cy="338554"/>
            </a:xfrm>
            <a:prstGeom prst="rect">
              <a:avLst/>
            </a:prstGeom>
            <a:noFill/>
          </p:spPr>
          <p:txBody>
            <a:bodyPr wrap="square" rtlCol="0">
              <a:spAutoFit/>
            </a:bodyPr>
            <a:lstStyle/>
            <a:p>
              <a:r>
                <a:rPr lang="ja-JP" altLang="en-US" sz="1600" dirty="0" smtClean="0">
                  <a:solidFill>
                    <a:schemeClr val="accent2">
                      <a:lumMod val="20000"/>
                      <a:lumOff val="80000"/>
                    </a:schemeClr>
                  </a:solidFill>
                  <a:effectLst>
                    <a:glow rad="228600">
                      <a:schemeClr val="accent5">
                        <a:satMod val="175000"/>
                        <a:alpha val="40000"/>
                      </a:schemeClr>
                    </a:glow>
                  </a:effectLst>
                  <a:latin typeface="AR P丸ゴシック体M" pitchFamily="50" charset="-128"/>
                  <a:ea typeface="AR P丸ゴシック体M" pitchFamily="50" charset="-128"/>
                </a:rPr>
                <a:t>寒</a:t>
              </a:r>
              <a:endParaRPr kumimoji="1" lang="ja-JP" altLang="en-US" sz="1600" dirty="0">
                <a:solidFill>
                  <a:schemeClr val="accent2">
                    <a:lumMod val="20000"/>
                    <a:lumOff val="80000"/>
                  </a:schemeClr>
                </a:solidFill>
                <a:effectLst>
                  <a:glow rad="228600">
                    <a:schemeClr val="accent5">
                      <a:satMod val="175000"/>
                      <a:alpha val="40000"/>
                    </a:schemeClr>
                  </a:glow>
                </a:effectLst>
                <a:latin typeface="AR P丸ゴシック体M" pitchFamily="50" charset="-128"/>
                <a:ea typeface="AR P丸ゴシック体M" pitchFamily="50" charset="-128"/>
              </a:endParaRPr>
            </a:p>
          </p:txBody>
        </p:sp>
        <p:sp>
          <p:nvSpPr>
            <p:cNvPr id="21" name="テキスト ボックス 20"/>
            <p:cNvSpPr txBox="1"/>
            <p:nvPr/>
          </p:nvSpPr>
          <p:spPr>
            <a:xfrm>
              <a:off x="476649" y="692696"/>
              <a:ext cx="782983" cy="338554"/>
            </a:xfrm>
            <a:prstGeom prst="rect">
              <a:avLst/>
            </a:prstGeom>
            <a:noFill/>
          </p:spPr>
          <p:txBody>
            <a:bodyPr wrap="square" rtlCol="0">
              <a:spAutoFit/>
            </a:bodyPr>
            <a:lstStyle/>
            <a:p>
              <a:r>
                <a:rPr lang="ja-JP" altLang="en-US" sz="1600" dirty="0">
                  <a:solidFill>
                    <a:schemeClr val="accent2">
                      <a:lumMod val="20000"/>
                      <a:lumOff val="80000"/>
                    </a:schemeClr>
                  </a:solidFill>
                  <a:effectLst>
                    <a:glow rad="228600">
                      <a:schemeClr val="accent5">
                        <a:satMod val="175000"/>
                        <a:alpha val="40000"/>
                      </a:schemeClr>
                    </a:glow>
                  </a:effectLst>
                  <a:latin typeface="AR P丸ゴシック体M" pitchFamily="50" charset="-128"/>
                  <a:ea typeface="AR P丸ゴシック体M" pitchFamily="50" charset="-128"/>
                </a:rPr>
                <a:t>火</a:t>
              </a:r>
              <a:endParaRPr kumimoji="1" lang="ja-JP" altLang="en-US" sz="1600" dirty="0">
                <a:solidFill>
                  <a:schemeClr val="accent2">
                    <a:lumMod val="20000"/>
                    <a:lumOff val="80000"/>
                  </a:schemeClr>
                </a:solidFill>
                <a:effectLst>
                  <a:glow rad="228600">
                    <a:schemeClr val="accent5">
                      <a:satMod val="175000"/>
                      <a:alpha val="40000"/>
                    </a:schemeClr>
                  </a:glow>
                </a:effectLst>
                <a:latin typeface="AR P丸ゴシック体M" pitchFamily="50" charset="-128"/>
                <a:ea typeface="AR P丸ゴシック体M" pitchFamily="50" charset="-128"/>
              </a:endParaRPr>
            </a:p>
          </p:txBody>
        </p:sp>
        <p:grpSp>
          <p:nvGrpSpPr>
            <p:cNvPr id="86" name="グループ化 85"/>
            <p:cNvGrpSpPr/>
            <p:nvPr/>
          </p:nvGrpSpPr>
          <p:grpSpPr>
            <a:xfrm>
              <a:off x="812417" y="453684"/>
              <a:ext cx="1046417" cy="925524"/>
              <a:chOff x="2007302" y="2140529"/>
              <a:chExt cx="3919333" cy="3368513"/>
            </a:xfrm>
          </p:grpSpPr>
          <p:cxnSp>
            <p:nvCxnSpPr>
              <p:cNvPr id="36" name="直線コネクタ 35"/>
              <p:cNvCxnSpPr/>
              <p:nvPr/>
            </p:nvCxnSpPr>
            <p:spPr>
              <a:xfrm flipV="1">
                <a:off x="3514227" y="3393866"/>
                <a:ext cx="985765" cy="66492"/>
              </a:xfrm>
              <a:prstGeom prst="line">
                <a:avLst/>
              </a:prstGeom>
              <a:ln w="50800" cmpd="dbl">
                <a:solidFill>
                  <a:srgbClr val="FFCC66"/>
                </a:solidFill>
              </a:ln>
            </p:spPr>
            <p:style>
              <a:lnRef idx="1">
                <a:schemeClr val="accent1"/>
              </a:lnRef>
              <a:fillRef idx="0">
                <a:schemeClr val="accent1"/>
              </a:fillRef>
              <a:effectRef idx="0">
                <a:schemeClr val="accent1"/>
              </a:effectRef>
              <a:fontRef idx="minor">
                <a:schemeClr val="tx1"/>
              </a:fontRef>
            </p:style>
          </p:cxnSp>
          <p:grpSp>
            <p:nvGrpSpPr>
              <p:cNvPr id="85" name="グループ化 84"/>
              <p:cNvGrpSpPr/>
              <p:nvPr/>
            </p:nvGrpSpPr>
            <p:grpSpPr>
              <a:xfrm>
                <a:off x="2007302" y="2140529"/>
                <a:ext cx="3919333" cy="3368513"/>
                <a:chOff x="2007302" y="2140529"/>
                <a:chExt cx="3919333" cy="3368513"/>
              </a:xfrm>
            </p:grpSpPr>
            <p:grpSp>
              <p:nvGrpSpPr>
                <p:cNvPr id="84" name="グループ化 83"/>
                <p:cNvGrpSpPr/>
                <p:nvPr/>
              </p:nvGrpSpPr>
              <p:grpSpPr>
                <a:xfrm>
                  <a:off x="2007302" y="2140529"/>
                  <a:ext cx="3919333" cy="3368513"/>
                  <a:chOff x="2007302" y="2140529"/>
                  <a:chExt cx="3919333" cy="3368513"/>
                </a:xfrm>
              </p:grpSpPr>
              <p:grpSp>
                <p:nvGrpSpPr>
                  <p:cNvPr id="83" name="グループ化 82"/>
                  <p:cNvGrpSpPr/>
                  <p:nvPr/>
                </p:nvGrpSpPr>
                <p:grpSpPr>
                  <a:xfrm>
                    <a:off x="2007302" y="2140529"/>
                    <a:ext cx="3919333" cy="3368513"/>
                    <a:chOff x="2007302" y="2140529"/>
                    <a:chExt cx="3919333" cy="3368513"/>
                  </a:xfrm>
                </p:grpSpPr>
                <p:cxnSp>
                  <p:nvCxnSpPr>
                    <p:cNvPr id="23" name="直線コネクタ 22"/>
                    <p:cNvCxnSpPr/>
                    <p:nvPr/>
                  </p:nvCxnSpPr>
                  <p:spPr>
                    <a:xfrm>
                      <a:off x="3275856" y="4247744"/>
                      <a:ext cx="782983" cy="553764"/>
                    </a:xfrm>
                    <a:prstGeom prst="line">
                      <a:avLst/>
                    </a:prstGeom>
                    <a:ln w="50800" cmpd="dbl">
                      <a:solidFill>
                        <a:srgbClr val="FFCC66"/>
                      </a:solidFill>
                    </a:ln>
                  </p:spPr>
                  <p:style>
                    <a:lnRef idx="1">
                      <a:schemeClr val="accent1"/>
                    </a:lnRef>
                    <a:fillRef idx="0">
                      <a:schemeClr val="accent1"/>
                    </a:fillRef>
                    <a:effectRef idx="0">
                      <a:schemeClr val="accent1"/>
                    </a:effectRef>
                    <a:fontRef idx="minor">
                      <a:schemeClr val="tx1"/>
                    </a:fontRef>
                  </p:style>
                </p:cxnSp>
                <p:grpSp>
                  <p:nvGrpSpPr>
                    <p:cNvPr id="82" name="グループ化 81"/>
                    <p:cNvGrpSpPr/>
                    <p:nvPr/>
                  </p:nvGrpSpPr>
                  <p:grpSpPr>
                    <a:xfrm>
                      <a:off x="2007302" y="2140529"/>
                      <a:ext cx="3919333" cy="3368513"/>
                      <a:chOff x="2007302" y="2140529"/>
                      <a:chExt cx="3919333" cy="3368513"/>
                    </a:xfrm>
                  </p:grpSpPr>
                  <p:sp>
                    <p:nvSpPr>
                      <p:cNvPr id="4" name="星 5 3"/>
                      <p:cNvSpPr/>
                      <p:nvPr/>
                    </p:nvSpPr>
                    <p:spPr>
                      <a:xfrm>
                        <a:off x="2007302" y="2140529"/>
                        <a:ext cx="3919333" cy="3368513"/>
                      </a:xfrm>
                      <a:prstGeom prst="star5">
                        <a:avLst/>
                      </a:prstGeom>
                      <a:noFill/>
                      <a:ln w="50800" cmpd="dbl">
                        <a:solidFill>
                          <a:srgbClr val="FFCC66"/>
                        </a:solidFill>
                      </a:ln>
                      <a:effectLst>
                        <a:glow rad="139700">
                          <a:schemeClr val="accent2">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38" name="直線コネクタ 37"/>
                      <p:cNvCxnSpPr/>
                      <p:nvPr/>
                    </p:nvCxnSpPr>
                    <p:spPr>
                      <a:xfrm flipH="1">
                        <a:off x="3262189" y="3460358"/>
                        <a:ext cx="265706" cy="782987"/>
                      </a:xfrm>
                      <a:prstGeom prst="line">
                        <a:avLst/>
                      </a:prstGeom>
                      <a:ln w="50800" cmpd="dbl">
                        <a:solidFill>
                          <a:srgbClr val="FFCC66"/>
                        </a:solidFill>
                      </a:ln>
                    </p:spPr>
                    <p:style>
                      <a:lnRef idx="1">
                        <a:schemeClr val="accent1"/>
                      </a:lnRef>
                      <a:fillRef idx="0">
                        <a:schemeClr val="accent1"/>
                      </a:fillRef>
                      <a:effectRef idx="0">
                        <a:schemeClr val="accent1"/>
                      </a:effectRef>
                      <a:fontRef idx="minor">
                        <a:schemeClr val="tx1"/>
                      </a:fontRef>
                    </p:style>
                  </p:cxnSp>
                </p:grpSp>
              </p:grpSp>
              <p:cxnSp>
                <p:nvCxnSpPr>
                  <p:cNvPr id="42" name="直線コネクタ 41"/>
                  <p:cNvCxnSpPr/>
                  <p:nvPr/>
                </p:nvCxnSpPr>
                <p:spPr>
                  <a:xfrm flipV="1">
                    <a:off x="3964484" y="4225445"/>
                    <a:ext cx="823540" cy="499702"/>
                  </a:xfrm>
                  <a:prstGeom prst="line">
                    <a:avLst/>
                  </a:prstGeom>
                  <a:ln w="50800" cmpd="dbl">
                    <a:solidFill>
                      <a:srgbClr val="FFCC66"/>
                    </a:solidFill>
                  </a:ln>
                </p:spPr>
                <p:style>
                  <a:lnRef idx="1">
                    <a:schemeClr val="accent1"/>
                  </a:lnRef>
                  <a:fillRef idx="0">
                    <a:schemeClr val="accent1"/>
                  </a:fillRef>
                  <a:effectRef idx="0">
                    <a:schemeClr val="accent1"/>
                  </a:effectRef>
                  <a:fontRef idx="minor">
                    <a:schemeClr val="tx1"/>
                  </a:fontRef>
                </p:style>
              </p:cxnSp>
            </p:grpSp>
            <p:cxnSp>
              <p:nvCxnSpPr>
                <p:cNvPr id="44" name="直線コネクタ 43"/>
                <p:cNvCxnSpPr/>
                <p:nvPr/>
              </p:nvCxnSpPr>
              <p:spPr>
                <a:xfrm>
                  <a:off x="4376254" y="3393866"/>
                  <a:ext cx="411770" cy="987419"/>
                </a:xfrm>
                <a:prstGeom prst="line">
                  <a:avLst/>
                </a:prstGeom>
                <a:ln w="50800" cmpd="dbl">
                  <a:solidFill>
                    <a:srgbClr val="FFCC66"/>
                  </a:solidFill>
                </a:ln>
              </p:spPr>
              <p:style>
                <a:lnRef idx="1">
                  <a:schemeClr val="accent1"/>
                </a:lnRef>
                <a:fillRef idx="0">
                  <a:schemeClr val="accent1"/>
                </a:fillRef>
                <a:effectRef idx="0">
                  <a:schemeClr val="accent1"/>
                </a:effectRef>
                <a:fontRef idx="minor">
                  <a:schemeClr val="tx1"/>
                </a:fontRef>
              </p:style>
            </p:cxnSp>
          </p:grpSp>
        </p:grpSp>
      </p:grpSp>
      <p:sp>
        <p:nvSpPr>
          <p:cNvPr id="43" name="タイトル 1"/>
          <p:cNvSpPr>
            <a:spLocks noGrp="1"/>
          </p:cNvSpPr>
          <p:nvPr>
            <p:ph type="title"/>
          </p:nvPr>
        </p:nvSpPr>
        <p:spPr>
          <a:xfrm>
            <a:off x="395536" y="581199"/>
            <a:ext cx="2232248" cy="639008"/>
          </a:xfrm>
        </p:spPr>
        <p:txBody>
          <a:bodyPr/>
          <a:lstStyle/>
          <a:p>
            <a:r>
              <a:rPr lang="ja-JP" altLang="en-US" dirty="0"/>
              <a:t>湿</a:t>
            </a:r>
            <a:r>
              <a:rPr lang="ja-JP" altLang="en-US" dirty="0" smtClean="0"/>
              <a:t>邪</a:t>
            </a:r>
            <a:endParaRPr kumimoji="1" lang="ja-JP" altLang="en-US" dirty="0"/>
          </a:p>
        </p:txBody>
      </p:sp>
      <p:sp>
        <p:nvSpPr>
          <p:cNvPr id="25" name="コンテンツ プレースホルダー 2"/>
          <p:cNvSpPr>
            <a:spLocks noGrp="1"/>
          </p:cNvSpPr>
          <p:nvPr>
            <p:ph idx="1"/>
          </p:nvPr>
        </p:nvSpPr>
        <p:spPr>
          <a:xfrm>
            <a:off x="841252" y="2945495"/>
            <a:ext cx="7836729" cy="3579849"/>
          </a:xfrm>
        </p:spPr>
        <p:txBody>
          <a:bodyPr>
            <a:normAutofit fontScale="92500" lnSpcReduction="10000"/>
          </a:bodyPr>
          <a:lstStyle/>
          <a:p>
            <a:pPr marL="45720" indent="0">
              <a:buNone/>
            </a:pPr>
            <a:r>
              <a:rPr lang="ja-JP" altLang="en-US" sz="2400" dirty="0"/>
              <a:t>梅雨や初秋の台風シーズンなどに一番多い。</a:t>
            </a:r>
          </a:p>
          <a:p>
            <a:pPr marL="45720" indent="0">
              <a:buNone/>
            </a:pPr>
            <a:r>
              <a:rPr lang="ja-JP" altLang="en-US" sz="2400" dirty="0" smtClean="0"/>
              <a:t>陰邪</a:t>
            </a:r>
            <a:endParaRPr lang="en-US" altLang="ja-JP" sz="2400" dirty="0" smtClean="0"/>
          </a:p>
          <a:p>
            <a:pPr marL="45720" indent="0">
              <a:buNone/>
            </a:pPr>
            <a:r>
              <a:rPr lang="ja-JP" altLang="en-US" sz="2400" dirty="0" smtClean="0"/>
              <a:t>症状</a:t>
            </a:r>
            <a:r>
              <a:rPr lang="ja-JP" altLang="en-US" sz="2400" dirty="0"/>
              <a:t>が人体の下部に表れやすい</a:t>
            </a:r>
          </a:p>
          <a:p>
            <a:pPr marL="45720" indent="0">
              <a:buNone/>
            </a:pPr>
            <a:r>
              <a:rPr lang="ja-JP" altLang="en-US" sz="2400" dirty="0" smtClean="0"/>
              <a:t>粘性</a:t>
            </a:r>
            <a:r>
              <a:rPr lang="ja-JP" altLang="en-US" sz="2400" dirty="0"/>
              <a:t>、</a:t>
            </a:r>
            <a:r>
              <a:rPr lang="ja-JP" altLang="en-US" sz="2400" dirty="0" smtClean="0"/>
              <a:t>停滞性であり、症状</a:t>
            </a:r>
            <a:r>
              <a:rPr lang="ja-JP" altLang="en-US" sz="2400" dirty="0"/>
              <a:t>部位が固定</a:t>
            </a:r>
            <a:r>
              <a:rPr lang="ja-JP" altLang="en-US" sz="2400" dirty="0" smtClean="0"/>
              <a:t>され、長引く</a:t>
            </a:r>
            <a:endParaRPr lang="ja-JP" altLang="en-US" sz="2400" dirty="0"/>
          </a:p>
          <a:p>
            <a:pPr marL="45720" indent="0">
              <a:buNone/>
            </a:pPr>
            <a:r>
              <a:rPr lang="ja-JP" altLang="en-US" sz="2400" dirty="0" smtClean="0"/>
              <a:t>内臓</a:t>
            </a:r>
            <a:r>
              <a:rPr lang="ja-JP" altLang="en-US" sz="2400" dirty="0"/>
              <a:t>や経絡を詰まらせ、身体の重だるさや、浮腫や発疹、関節痛などが生じる。</a:t>
            </a:r>
          </a:p>
          <a:p>
            <a:pPr marL="45720" indent="0">
              <a:buNone/>
            </a:pPr>
            <a:r>
              <a:rPr lang="ja-JP" altLang="en-US" sz="2400" dirty="0" smtClean="0"/>
              <a:t>脾</a:t>
            </a:r>
            <a:r>
              <a:rPr lang="ja-JP" altLang="en-US" sz="2400" dirty="0"/>
              <a:t>を犯しやすく、食欲等にも影響を与える</a:t>
            </a:r>
          </a:p>
          <a:p>
            <a:pPr marL="45720" indent="0">
              <a:buNone/>
            </a:pPr>
            <a:r>
              <a:rPr lang="ja-JP" altLang="en-US" sz="2400" dirty="0"/>
              <a:t>　　　　　　　　　　　　　　　　　　　　　　　　　　　　　　</a:t>
            </a:r>
            <a:r>
              <a:rPr lang="en-US" altLang="ja-JP" sz="2400" dirty="0" smtClean="0"/>
              <a:t>※</a:t>
            </a:r>
            <a:r>
              <a:rPr lang="ja-JP" altLang="en-US" sz="2400" dirty="0" smtClean="0"/>
              <a:t>脾</a:t>
            </a:r>
            <a:r>
              <a:rPr lang="ja-JP" altLang="en-US" sz="2400" dirty="0"/>
              <a:t>は「燥を好み湿を悪</a:t>
            </a:r>
            <a:r>
              <a:rPr lang="ja-JP" altLang="en-US" sz="2400" dirty="0" err="1"/>
              <a:t>む</a:t>
            </a:r>
            <a:r>
              <a:rPr lang="ja-JP" altLang="en-US" sz="2400" dirty="0"/>
              <a:t>」</a:t>
            </a:r>
          </a:p>
          <a:p>
            <a:pPr marL="45720" indent="0">
              <a:buNone/>
            </a:pPr>
            <a:r>
              <a:rPr lang="ja-JP" altLang="en-US" sz="2400" dirty="0"/>
              <a:t> </a:t>
            </a:r>
          </a:p>
        </p:txBody>
      </p:sp>
      <p:sp>
        <p:nvSpPr>
          <p:cNvPr id="2" name="円/楕円 1"/>
          <p:cNvSpPr/>
          <p:nvPr/>
        </p:nvSpPr>
        <p:spPr>
          <a:xfrm>
            <a:off x="8324973" y="1138061"/>
            <a:ext cx="403522" cy="426634"/>
          </a:xfrm>
          <a:prstGeom prst="ellipse">
            <a:avLst/>
          </a:prstGeom>
          <a:noFill/>
          <a:ln w="44450">
            <a:solidFill>
              <a:schemeClr val="accent1">
                <a:lumMod val="20000"/>
                <a:lumOff val="80000"/>
              </a:schemeClr>
            </a:solidFill>
          </a:ln>
          <a:effectLst>
            <a:glow rad="139700">
              <a:schemeClr val="accent1">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テキスト ボックス 2"/>
          <p:cNvSpPr txBox="1"/>
          <p:nvPr/>
        </p:nvSpPr>
        <p:spPr>
          <a:xfrm>
            <a:off x="869894" y="1700808"/>
            <a:ext cx="6617658" cy="954107"/>
          </a:xfrm>
          <a:prstGeom prst="rect">
            <a:avLst/>
          </a:prstGeom>
          <a:noFill/>
        </p:spPr>
        <p:txBody>
          <a:bodyPr wrap="square" rtlCol="0">
            <a:spAutoFit/>
          </a:bodyPr>
          <a:lstStyle/>
          <a:p>
            <a:pPr marL="45720" indent="0">
              <a:buNone/>
            </a:pPr>
            <a:r>
              <a:rPr lang="ja-JP" altLang="en-US" sz="2800" dirty="0">
                <a:solidFill>
                  <a:schemeClr val="accent2">
                    <a:lumMod val="50000"/>
                  </a:schemeClr>
                </a:solidFill>
              </a:rPr>
              <a:t>濁った水っぽいモノが、ねばねば、滞ってる感じ、</a:t>
            </a:r>
            <a:r>
              <a:rPr lang="ja-JP" altLang="en-US" sz="2800" dirty="0" smtClean="0">
                <a:solidFill>
                  <a:schemeClr val="accent2">
                    <a:lumMod val="50000"/>
                  </a:schemeClr>
                </a:solidFill>
              </a:rPr>
              <a:t>重い感じ</a:t>
            </a:r>
            <a:endParaRPr kumimoji="1" lang="ja-JP" altLang="en-US" sz="2800" dirty="0"/>
          </a:p>
        </p:txBody>
      </p:sp>
    </p:spTree>
    <p:extLst>
      <p:ext uri="{BB962C8B-B14F-4D97-AF65-F5344CB8AC3E}">
        <p14:creationId xmlns:p14="http://schemas.microsoft.com/office/powerpoint/2010/main" val="894144150"/>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5">
                                            <p:txEl>
                                              <p:pRg st="0" end="0"/>
                                            </p:txEl>
                                          </p:spTgt>
                                        </p:tgtEl>
                                        <p:attrNameLst>
                                          <p:attrName>style.visibility</p:attrName>
                                        </p:attrNameLst>
                                      </p:cBhvr>
                                      <p:to>
                                        <p:strVal val="visible"/>
                                      </p:to>
                                    </p:set>
                                    <p:animEffect transition="in" filter="fade">
                                      <p:cBhvr>
                                        <p:cTn id="12" dur="500"/>
                                        <p:tgtEl>
                                          <p:spTgt spid="2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5">
                                            <p:txEl>
                                              <p:pRg st="1" end="1"/>
                                            </p:txEl>
                                          </p:spTgt>
                                        </p:tgtEl>
                                        <p:attrNameLst>
                                          <p:attrName>style.visibility</p:attrName>
                                        </p:attrNameLst>
                                      </p:cBhvr>
                                      <p:to>
                                        <p:strVal val="visible"/>
                                      </p:to>
                                    </p:set>
                                    <p:animEffect transition="in" filter="fade">
                                      <p:cBhvr>
                                        <p:cTn id="17" dur="500"/>
                                        <p:tgtEl>
                                          <p:spTgt spid="25">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5">
                                            <p:txEl>
                                              <p:pRg st="2" end="2"/>
                                            </p:txEl>
                                          </p:spTgt>
                                        </p:tgtEl>
                                        <p:attrNameLst>
                                          <p:attrName>style.visibility</p:attrName>
                                        </p:attrNameLst>
                                      </p:cBhvr>
                                      <p:to>
                                        <p:strVal val="visible"/>
                                      </p:to>
                                    </p:set>
                                    <p:animEffect transition="in" filter="fade">
                                      <p:cBhvr>
                                        <p:cTn id="22" dur="500"/>
                                        <p:tgtEl>
                                          <p:spTgt spid="25">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5">
                                            <p:txEl>
                                              <p:pRg st="3" end="3"/>
                                            </p:txEl>
                                          </p:spTgt>
                                        </p:tgtEl>
                                        <p:attrNameLst>
                                          <p:attrName>style.visibility</p:attrName>
                                        </p:attrNameLst>
                                      </p:cBhvr>
                                      <p:to>
                                        <p:strVal val="visible"/>
                                      </p:to>
                                    </p:set>
                                    <p:animEffect transition="in" filter="fade">
                                      <p:cBhvr>
                                        <p:cTn id="27" dur="500"/>
                                        <p:tgtEl>
                                          <p:spTgt spid="25">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25">
                                            <p:txEl>
                                              <p:pRg st="4" end="4"/>
                                            </p:txEl>
                                          </p:spTgt>
                                        </p:tgtEl>
                                        <p:attrNameLst>
                                          <p:attrName>style.visibility</p:attrName>
                                        </p:attrNameLst>
                                      </p:cBhvr>
                                      <p:to>
                                        <p:strVal val="visible"/>
                                      </p:to>
                                    </p:set>
                                    <p:animEffect transition="in" filter="fade">
                                      <p:cBhvr>
                                        <p:cTn id="32" dur="500"/>
                                        <p:tgtEl>
                                          <p:spTgt spid="25">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25">
                                            <p:txEl>
                                              <p:pRg st="5" end="5"/>
                                            </p:txEl>
                                          </p:spTgt>
                                        </p:tgtEl>
                                        <p:attrNameLst>
                                          <p:attrName>style.visibility</p:attrName>
                                        </p:attrNameLst>
                                      </p:cBhvr>
                                      <p:to>
                                        <p:strVal val="visible"/>
                                      </p:to>
                                    </p:set>
                                    <p:animEffect transition="in" filter="fade">
                                      <p:cBhvr>
                                        <p:cTn id="37" dur="500"/>
                                        <p:tgtEl>
                                          <p:spTgt spid="25">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25">
                                            <p:txEl>
                                              <p:pRg st="6" end="6"/>
                                            </p:txEl>
                                          </p:spTgt>
                                        </p:tgtEl>
                                        <p:attrNameLst>
                                          <p:attrName>style.visibility</p:attrName>
                                        </p:attrNameLst>
                                      </p:cBhvr>
                                      <p:to>
                                        <p:strVal val="visible"/>
                                      </p:to>
                                    </p:set>
                                    <p:animEffect transition="in" filter="fade">
                                      <p:cBhvr>
                                        <p:cTn id="42" dur="500"/>
                                        <p:tgtEl>
                                          <p:spTgt spid="25">
                                            <p:txEl>
                                              <p:pRg st="6" end="6"/>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25">
                                            <p:txEl>
                                              <p:pRg st="7" end="7"/>
                                            </p:txEl>
                                          </p:spTgt>
                                        </p:tgtEl>
                                        <p:attrNameLst>
                                          <p:attrName>style.visibility</p:attrName>
                                        </p:attrNameLst>
                                      </p:cBhvr>
                                      <p:to>
                                        <p:strVal val="visible"/>
                                      </p:to>
                                    </p:set>
                                    <p:animEffect transition="in" filter="fade">
                                      <p:cBhvr>
                                        <p:cTn id="47" dur="500"/>
                                        <p:tgtEl>
                                          <p:spTgt spid="25">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build="p"/>
      <p:bldP spid="3"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テキスト ボックス 31"/>
          <p:cNvSpPr txBox="1"/>
          <p:nvPr/>
        </p:nvSpPr>
        <p:spPr>
          <a:xfrm>
            <a:off x="5940152" y="350519"/>
            <a:ext cx="1800200" cy="1200329"/>
          </a:xfrm>
          <a:prstGeom prst="rect">
            <a:avLst/>
          </a:prstGeom>
          <a:noFill/>
        </p:spPr>
        <p:txBody>
          <a:bodyPr wrap="square" rtlCol="0">
            <a:spAutoFit/>
          </a:bodyPr>
          <a:lstStyle/>
          <a:p>
            <a:r>
              <a:rPr lang="ja-JP" altLang="en-US" dirty="0">
                <a:solidFill>
                  <a:srgbClr val="FF9900"/>
                </a:solidFill>
              </a:rPr>
              <a:t>□</a:t>
            </a:r>
            <a:r>
              <a:rPr lang="ja-JP" altLang="en-US" dirty="0" smtClean="0">
                <a:solidFill>
                  <a:srgbClr val="FF9900"/>
                </a:solidFill>
              </a:rPr>
              <a:t>外因</a:t>
            </a:r>
            <a:endParaRPr lang="ja-JP" altLang="en-US" dirty="0">
              <a:solidFill>
                <a:srgbClr val="FF9900"/>
              </a:solidFill>
            </a:endParaRPr>
          </a:p>
          <a:p>
            <a:r>
              <a:rPr lang="ja-JP" altLang="en-US" dirty="0" smtClean="0">
                <a:solidFill>
                  <a:schemeClr val="accent5">
                    <a:lumMod val="20000"/>
                    <a:lumOff val="80000"/>
                  </a:schemeClr>
                </a:solidFill>
              </a:rPr>
              <a:t>□内因</a:t>
            </a:r>
            <a:endParaRPr lang="ja-JP" altLang="en-US" dirty="0">
              <a:solidFill>
                <a:schemeClr val="accent5">
                  <a:lumMod val="20000"/>
                  <a:lumOff val="80000"/>
                </a:schemeClr>
              </a:solidFill>
            </a:endParaRPr>
          </a:p>
          <a:p>
            <a:r>
              <a:rPr lang="ja-JP" altLang="en-US" dirty="0" smtClean="0">
                <a:solidFill>
                  <a:schemeClr val="accent5">
                    <a:lumMod val="20000"/>
                    <a:lumOff val="80000"/>
                  </a:schemeClr>
                </a:solidFill>
              </a:rPr>
              <a:t>□不内外因</a:t>
            </a:r>
            <a:endParaRPr lang="en-US" altLang="ja-JP" dirty="0" smtClean="0">
              <a:solidFill>
                <a:schemeClr val="accent5">
                  <a:lumMod val="20000"/>
                  <a:lumOff val="80000"/>
                </a:schemeClr>
              </a:solidFill>
            </a:endParaRPr>
          </a:p>
          <a:p>
            <a:r>
              <a:rPr lang="ja-JP" altLang="en-US" dirty="0" smtClean="0">
                <a:solidFill>
                  <a:schemeClr val="accent5">
                    <a:lumMod val="20000"/>
                    <a:lumOff val="80000"/>
                  </a:schemeClr>
                </a:solidFill>
              </a:rPr>
              <a:t>□病理産物</a:t>
            </a:r>
            <a:endParaRPr lang="ja-JP" altLang="en-US" dirty="0">
              <a:solidFill>
                <a:schemeClr val="accent5">
                  <a:lumMod val="20000"/>
                  <a:lumOff val="80000"/>
                </a:schemeClr>
              </a:solidFill>
            </a:endParaRPr>
          </a:p>
        </p:txBody>
      </p:sp>
      <p:grpSp>
        <p:nvGrpSpPr>
          <p:cNvPr id="5" name="グループ化 4"/>
          <p:cNvGrpSpPr/>
          <p:nvPr/>
        </p:nvGrpSpPr>
        <p:grpSpPr>
          <a:xfrm>
            <a:off x="7308304" y="116632"/>
            <a:ext cx="1981662" cy="1385106"/>
            <a:chOff x="476649" y="163379"/>
            <a:chExt cx="2197686" cy="1385106"/>
          </a:xfrm>
        </p:grpSpPr>
        <p:sp>
          <p:nvSpPr>
            <p:cNvPr id="15" name="テキスト ボックス 14"/>
            <p:cNvSpPr txBox="1"/>
            <p:nvPr/>
          </p:nvSpPr>
          <p:spPr>
            <a:xfrm>
              <a:off x="1125198" y="163379"/>
              <a:ext cx="782983" cy="338554"/>
            </a:xfrm>
            <a:prstGeom prst="rect">
              <a:avLst/>
            </a:prstGeom>
            <a:noFill/>
          </p:spPr>
          <p:txBody>
            <a:bodyPr wrap="square" rtlCol="0">
              <a:spAutoFit/>
            </a:bodyPr>
            <a:lstStyle/>
            <a:p>
              <a:r>
                <a:rPr lang="ja-JP" altLang="en-US" sz="1600" dirty="0" smtClean="0">
                  <a:solidFill>
                    <a:schemeClr val="accent2">
                      <a:lumMod val="20000"/>
                      <a:lumOff val="80000"/>
                    </a:schemeClr>
                  </a:solidFill>
                  <a:effectLst>
                    <a:glow rad="228600">
                      <a:schemeClr val="accent1">
                        <a:satMod val="175000"/>
                        <a:alpha val="40000"/>
                      </a:schemeClr>
                    </a:glow>
                  </a:effectLst>
                  <a:latin typeface="AR P丸ゴシック体M" pitchFamily="50" charset="-128"/>
                  <a:ea typeface="AR P丸ゴシック体M" pitchFamily="50" charset="-128"/>
                </a:rPr>
                <a:t>風</a:t>
              </a:r>
              <a:endParaRPr kumimoji="1" lang="ja-JP" altLang="en-US" sz="1600" dirty="0">
                <a:solidFill>
                  <a:schemeClr val="accent2">
                    <a:lumMod val="20000"/>
                    <a:lumOff val="80000"/>
                  </a:schemeClr>
                </a:solidFill>
                <a:effectLst>
                  <a:glow rad="228600">
                    <a:schemeClr val="accent1">
                      <a:satMod val="175000"/>
                      <a:alpha val="40000"/>
                    </a:schemeClr>
                  </a:glow>
                </a:effectLst>
                <a:latin typeface="AR P丸ゴシック体M" pitchFamily="50" charset="-128"/>
                <a:ea typeface="AR P丸ゴシック体M" pitchFamily="50" charset="-128"/>
              </a:endParaRPr>
            </a:p>
          </p:txBody>
        </p:sp>
        <p:sp>
          <p:nvSpPr>
            <p:cNvPr id="16" name="テキスト ボックス 15"/>
            <p:cNvSpPr txBox="1"/>
            <p:nvPr/>
          </p:nvSpPr>
          <p:spPr>
            <a:xfrm>
              <a:off x="1891352" y="594266"/>
              <a:ext cx="782983" cy="338554"/>
            </a:xfrm>
            <a:prstGeom prst="rect">
              <a:avLst/>
            </a:prstGeom>
            <a:noFill/>
          </p:spPr>
          <p:txBody>
            <a:bodyPr wrap="square" rtlCol="0">
              <a:spAutoFit/>
            </a:bodyPr>
            <a:lstStyle/>
            <a:p>
              <a:r>
                <a:rPr lang="ja-JP" altLang="en-US" sz="1600" dirty="0" smtClean="0">
                  <a:solidFill>
                    <a:schemeClr val="accent2">
                      <a:lumMod val="20000"/>
                      <a:lumOff val="80000"/>
                    </a:schemeClr>
                  </a:solidFill>
                  <a:effectLst>
                    <a:glow rad="228600">
                      <a:schemeClr val="accent5">
                        <a:satMod val="175000"/>
                        <a:alpha val="40000"/>
                      </a:schemeClr>
                    </a:glow>
                  </a:effectLst>
                  <a:latin typeface="AR P丸ゴシック体M" pitchFamily="50" charset="-128"/>
                  <a:ea typeface="AR P丸ゴシック体M" pitchFamily="50" charset="-128"/>
                </a:rPr>
                <a:t>暑</a:t>
              </a:r>
              <a:endParaRPr kumimoji="1" lang="ja-JP" altLang="en-US" sz="1600" dirty="0">
                <a:solidFill>
                  <a:schemeClr val="accent2">
                    <a:lumMod val="20000"/>
                    <a:lumOff val="80000"/>
                  </a:schemeClr>
                </a:solidFill>
                <a:effectLst>
                  <a:glow rad="228600">
                    <a:schemeClr val="accent5">
                      <a:satMod val="175000"/>
                      <a:alpha val="40000"/>
                    </a:schemeClr>
                  </a:glow>
                </a:effectLst>
                <a:latin typeface="AR P丸ゴシック体M" pitchFamily="50" charset="-128"/>
                <a:ea typeface="AR P丸ゴシック体M" pitchFamily="50" charset="-128"/>
              </a:endParaRPr>
            </a:p>
          </p:txBody>
        </p:sp>
        <p:sp>
          <p:nvSpPr>
            <p:cNvPr id="17" name="テキスト ボックス 16"/>
            <p:cNvSpPr txBox="1"/>
            <p:nvPr/>
          </p:nvSpPr>
          <p:spPr>
            <a:xfrm>
              <a:off x="1604147" y="1209931"/>
              <a:ext cx="782983" cy="338554"/>
            </a:xfrm>
            <a:prstGeom prst="rect">
              <a:avLst/>
            </a:prstGeom>
            <a:noFill/>
          </p:spPr>
          <p:txBody>
            <a:bodyPr wrap="square" rtlCol="0">
              <a:spAutoFit/>
            </a:bodyPr>
            <a:lstStyle/>
            <a:p>
              <a:r>
                <a:rPr lang="ja-JP" altLang="en-US" sz="1600" dirty="0" smtClean="0">
                  <a:solidFill>
                    <a:schemeClr val="accent2">
                      <a:lumMod val="20000"/>
                      <a:lumOff val="80000"/>
                    </a:schemeClr>
                  </a:solidFill>
                  <a:effectLst>
                    <a:glow rad="228600">
                      <a:schemeClr val="accent5">
                        <a:satMod val="175000"/>
                        <a:alpha val="40000"/>
                      </a:schemeClr>
                    </a:glow>
                  </a:effectLst>
                  <a:latin typeface="AR P丸ゴシック体M" pitchFamily="50" charset="-128"/>
                  <a:ea typeface="AR P丸ゴシック体M" pitchFamily="50" charset="-128"/>
                </a:rPr>
                <a:t>湿</a:t>
              </a:r>
              <a:endParaRPr kumimoji="1" lang="ja-JP" altLang="en-US" sz="1600" dirty="0">
                <a:solidFill>
                  <a:schemeClr val="accent2">
                    <a:lumMod val="20000"/>
                    <a:lumOff val="80000"/>
                  </a:schemeClr>
                </a:solidFill>
                <a:effectLst>
                  <a:glow rad="228600">
                    <a:schemeClr val="accent5">
                      <a:satMod val="175000"/>
                      <a:alpha val="40000"/>
                    </a:schemeClr>
                  </a:glow>
                </a:effectLst>
                <a:latin typeface="AR P丸ゴシック体M" pitchFamily="50" charset="-128"/>
                <a:ea typeface="AR P丸ゴシック体M" pitchFamily="50" charset="-128"/>
              </a:endParaRPr>
            </a:p>
          </p:txBody>
        </p:sp>
        <p:sp>
          <p:nvSpPr>
            <p:cNvPr id="18" name="テキスト ボックス 17"/>
            <p:cNvSpPr txBox="1"/>
            <p:nvPr/>
          </p:nvSpPr>
          <p:spPr>
            <a:xfrm>
              <a:off x="692673" y="1196752"/>
              <a:ext cx="782983" cy="338554"/>
            </a:xfrm>
            <a:prstGeom prst="rect">
              <a:avLst/>
            </a:prstGeom>
            <a:noFill/>
          </p:spPr>
          <p:txBody>
            <a:bodyPr wrap="square" rtlCol="0">
              <a:spAutoFit/>
            </a:bodyPr>
            <a:lstStyle/>
            <a:p>
              <a:r>
                <a:rPr lang="ja-JP" altLang="en-US" sz="1600" dirty="0" smtClean="0">
                  <a:solidFill>
                    <a:schemeClr val="accent2">
                      <a:lumMod val="20000"/>
                      <a:lumOff val="80000"/>
                    </a:schemeClr>
                  </a:solidFill>
                  <a:effectLst>
                    <a:glow rad="228600">
                      <a:schemeClr val="accent5">
                        <a:satMod val="175000"/>
                        <a:alpha val="40000"/>
                      </a:schemeClr>
                    </a:glow>
                  </a:effectLst>
                  <a:latin typeface="AR P丸ゴシック体M" pitchFamily="50" charset="-128"/>
                  <a:ea typeface="AR P丸ゴシック体M" pitchFamily="50" charset="-128"/>
                </a:rPr>
                <a:t>燥</a:t>
              </a:r>
              <a:endParaRPr kumimoji="1" lang="ja-JP" altLang="en-US" sz="1600" dirty="0">
                <a:solidFill>
                  <a:schemeClr val="accent2">
                    <a:lumMod val="20000"/>
                    <a:lumOff val="80000"/>
                  </a:schemeClr>
                </a:solidFill>
                <a:effectLst>
                  <a:glow rad="228600">
                    <a:schemeClr val="accent5">
                      <a:satMod val="175000"/>
                      <a:alpha val="40000"/>
                    </a:schemeClr>
                  </a:glow>
                </a:effectLst>
                <a:latin typeface="AR P丸ゴシック体M" pitchFamily="50" charset="-128"/>
                <a:ea typeface="AR P丸ゴシック体M" pitchFamily="50" charset="-128"/>
              </a:endParaRPr>
            </a:p>
          </p:txBody>
        </p:sp>
        <p:sp>
          <p:nvSpPr>
            <p:cNvPr id="19" name="テキスト ボックス 18"/>
            <p:cNvSpPr txBox="1"/>
            <p:nvPr/>
          </p:nvSpPr>
          <p:spPr>
            <a:xfrm>
              <a:off x="548657" y="498158"/>
              <a:ext cx="782983" cy="338554"/>
            </a:xfrm>
            <a:prstGeom prst="rect">
              <a:avLst/>
            </a:prstGeom>
            <a:noFill/>
          </p:spPr>
          <p:txBody>
            <a:bodyPr wrap="square" rtlCol="0">
              <a:spAutoFit/>
            </a:bodyPr>
            <a:lstStyle/>
            <a:p>
              <a:r>
                <a:rPr lang="ja-JP" altLang="en-US" sz="1600" dirty="0" smtClean="0">
                  <a:solidFill>
                    <a:schemeClr val="accent2">
                      <a:lumMod val="20000"/>
                      <a:lumOff val="80000"/>
                    </a:schemeClr>
                  </a:solidFill>
                  <a:effectLst>
                    <a:glow rad="228600">
                      <a:schemeClr val="accent5">
                        <a:satMod val="175000"/>
                        <a:alpha val="40000"/>
                      </a:schemeClr>
                    </a:glow>
                  </a:effectLst>
                  <a:latin typeface="AR P丸ゴシック体M" pitchFamily="50" charset="-128"/>
                  <a:ea typeface="AR P丸ゴシック体M" pitchFamily="50" charset="-128"/>
                </a:rPr>
                <a:t>寒</a:t>
              </a:r>
              <a:endParaRPr kumimoji="1" lang="ja-JP" altLang="en-US" sz="1600" dirty="0">
                <a:solidFill>
                  <a:schemeClr val="accent2">
                    <a:lumMod val="20000"/>
                    <a:lumOff val="80000"/>
                  </a:schemeClr>
                </a:solidFill>
                <a:effectLst>
                  <a:glow rad="228600">
                    <a:schemeClr val="accent5">
                      <a:satMod val="175000"/>
                      <a:alpha val="40000"/>
                    </a:schemeClr>
                  </a:glow>
                </a:effectLst>
                <a:latin typeface="AR P丸ゴシック体M" pitchFamily="50" charset="-128"/>
                <a:ea typeface="AR P丸ゴシック体M" pitchFamily="50" charset="-128"/>
              </a:endParaRPr>
            </a:p>
          </p:txBody>
        </p:sp>
        <p:sp>
          <p:nvSpPr>
            <p:cNvPr id="21" name="テキスト ボックス 20"/>
            <p:cNvSpPr txBox="1"/>
            <p:nvPr/>
          </p:nvSpPr>
          <p:spPr>
            <a:xfrm>
              <a:off x="476649" y="692696"/>
              <a:ext cx="782983" cy="338554"/>
            </a:xfrm>
            <a:prstGeom prst="rect">
              <a:avLst/>
            </a:prstGeom>
            <a:noFill/>
          </p:spPr>
          <p:txBody>
            <a:bodyPr wrap="square" rtlCol="0">
              <a:spAutoFit/>
            </a:bodyPr>
            <a:lstStyle/>
            <a:p>
              <a:r>
                <a:rPr lang="ja-JP" altLang="en-US" sz="1600" dirty="0">
                  <a:solidFill>
                    <a:schemeClr val="accent2">
                      <a:lumMod val="20000"/>
                      <a:lumOff val="80000"/>
                    </a:schemeClr>
                  </a:solidFill>
                  <a:effectLst>
                    <a:glow rad="228600">
                      <a:schemeClr val="accent5">
                        <a:satMod val="175000"/>
                        <a:alpha val="40000"/>
                      </a:schemeClr>
                    </a:glow>
                  </a:effectLst>
                  <a:latin typeface="AR P丸ゴシック体M" pitchFamily="50" charset="-128"/>
                  <a:ea typeface="AR P丸ゴシック体M" pitchFamily="50" charset="-128"/>
                </a:rPr>
                <a:t>火</a:t>
              </a:r>
              <a:endParaRPr kumimoji="1" lang="ja-JP" altLang="en-US" sz="1600" dirty="0">
                <a:solidFill>
                  <a:schemeClr val="accent2">
                    <a:lumMod val="20000"/>
                    <a:lumOff val="80000"/>
                  </a:schemeClr>
                </a:solidFill>
                <a:effectLst>
                  <a:glow rad="228600">
                    <a:schemeClr val="accent5">
                      <a:satMod val="175000"/>
                      <a:alpha val="40000"/>
                    </a:schemeClr>
                  </a:glow>
                </a:effectLst>
                <a:latin typeface="AR P丸ゴシック体M" pitchFamily="50" charset="-128"/>
                <a:ea typeface="AR P丸ゴシック体M" pitchFamily="50" charset="-128"/>
              </a:endParaRPr>
            </a:p>
          </p:txBody>
        </p:sp>
        <p:grpSp>
          <p:nvGrpSpPr>
            <p:cNvPr id="86" name="グループ化 85"/>
            <p:cNvGrpSpPr/>
            <p:nvPr/>
          </p:nvGrpSpPr>
          <p:grpSpPr>
            <a:xfrm>
              <a:off x="812417" y="453684"/>
              <a:ext cx="1046417" cy="925524"/>
              <a:chOff x="2007302" y="2140529"/>
              <a:chExt cx="3919333" cy="3368513"/>
            </a:xfrm>
          </p:grpSpPr>
          <p:cxnSp>
            <p:nvCxnSpPr>
              <p:cNvPr id="36" name="直線コネクタ 35"/>
              <p:cNvCxnSpPr/>
              <p:nvPr/>
            </p:nvCxnSpPr>
            <p:spPr>
              <a:xfrm flipV="1">
                <a:off x="3514227" y="3393866"/>
                <a:ext cx="985765" cy="66492"/>
              </a:xfrm>
              <a:prstGeom prst="line">
                <a:avLst/>
              </a:prstGeom>
              <a:ln w="50800" cmpd="dbl">
                <a:solidFill>
                  <a:srgbClr val="FFCC66"/>
                </a:solidFill>
              </a:ln>
            </p:spPr>
            <p:style>
              <a:lnRef idx="1">
                <a:schemeClr val="accent1"/>
              </a:lnRef>
              <a:fillRef idx="0">
                <a:schemeClr val="accent1"/>
              </a:fillRef>
              <a:effectRef idx="0">
                <a:schemeClr val="accent1"/>
              </a:effectRef>
              <a:fontRef idx="minor">
                <a:schemeClr val="tx1"/>
              </a:fontRef>
            </p:style>
          </p:cxnSp>
          <p:grpSp>
            <p:nvGrpSpPr>
              <p:cNvPr id="85" name="グループ化 84"/>
              <p:cNvGrpSpPr/>
              <p:nvPr/>
            </p:nvGrpSpPr>
            <p:grpSpPr>
              <a:xfrm>
                <a:off x="2007302" y="2140529"/>
                <a:ext cx="3919333" cy="3368513"/>
                <a:chOff x="2007302" y="2140529"/>
                <a:chExt cx="3919333" cy="3368513"/>
              </a:xfrm>
            </p:grpSpPr>
            <p:grpSp>
              <p:nvGrpSpPr>
                <p:cNvPr id="84" name="グループ化 83"/>
                <p:cNvGrpSpPr/>
                <p:nvPr/>
              </p:nvGrpSpPr>
              <p:grpSpPr>
                <a:xfrm>
                  <a:off x="2007302" y="2140529"/>
                  <a:ext cx="3919333" cy="3368513"/>
                  <a:chOff x="2007302" y="2140529"/>
                  <a:chExt cx="3919333" cy="3368513"/>
                </a:xfrm>
              </p:grpSpPr>
              <p:grpSp>
                <p:nvGrpSpPr>
                  <p:cNvPr id="83" name="グループ化 82"/>
                  <p:cNvGrpSpPr/>
                  <p:nvPr/>
                </p:nvGrpSpPr>
                <p:grpSpPr>
                  <a:xfrm>
                    <a:off x="2007302" y="2140529"/>
                    <a:ext cx="3919333" cy="3368513"/>
                    <a:chOff x="2007302" y="2140529"/>
                    <a:chExt cx="3919333" cy="3368513"/>
                  </a:xfrm>
                </p:grpSpPr>
                <p:cxnSp>
                  <p:nvCxnSpPr>
                    <p:cNvPr id="23" name="直線コネクタ 22"/>
                    <p:cNvCxnSpPr/>
                    <p:nvPr/>
                  </p:nvCxnSpPr>
                  <p:spPr>
                    <a:xfrm>
                      <a:off x="3275856" y="4247744"/>
                      <a:ext cx="782983" cy="553764"/>
                    </a:xfrm>
                    <a:prstGeom prst="line">
                      <a:avLst/>
                    </a:prstGeom>
                    <a:ln w="50800" cmpd="dbl">
                      <a:solidFill>
                        <a:srgbClr val="FFCC66"/>
                      </a:solidFill>
                    </a:ln>
                  </p:spPr>
                  <p:style>
                    <a:lnRef idx="1">
                      <a:schemeClr val="accent1"/>
                    </a:lnRef>
                    <a:fillRef idx="0">
                      <a:schemeClr val="accent1"/>
                    </a:fillRef>
                    <a:effectRef idx="0">
                      <a:schemeClr val="accent1"/>
                    </a:effectRef>
                    <a:fontRef idx="minor">
                      <a:schemeClr val="tx1"/>
                    </a:fontRef>
                  </p:style>
                </p:cxnSp>
                <p:grpSp>
                  <p:nvGrpSpPr>
                    <p:cNvPr id="82" name="グループ化 81"/>
                    <p:cNvGrpSpPr/>
                    <p:nvPr/>
                  </p:nvGrpSpPr>
                  <p:grpSpPr>
                    <a:xfrm>
                      <a:off x="2007302" y="2140529"/>
                      <a:ext cx="3919333" cy="3368513"/>
                      <a:chOff x="2007302" y="2140529"/>
                      <a:chExt cx="3919333" cy="3368513"/>
                    </a:xfrm>
                  </p:grpSpPr>
                  <p:sp>
                    <p:nvSpPr>
                      <p:cNvPr id="4" name="星 5 3"/>
                      <p:cNvSpPr/>
                      <p:nvPr/>
                    </p:nvSpPr>
                    <p:spPr>
                      <a:xfrm>
                        <a:off x="2007302" y="2140529"/>
                        <a:ext cx="3919333" cy="3368513"/>
                      </a:xfrm>
                      <a:prstGeom prst="star5">
                        <a:avLst/>
                      </a:prstGeom>
                      <a:noFill/>
                      <a:ln w="50800" cmpd="dbl">
                        <a:solidFill>
                          <a:srgbClr val="FFCC66"/>
                        </a:solidFill>
                      </a:ln>
                      <a:effectLst>
                        <a:glow rad="139700">
                          <a:schemeClr val="accent2">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38" name="直線コネクタ 37"/>
                      <p:cNvCxnSpPr/>
                      <p:nvPr/>
                    </p:nvCxnSpPr>
                    <p:spPr>
                      <a:xfrm flipH="1">
                        <a:off x="3262189" y="3460358"/>
                        <a:ext cx="265706" cy="782987"/>
                      </a:xfrm>
                      <a:prstGeom prst="line">
                        <a:avLst/>
                      </a:prstGeom>
                      <a:ln w="50800" cmpd="dbl">
                        <a:solidFill>
                          <a:srgbClr val="FFCC66"/>
                        </a:solidFill>
                      </a:ln>
                    </p:spPr>
                    <p:style>
                      <a:lnRef idx="1">
                        <a:schemeClr val="accent1"/>
                      </a:lnRef>
                      <a:fillRef idx="0">
                        <a:schemeClr val="accent1"/>
                      </a:fillRef>
                      <a:effectRef idx="0">
                        <a:schemeClr val="accent1"/>
                      </a:effectRef>
                      <a:fontRef idx="minor">
                        <a:schemeClr val="tx1"/>
                      </a:fontRef>
                    </p:style>
                  </p:cxnSp>
                </p:grpSp>
              </p:grpSp>
              <p:cxnSp>
                <p:nvCxnSpPr>
                  <p:cNvPr id="42" name="直線コネクタ 41"/>
                  <p:cNvCxnSpPr/>
                  <p:nvPr/>
                </p:nvCxnSpPr>
                <p:spPr>
                  <a:xfrm flipV="1">
                    <a:off x="3964484" y="4225445"/>
                    <a:ext cx="823540" cy="499702"/>
                  </a:xfrm>
                  <a:prstGeom prst="line">
                    <a:avLst/>
                  </a:prstGeom>
                  <a:ln w="50800" cmpd="dbl">
                    <a:solidFill>
                      <a:srgbClr val="FFCC66"/>
                    </a:solidFill>
                  </a:ln>
                </p:spPr>
                <p:style>
                  <a:lnRef idx="1">
                    <a:schemeClr val="accent1"/>
                  </a:lnRef>
                  <a:fillRef idx="0">
                    <a:schemeClr val="accent1"/>
                  </a:fillRef>
                  <a:effectRef idx="0">
                    <a:schemeClr val="accent1"/>
                  </a:effectRef>
                  <a:fontRef idx="minor">
                    <a:schemeClr val="tx1"/>
                  </a:fontRef>
                </p:style>
              </p:cxnSp>
            </p:grpSp>
            <p:cxnSp>
              <p:nvCxnSpPr>
                <p:cNvPr id="44" name="直線コネクタ 43"/>
                <p:cNvCxnSpPr/>
                <p:nvPr/>
              </p:nvCxnSpPr>
              <p:spPr>
                <a:xfrm>
                  <a:off x="4376254" y="3393866"/>
                  <a:ext cx="411770" cy="987419"/>
                </a:xfrm>
                <a:prstGeom prst="line">
                  <a:avLst/>
                </a:prstGeom>
                <a:ln w="50800" cmpd="dbl">
                  <a:solidFill>
                    <a:srgbClr val="FFCC66"/>
                  </a:solidFill>
                </a:ln>
              </p:spPr>
              <p:style>
                <a:lnRef idx="1">
                  <a:schemeClr val="accent1"/>
                </a:lnRef>
                <a:fillRef idx="0">
                  <a:schemeClr val="accent1"/>
                </a:fillRef>
                <a:effectRef idx="0">
                  <a:schemeClr val="accent1"/>
                </a:effectRef>
                <a:fontRef idx="minor">
                  <a:schemeClr val="tx1"/>
                </a:fontRef>
              </p:style>
            </p:cxnSp>
          </p:grpSp>
        </p:grpSp>
      </p:grpSp>
      <p:sp>
        <p:nvSpPr>
          <p:cNvPr id="43" name="タイトル 1"/>
          <p:cNvSpPr>
            <a:spLocks noGrp="1"/>
          </p:cNvSpPr>
          <p:nvPr>
            <p:ph type="title"/>
          </p:nvPr>
        </p:nvSpPr>
        <p:spPr>
          <a:xfrm>
            <a:off x="395536" y="581199"/>
            <a:ext cx="2232248" cy="639008"/>
          </a:xfrm>
        </p:spPr>
        <p:txBody>
          <a:bodyPr/>
          <a:lstStyle/>
          <a:p>
            <a:r>
              <a:rPr lang="ja-JP" altLang="en-US" dirty="0" smtClean="0"/>
              <a:t>燥邪</a:t>
            </a:r>
            <a:endParaRPr kumimoji="1" lang="ja-JP" altLang="en-US" dirty="0"/>
          </a:p>
        </p:txBody>
      </p:sp>
      <p:sp>
        <p:nvSpPr>
          <p:cNvPr id="25" name="コンテンツ プレースホルダー 2"/>
          <p:cNvSpPr>
            <a:spLocks noGrp="1"/>
          </p:cNvSpPr>
          <p:nvPr>
            <p:ph idx="1"/>
          </p:nvPr>
        </p:nvSpPr>
        <p:spPr>
          <a:xfrm>
            <a:off x="841252" y="2513447"/>
            <a:ext cx="7836729" cy="3579849"/>
          </a:xfrm>
        </p:spPr>
        <p:txBody>
          <a:bodyPr>
            <a:normAutofit/>
          </a:bodyPr>
          <a:lstStyle/>
          <a:p>
            <a:pPr marL="45720" indent="0">
              <a:buNone/>
            </a:pPr>
            <a:r>
              <a:rPr lang="ja-JP" altLang="en-US" sz="2400" dirty="0"/>
              <a:t>秋など、乾燥した季節に影響が大きくなる。</a:t>
            </a:r>
          </a:p>
          <a:p>
            <a:pPr marL="45720" indent="0">
              <a:buNone/>
            </a:pPr>
            <a:r>
              <a:rPr lang="ja-JP" altLang="en-US" sz="2400" dirty="0" smtClean="0"/>
              <a:t>津</a:t>
            </a:r>
            <a:r>
              <a:rPr lang="ja-JP" altLang="en-US" sz="2400" dirty="0"/>
              <a:t>液を損傷させやすい</a:t>
            </a:r>
          </a:p>
          <a:p>
            <a:pPr marL="45720" indent="0">
              <a:buNone/>
            </a:pPr>
            <a:r>
              <a:rPr lang="ja-JP" altLang="en-US" sz="2400" dirty="0" smtClean="0"/>
              <a:t>肺</a:t>
            </a:r>
            <a:r>
              <a:rPr lang="ja-JP" altLang="en-US" sz="2400" dirty="0"/>
              <a:t>を犯しやすい</a:t>
            </a:r>
          </a:p>
          <a:p>
            <a:pPr marL="45720" indent="0">
              <a:buNone/>
            </a:pPr>
            <a:r>
              <a:rPr lang="ja-JP" altLang="en-US" sz="2400" dirty="0" smtClean="0"/>
              <a:t>皮膚や粘膜の乾燥感や痒みなど</a:t>
            </a:r>
          </a:p>
          <a:p>
            <a:pPr marL="45720" indent="0">
              <a:buNone/>
            </a:pPr>
            <a:r>
              <a:rPr lang="ja-JP" altLang="en-US" sz="2400" dirty="0" smtClean="0"/>
              <a:t>肺</a:t>
            </a:r>
            <a:r>
              <a:rPr lang="ja-JP" altLang="en-US" sz="2400" dirty="0"/>
              <a:t>の宣発粛隆機能を障害し、乾咳、粘性痰、喘息、胸痛などを起こす</a:t>
            </a:r>
            <a:r>
              <a:rPr lang="ja-JP" altLang="en-US" sz="2400" dirty="0" smtClean="0"/>
              <a:t>。</a:t>
            </a:r>
          </a:p>
          <a:p>
            <a:pPr marL="45720" indent="0">
              <a:buNone/>
            </a:pPr>
            <a:endParaRPr lang="ja-JP" altLang="en-US" sz="2400" dirty="0"/>
          </a:p>
        </p:txBody>
      </p:sp>
      <p:sp>
        <p:nvSpPr>
          <p:cNvPr id="2" name="円/楕円 1"/>
          <p:cNvSpPr/>
          <p:nvPr/>
        </p:nvSpPr>
        <p:spPr>
          <a:xfrm>
            <a:off x="7512942" y="1124214"/>
            <a:ext cx="403522" cy="426634"/>
          </a:xfrm>
          <a:prstGeom prst="ellipse">
            <a:avLst/>
          </a:prstGeom>
          <a:noFill/>
          <a:ln w="44450">
            <a:solidFill>
              <a:schemeClr val="accent1">
                <a:lumMod val="20000"/>
                <a:lumOff val="80000"/>
              </a:schemeClr>
            </a:solidFill>
          </a:ln>
          <a:effectLst>
            <a:glow rad="139700">
              <a:schemeClr val="accent1">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テキスト ボックス 2"/>
          <p:cNvSpPr txBox="1"/>
          <p:nvPr/>
        </p:nvSpPr>
        <p:spPr>
          <a:xfrm>
            <a:off x="869894" y="1700808"/>
            <a:ext cx="7656840" cy="523220"/>
          </a:xfrm>
          <a:prstGeom prst="rect">
            <a:avLst/>
          </a:prstGeom>
          <a:noFill/>
        </p:spPr>
        <p:txBody>
          <a:bodyPr wrap="square" rtlCol="0">
            <a:spAutoFit/>
          </a:bodyPr>
          <a:lstStyle/>
          <a:p>
            <a:pPr marL="45720" indent="0">
              <a:buNone/>
            </a:pPr>
            <a:r>
              <a:rPr lang="ja-JP" altLang="en-US" sz="2800" dirty="0">
                <a:solidFill>
                  <a:schemeClr val="accent2">
                    <a:lumMod val="50000"/>
                  </a:schemeClr>
                </a:solidFill>
              </a:rPr>
              <a:t>乾いて、ガサガサ、ゼイゼイな</a:t>
            </a:r>
            <a:r>
              <a:rPr lang="ja-JP" altLang="en-US" sz="2800" dirty="0" smtClean="0">
                <a:solidFill>
                  <a:schemeClr val="accent2">
                    <a:lumMod val="50000"/>
                  </a:schemeClr>
                </a:solidFill>
              </a:rPr>
              <a:t>イメージ</a:t>
            </a:r>
            <a:endParaRPr lang="ja-JP" altLang="en-US" sz="2800" dirty="0">
              <a:solidFill>
                <a:schemeClr val="accent2">
                  <a:lumMod val="50000"/>
                </a:schemeClr>
              </a:solidFill>
            </a:endParaRPr>
          </a:p>
        </p:txBody>
      </p:sp>
    </p:spTree>
    <p:extLst>
      <p:ext uri="{BB962C8B-B14F-4D97-AF65-F5344CB8AC3E}">
        <p14:creationId xmlns:p14="http://schemas.microsoft.com/office/powerpoint/2010/main" val="1049348006"/>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5">
                                            <p:txEl>
                                              <p:pRg st="0" end="0"/>
                                            </p:txEl>
                                          </p:spTgt>
                                        </p:tgtEl>
                                        <p:attrNameLst>
                                          <p:attrName>style.visibility</p:attrName>
                                        </p:attrNameLst>
                                      </p:cBhvr>
                                      <p:to>
                                        <p:strVal val="visible"/>
                                      </p:to>
                                    </p:set>
                                    <p:animEffect transition="in" filter="fade">
                                      <p:cBhvr>
                                        <p:cTn id="12" dur="500"/>
                                        <p:tgtEl>
                                          <p:spTgt spid="2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5">
                                            <p:txEl>
                                              <p:pRg st="1" end="1"/>
                                            </p:txEl>
                                          </p:spTgt>
                                        </p:tgtEl>
                                        <p:attrNameLst>
                                          <p:attrName>style.visibility</p:attrName>
                                        </p:attrNameLst>
                                      </p:cBhvr>
                                      <p:to>
                                        <p:strVal val="visible"/>
                                      </p:to>
                                    </p:set>
                                    <p:animEffect transition="in" filter="fade">
                                      <p:cBhvr>
                                        <p:cTn id="17" dur="500"/>
                                        <p:tgtEl>
                                          <p:spTgt spid="25">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5">
                                            <p:txEl>
                                              <p:pRg st="2" end="2"/>
                                            </p:txEl>
                                          </p:spTgt>
                                        </p:tgtEl>
                                        <p:attrNameLst>
                                          <p:attrName>style.visibility</p:attrName>
                                        </p:attrNameLst>
                                      </p:cBhvr>
                                      <p:to>
                                        <p:strVal val="visible"/>
                                      </p:to>
                                    </p:set>
                                    <p:animEffect transition="in" filter="fade">
                                      <p:cBhvr>
                                        <p:cTn id="22" dur="500"/>
                                        <p:tgtEl>
                                          <p:spTgt spid="25">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5">
                                            <p:txEl>
                                              <p:pRg st="3" end="3"/>
                                            </p:txEl>
                                          </p:spTgt>
                                        </p:tgtEl>
                                        <p:attrNameLst>
                                          <p:attrName>style.visibility</p:attrName>
                                        </p:attrNameLst>
                                      </p:cBhvr>
                                      <p:to>
                                        <p:strVal val="visible"/>
                                      </p:to>
                                    </p:set>
                                    <p:animEffect transition="in" filter="fade">
                                      <p:cBhvr>
                                        <p:cTn id="27" dur="500"/>
                                        <p:tgtEl>
                                          <p:spTgt spid="25">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25">
                                            <p:txEl>
                                              <p:pRg st="4" end="4"/>
                                            </p:txEl>
                                          </p:spTgt>
                                        </p:tgtEl>
                                        <p:attrNameLst>
                                          <p:attrName>style.visibility</p:attrName>
                                        </p:attrNameLst>
                                      </p:cBhvr>
                                      <p:to>
                                        <p:strVal val="visible"/>
                                      </p:to>
                                    </p:set>
                                    <p:animEffect transition="in" filter="fade">
                                      <p:cBhvr>
                                        <p:cTn id="32" dur="500"/>
                                        <p:tgtEl>
                                          <p:spTgt spid="2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build="p"/>
      <p:bldP spid="3"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テキスト ボックス 31"/>
          <p:cNvSpPr txBox="1"/>
          <p:nvPr/>
        </p:nvSpPr>
        <p:spPr>
          <a:xfrm>
            <a:off x="5940152" y="350519"/>
            <a:ext cx="1800200" cy="1200329"/>
          </a:xfrm>
          <a:prstGeom prst="rect">
            <a:avLst/>
          </a:prstGeom>
          <a:noFill/>
        </p:spPr>
        <p:txBody>
          <a:bodyPr wrap="square" rtlCol="0">
            <a:spAutoFit/>
          </a:bodyPr>
          <a:lstStyle/>
          <a:p>
            <a:r>
              <a:rPr lang="ja-JP" altLang="en-US" dirty="0">
                <a:solidFill>
                  <a:srgbClr val="FF9900"/>
                </a:solidFill>
              </a:rPr>
              <a:t>□</a:t>
            </a:r>
            <a:r>
              <a:rPr lang="ja-JP" altLang="en-US" dirty="0" smtClean="0">
                <a:solidFill>
                  <a:srgbClr val="FF9900"/>
                </a:solidFill>
              </a:rPr>
              <a:t>外因</a:t>
            </a:r>
            <a:endParaRPr lang="ja-JP" altLang="en-US" dirty="0">
              <a:solidFill>
                <a:srgbClr val="FF9900"/>
              </a:solidFill>
            </a:endParaRPr>
          </a:p>
          <a:p>
            <a:r>
              <a:rPr lang="ja-JP" altLang="en-US" dirty="0" smtClean="0">
                <a:solidFill>
                  <a:schemeClr val="accent5">
                    <a:lumMod val="20000"/>
                    <a:lumOff val="80000"/>
                  </a:schemeClr>
                </a:solidFill>
              </a:rPr>
              <a:t>□内因</a:t>
            </a:r>
            <a:endParaRPr lang="ja-JP" altLang="en-US" dirty="0">
              <a:solidFill>
                <a:schemeClr val="accent5">
                  <a:lumMod val="20000"/>
                  <a:lumOff val="80000"/>
                </a:schemeClr>
              </a:solidFill>
            </a:endParaRPr>
          </a:p>
          <a:p>
            <a:r>
              <a:rPr lang="ja-JP" altLang="en-US" dirty="0" smtClean="0">
                <a:solidFill>
                  <a:schemeClr val="accent5">
                    <a:lumMod val="20000"/>
                    <a:lumOff val="80000"/>
                  </a:schemeClr>
                </a:solidFill>
              </a:rPr>
              <a:t>□不内外因</a:t>
            </a:r>
            <a:endParaRPr lang="en-US" altLang="ja-JP" dirty="0" smtClean="0">
              <a:solidFill>
                <a:schemeClr val="accent5">
                  <a:lumMod val="20000"/>
                  <a:lumOff val="80000"/>
                </a:schemeClr>
              </a:solidFill>
            </a:endParaRPr>
          </a:p>
          <a:p>
            <a:r>
              <a:rPr lang="ja-JP" altLang="en-US" dirty="0" smtClean="0">
                <a:solidFill>
                  <a:schemeClr val="accent5">
                    <a:lumMod val="20000"/>
                    <a:lumOff val="80000"/>
                  </a:schemeClr>
                </a:solidFill>
              </a:rPr>
              <a:t>□病理産物</a:t>
            </a:r>
            <a:endParaRPr lang="ja-JP" altLang="en-US" dirty="0">
              <a:solidFill>
                <a:schemeClr val="accent5">
                  <a:lumMod val="20000"/>
                  <a:lumOff val="80000"/>
                </a:schemeClr>
              </a:solidFill>
            </a:endParaRPr>
          </a:p>
        </p:txBody>
      </p:sp>
      <p:grpSp>
        <p:nvGrpSpPr>
          <p:cNvPr id="5" name="グループ化 4"/>
          <p:cNvGrpSpPr/>
          <p:nvPr/>
        </p:nvGrpSpPr>
        <p:grpSpPr>
          <a:xfrm>
            <a:off x="7308304" y="116632"/>
            <a:ext cx="1981662" cy="1385106"/>
            <a:chOff x="476649" y="163379"/>
            <a:chExt cx="2197686" cy="1385106"/>
          </a:xfrm>
        </p:grpSpPr>
        <p:sp>
          <p:nvSpPr>
            <p:cNvPr id="15" name="テキスト ボックス 14"/>
            <p:cNvSpPr txBox="1"/>
            <p:nvPr/>
          </p:nvSpPr>
          <p:spPr>
            <a:xfrm>
              <a:off x="1125198" y="163379"/>
              <a:ext cx="782983" cy="338554"/>
            </a:xfrm>
            <a:prstGeom prst="rect">
              <a:avLst/>
            </a:prstGeom>
            <a:noFill/>
          </p:spPr>
          <p:txBody>
            <a:bodyPr wrap="square" rtlCol="0">
              <a:spAutoFit/>
            </a:bodyPr>
            <a:lstStyle/>
            <a:p>
              <a:r>
                <a:rPr lang="ja-JP" altLang="en-US" sz="1600" dirty="0" smtClean="0">
                  <a:solidFill>
                    <a:schemeClr val="accent2">
                      <a:lumMod val="20000"/>
                      <a:lumOff val="80000"/>
                    </a:schemeClr>
                  </a:solidFill>
                  <a:effectLst>
                    <a:glow rad="228600">
                      <a:schemeClr val="accent1">
                        <a:satMod val="175000"/>
                        <a:alpha val="40000"/>
                      </a:schemeClr>
                    </a:glow>
                  </a:effectLst>
                  <a:latin typeface="AR P丸ゴシック体M" pitchFamily="50" charset="-128"/>
                  <a:ea typeface="AR P丸ゴシック体M" pitchFamily="50" charset="-128"/>
                </a:rPr>
                <a:t>風</a:t>
              </a:r>
              <a:endParaRPr kumimoji="1" lang="ja-JP" altLang="en-US" sz="1600" dirty="0">
                <a:solidFill>
                  <a:schemeClr val="accent2">
                    <a:lumMod val="20000"/>
                    <a:lumOff val="80000"/>
                  </a:schemeClr>
                </a:solidFill>
                <a:effectLst>
                  <a:glow rad="228600">
                    <a:schemeClr val="accent1">
                      <a:satMod val="175000"/>
                      <a:alpha val="40000"/>
                    </a:schemeClr>
                  </a:glow>
                </a:effectLst>
                <a:latin typeface="AR P丸ゴシック体M" pitchFamily="50" charset="-128"/>
                <a:ea typeface="AR P丸ゴシック体M" pitchFamily="50" charset="-128"/>
              </a:endParaRPr>
            </a:p>
          </p:txBody>
        </p:sp>
        <p:sp>
          <p:nvSpPr>
            <p:cNvPr id="16" name="テキスト ボックス 15"/>
            <p:cNvSpPr txBox="1"/>
            <p:nvPr/>
          </p:nvSpPr>
          <p:spPr>
            <a:xfrm>
              <a:off x="1891352" y="594266"/>
              <a:ext cx="782983" cy="338554"/>
            </a:xfrm>
            <a:prstGeom prst="rect">
              <a:avLst/>
            </a:prstGeom>
            <a:noFill/>
          </p:spPr>
          <p:txBody>
            <a:bodyPr wrap="square" rtlCol="0">
              <a:spAutoFit/>
            </a:bodyPr>
            <a:lstStyle/>
            <a:p>
              <a:r>
                <a:rPr lang="ja-JP" altLang="en-US" sz="1600" dirty="0" smtClean="0">
                  <a:solidFill>
                    <a:schemeClr val="accent2">
                      <a:lumMod val="20000"/>
                      <a:lumOff val="80000"/>
                    </a:schemeClr>
                  </a:solidFill>
                  <a:effectLst>
                    <a:glow rad="228600">
                      <a:schemeClr val="accent5">
                        <a:satMod val="175000"/>
                        <a:alpha val="40000"/>
                      </a:schemeClr>
                    </a:glow>
                  </a:effectLst>
                  <a:latin typeface="AR P丸ゴシック体M" pitchFamily="50" charset="-128"/>
                  <a:ea typeface="AR P丸ゴシック体M" pitchFamily="50" charset="-128"/>
                </a:rPr>
                <a:t>暑</a:t>
              </a:r>
              <a:endParaRPr kumimoji="1" lang="ja-JP" altLang="en-US" sz="1600" dirty="0">
                <a:solidFill>
                  <a:schemeClr val="accent2">
                    <a:lumMod val="20000"/>
                    <a:lumOff val="80000"/>
                  </a:schemeClr>
                </a:solidFill>
                <a:effectLst>
                  <a:glow rad="228600">
                    <a:schemeClr val="accent5">
                      <a:satMod val="175000"/>
                      <a:alpha val="40000"/>
                    </a:schemeClr>
                  </a:glow>
                </a:effectLst>
                <a:latin typeface="AR P丸ゴシック体M" pitchFamily="50" charset="-128"/>
                <a:ea typeface="AR P丸ゴシック体M" pitchFamily="50" charset="-128"/>
              </a:endParaRPr>
            </a:p>
          </p:txBody>
        </p:sp>
        <p:sp>
          <p:nvSpPr>
            <p:cNvPr id="17" name="テキスト ボックス 16"/>
            <p:cNvSpPr txBox="1"/>
            <p:nvPr/>
          </p:nvSpPr>
          <p:spPr>
            <a:xfrm>
              <a:off x="1604147" y="1209931"/>
              <a:ext cx="782983" cy="338554"/>
            </a:xfrm>
            <a:prstGeom prst="rect">
              <a:avLst/>
            </a:prstGeom>
            <a:noFill/>
          </p:spPr>
          <p:txBody>
            <a:bodyPr wrap="square" rtlCol="0">
              <a:spAutoFit/>
            </a:bodyPr>
            <a:lstStyle/>
            <a:p>
              <a:r>
                <a:rPr lang="ja-JP" altLang="en-US" sz="1600" dirty="0" smtClean="0">
                  <a:solidFill>
                    <a:schemeClr val="accent2">
                      <a:lumMod val="20000"/>
                      <a:lumOff val="80000"/>
                    </a:schemeClr>
                  </a:solidFill>
                  <a:effectLst>
                    <a:glow rad="228600">
                      <a:schemeClr val="accent5">
                        <a:satMod val="175000"/>
                        <a:alpha val="40000"/>
                      </a:schemeClr>
                    </a:glow>
                  </a:effectLst>
                  <a:latin typeface="AR P丸ゴシック体M" pitchFamily="50" charset="-128"/>
                  <a:ea typeface="AR P丸ゴシック体M" pitchFamily="50" charset="-128"/>
                </a:rPr>
                <a:t>湿</a:t>
              </a:r>
              <a:endParaRPr kumimoji="1" lang="ja-JP" altLang="en-US" sz="1600" dirty="0">
                <a:solidFill>
                  <a:schemeClr val="accent2">
                    <a:lumMod val="20000"/>
                    <a:lumOff val="80000"/>
                  </a:schemeClr>
                </a:solidFill>
                <a:effectLst>
                  <a:glow rad="228600">
                    <a:schemeClr val="accent5">
                      <a:satMod val="175000"/>
                      <a:alpha val="40000"/>
                    </a:schemeClr>
                  </a:glow>
                </a:effectLst>
                <a:latin typeface="AR P丸ゴシック体M" pitchFamily="50" charset="-128"/>
                <a:ea typeface="AR P丸ゴシック体M" pitchFamily="50" charset="-128"/>
              </a:endParaRPr>
            </a:p>
          </p:txBody>
        </p:sp>
        <p:sp>
          <p:nvSpPr>
            <p:cNvPr id="18" name="テキスト ボックス 17"/>
            <p:cNvSpPr txBox="1"/>
            <p:nvPr/>
          </p:nvSpPr>
          <p:spPr>
            <a:xfrm>
              <a:off x="692673" y="1196752"/>
              <a:ext cx="782983" cy="338554"/>
            </a:xfrm>
            <a:prstGeom prst="rect">
              <a:avLst/>
            </a:prstGeom>
            <a:noFill/>
          </p:spPr>
          <p:txBody>
            <a:bodyPr wrap="square" rtlCol="0">
              <a:spAutoFit/>
            </a:bodyPr>
            <a:lstStyle/>
            <a:p>
              <a:r>
                <a:rPr lang="ja-JP" altLang="en-US" sz="1600" dirty="0" smtClean="0">
                  <a:solidFill>
                    <a:schemeClr val="accent2">
                      <a:lumMod val="20000"/>
                      <a:lumOff val="80000"/>
                    </a:schemeClr>
                  </a:solidFill>
                  <a:effectLst>
                    <a:glow rad="228600">
                      <a:schemeClr val="accent5">
                        <a:satMod val="175000"/>
                        <a:alpha val="40000"/>
                      </a:schemeClr>
                    </a:glow>
                  </a:effectLst>
                  <a:latin typeface="AR P丸ゴシック体M" pitchFamily="50" charset="-128"/>
                  <a:ea typeface="AR P丸ゴシック体M" pitchFamily="50" charset="-128"/>
                </a:rPr>
                <a:t>燥</a:t>
              </a:r>
              <a:endParaRPr kumimoji="1" lang="ja-JP" altLang="en-US" sz="1600" dirty="0">
                <a:solidFill>
                  <a:schemeClr val="accent2">
                    <a:lumMod val="20000"/>
                    <a:lumOff val="80000"/>
                  </a:schemeClr>
                </a:solidFill>
                <a:effectLst>
                  <a:glow rad="228600">
                    <a:schemeClr val="accent5">
                      <a:satMod val="175000"/>
                      <a:alpha val="40000"/>
                    </a:schemeClr>
                  </a:glow>
                </a:effectLst>
                <a:latin typeface="AR P丸ゴシック体M" pitchFamily="50" charset="-128"/>
                <a:ea typeface="AR P丸ゴシック体M" pitchFamily="50" charset="-128"/>
              </a:endParaRPr>
            </a:p>
          </p:txBody>
        </p:sp>
        <p:sp>
          <p:nvSpPr>
            <p:cNvPr id="19" name="テキスト ボックス 18"/>
            <p:cNvSpPr txBox="1"/>
            <p:nvPr/>
          </p:nvSpPr>
          <p:spPr>
            <a:xfrm>
              <a:off x="548657" y="498158"/>
              <a:ext cx="782983" cy="338554"/>
            </a:xfrm>
            <a:prstGeom prst="rect">
              <a:avLst/>
            </a:prstGeom>
            <a:noFill/>
          </p:spPr>
          <p:txBody>
            <a:bodyPr wrap="square" rtlCol="0">
              <a:spAutoFit/>
            </a:bodyPr>
            <a:lstStyle/>
            <a:p>
              <a:r>
                <a:rPr lang="ja-JP" altLang="en-US" sz="1600" dirty="0" smtClean="0">
                  <a:solidFill>
                    <a:schemeClr val="accent2">
                      <a:lumMod val="20000"/>
                      <a:lumOff val="80000"/>
                    </a:schemeClr>
                  </a:solidFill>
                  <a:effectLst>
                    <a:glow rad="228600">
                      <a:schemeClr val="accent5">
                        <a:satMod val="175000"/>
                        <a:alpha val="40000"/>
                      </a:schemeClr>
                    </a:glow>
                  </a:effectLst>
                  <a:latin typeface="AR P丸ゴシック体M" pitchFamily="50" charset="-128"/>
                  <a:ea typeface="AR P丸ゴシック体M" pitchFamily="50" charset="-128"/>
                </a:rPr>
                <a:t>寒</a:t>
              </a:r>
              <a:endParaRPr kumimoji="1" lang="ja-JP" altLang="en-US" sz="1600" dirty="0">
                <a:solidFill>
                  <a:schemeClr val="accent2">
                    <a:lumMod val="20000"/>
                    <a:lumOff val="80000"/>
                  </a:schemeClr>
                </a:solidFill>
                <a:effectLst>
                  <a:glow rad="228600">
                    <a:schemeClr val="accent5">
                      <a:satMod val="175000"/>
                      <a:alpha val="40000"/>
                    </a:schemeClr>
                  </a:glow>
                </a:effectLst>
                <a:latin typeface="AR P丸ゴシック体M" pitchFamily="50" charset="-128"/>
                <a:ea typeface="AR P丸ゴシック体M" pitchFamily="50" charset="-128"/>
              </a:endParaRPr>
            </a:p>
          </p:txBody>
        </p:sp>
        <p:sp>
          <p:nvSpPr>
            <p:cNvPr id="21" name="テキスト ボックス 20"/>
            <p:cNvSpPr txBox="1"/>
            <p:nvPr/>
          </p:nvSpPr>
          <p:spPr>
            <a:xfrm>
              <a:off x="476649" y="692696"/>
              <a:ext cx="782983" cy="338554"/>
            </a:xfrm>
            <a:prstGeom prst="rect">
              <a:avLst/>
            </a:prstGeom>
            <a:noFill/>
          </p:spPr>
          <p:txBody>
            <a:bodyPr wrap="square" rtlCol="0">
              <a:spAutoFit/>
            </a:bodyPr>
            <a:lstStyle/>
            <a:p>
              <a:r>
                <a:rPr lang="ja-JP" altLang="en-US" sz="1600" dirty="0">
                  <a:solidFill>
                    <a:schemeClr val="accent2">
                      <a:lumMod val="20000"/>
                      <a:lumOff val="80000"/>
                    </a:schemeClr>
                  </a:solidFill>
                  <a:effectLst>
                    <a:glow rad="228600">
                      <a:schemeClr val="accent5">
                        <a:satMod val="175000"/>
                        <a:alpha val="40000"/>
                      </a:schemeClr>
                    </a:glow>
                  </a:effectLst>
                  <a:latin typeface="AR P丸ゴシック体M" pitchFamily="50" charset="-128"/>
                  <a:ea typeface="AR P丸ゴシック体M" pitchFamily="50" charset="-128"/>
                </a:rPr>
                <a:t>火</a:t>
              </a:r>
              <a:endParaRPr kumimoji="1" lang="ja-JP" altLang="en-US" sz="1600" dirty="0">
                <a:solidFill>
                  <a:schemeClr val="accent2">
                    <a:lumMod val="20000"/>
                    <a:lumOff val="80000"/>
                  </a:schemeClr>
                </a:solidFill>
                <a:effectLst>
                  <a:glow rad="228600">
                    <a:schemeClr val="accent5">
                      <a:satMod val="175000"/>
                      <a:alpha val="40000"/>
                    </a:schemeClr>
                  </a:glow>
                </a:effectLst>
                <a:latin typeface="AR P丸ゴシック体M" pitchFamily="50" charset="-128"/>
                <a:ea typeface="AR P丸ゴシック体M" pitchFamily="50" charset="-128"/>
              </a:endParaRPr>
            </a:p>
          </p:txBody>
        </p:sp>
        <p:grpSp>
          <p:nvGrpSpPr>
            <p:cNvPr id="86" name="グループ化 85"/>
            <p:cNvGrpSpPr/>
            <p:nvPr/>
          </p:nvGrpSpPr>
          <p:grpSpPr>
            <a:xfrm>
              <a:off x="812417" y="453684"/>
              <a:ext cx="1046417" cy="925524"/>
              <a:chOff x="2007302" y="2140529"/>
              <a:chExt cx="3919333" cy="3368513"/>
            </a:xfrm>
          </p:grpSpPr>
          <p:cxnSp>
            <p:nvCxnSpPr>
              <p:cNvPr id="36" name="直線コネクタ 35"/>
              <p:cNvCxnSpPr/>
              <p:nvPr/>
            </p:nvCxnSpPr>
            <p:spPr>
              <a:xfrm flipV="1">
                <a:off x="3514227" y="3393866"/>
                <a:ext cx="985765" cy="66492"/>
              </a:xfrm>
              <a:prstGeom prst="line">
                <a:avLst/>
              </a:prstGeom>
              <a:ln w="50800" cmpd="dbl">
                <a:solidFill>
                  <a:srgbClr val="FFCC66"/>
                </a:solidFill>
              </a:ln>
            </p:spPr>
            <p:style>
              <a:lnRef idx="1">
                <a:schemeClr val="accent1"/>
              </a:lnRef>
              <a:fillRef idx="0">
                <a:schemeClr val="accent1"/>
              </a:fillRef>
              <a:effectRef idx="0">
                <a:schemeClr val="accent1"/>
              </a:effectRef>
              <a:fontRef idx="minor">
                <a:schemeClr val="tx1"/>
              </a:fontRef>
            </p:style>
          </p:cxnSp>
          <p:grpSp>
            <p:nvGrpSpPr>
              <p:cNvPr id="85" name="グループ化 84"/>
              <p:cNvGrpSpPr/>
              <p:nvPr/>
            </p:nvGrpSpPr>
            <p:grpSpPr>
              <a:xfrm>
                <a:off x="2007302" y="2140529"/>
                <a:ext cx="3919333" cy="3368513"/>
                <a:chOff x="2007302" y="2140529"/>
                <a:chExt cx="3919333" cy="3368513"/>
              </a:xfrm>
            </p:grpSpPr>
            <p:grpSp>
              <p:nvGrpSpPr>
                <p:cNvPr id="84" name="グループ化 83"/>
                <p:cNvGrpSpPr/>
                <p:nvPr/>
              </p:nvGrpSpPr>
              <p:grpSpPr>
                <a:xfrm>
                  <a:off x="2007302" y="2140529"/>
                  <a:ext cx="3919333" cy="3368513"/>
                  <a:chOff x="2007302" y="2140529"/>
                  <a:chExt cx="3919333" cy="3368513"/>
                </a:xfrm>
              </p:grpSpPr>
              <p:grpSp>
                <p:nvGrpSpPr>
                  <p:cNvPr id="83" name="グループ化 82"/>
                  <p:cNvGrpSpPr/>
                  <p:nvPr/>
                </p:nvGrpSpPr>
                <p:grpSpPr>
                  <a:xfrm>
                    <a:off x="2007302" y="2140529"/>
                    <a:ext cx="3919333" cy="3368513"/>
                    <a:chOff x="2007302" y="2140529"/>
                    <a:chExt cx="3919333" cy="3368513"/>
                  </a:xfrm>
                </p:grpSpPr>
                <p:cxnSp>
                  <p:nvCxnSpPr>
                    <p:cNvPr id="23" name="直線コネクタ 22"/>
                    <p:cNvCxnSpPr/>
                    <p:nvPr/>
                  </p:nvCxnSpPr>
                  <p:spPr>
                    <a:xfrm>
                      <a:off x="3275856" y="4247744"/>
                      <a:ext cx="782983" cy="553764"/>
                    </a:xfrm>
                    <a:prstGeom prst="line">
                      <a:avLst/>
                    </a:prstGeom>
                    <a:ln w="50800" cmpd="dbl">
                      <a:solidFill>
                        <a:srgbClr val="FFCC66"/>
                      </a:solidFill>
                    </a:ln>
                  </p:spPr>
                  <p:style>
                    <a:lnRef idx="1">
                      <a:schemeClr val="accent1"/>
                    </a:lnRef>
                    <a:fillRef idx="0">
                      <a:schemeClr val="accent1"/>
                    </a:fillRef>
                    <a:effectRef idx="0">
                      <a:schemeClr val="accent1"/>
                    </a:effectRef>
                    <a:fontRef idx="minor">
                      <a:schemeClr val="tx1"/>
                    </a:fontRef>
                  </p:style>
                </p:cxnSp>
                <p:grpSp>
                  <p:nvGrpSpPr>
                    <p:cNvPr id="82" name="グループ化 81"/>
                    <p:cNvGrpSpPr/>
                    <p:nvPr/>
                  </p:nvGrpSpPr>
                  <p:grpSpPr>
                    <a:xfrm>
                      <a:off x="2007302" y="2140529"/>
                      <a:ext cx="3919333" cy="3368513"/>
                      <a:chOff x="2007302" y="2140529"/>
                      <a:chExt cx="3919333" cy="3368513"/>
                    </a:xfrm>
                  </p:grpSpPr>
                  <p:sp>
                    <p:nvSpPr>
                      <p:cNvPr id="4" name="星 5 3"/>
                      <p:cNvSpPr/>
                      <p:nvPr/>
                    </p:nvSpPr>
                    <p:spPr>
                      <a:xfrm>
                        <a:off x="2007302" y="2140529"/>
                        <a:ext cx="3919333" cy="3368513"/>
                      </a:xfrm>
                      <a:prstGeom prst="star5">
                        <a:avLst/>
                      </a:prstGeom>
                      <a:noFill/>
                      <a:ln w="50800" cmpd="dbl">
                        <a:solidFill>
                          <a:srgbClr val="FFCC66"/>
                        </a:solidFill>
                      </a:ln>
                      <a:effectLst>
                        <a:glow rad="139700">
                          <a:schemeClr val="accent2">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38" name="直線コネクタ 37"/>
                      <p:cNvCxnSpPr/>
                      <p:nvPr/>
                    </p:nvCxnSpPr>
                    <p:spPr>
                      <a:xfrm flipH="1">
                        <a:off x="3262189" y="3460358"/>
                        <a:ext cx="265706" cy="782987"/>
                      </a:xfrm>
                      <a:prstGeom prst="line">
                        <a:avLst/>
                      </a:prstGeom>
                      <a:ln w="50800" cmpd="dbl">
                        <a:solidFill>
                          <a:srgbClr val="FFCC66"/>
                        </a:solidFill>
                      </a:ln>
                    </p:spPr>
                    <p:style>
                      <a:lnRef idx="1">
                        <a:schemeClr val="accent1"/>
                      </a:lnRef>
                      <a:fillRef idx="0">
                        <a:schemeClr val="accent1"/>
                      </a:fillRef>
                      <a:effectRef idx="0">
                        <a:schemeClr val="accent1"/>
                      </a:effectRef>
                      <a:fontRef idx="minor">
                        <a:schemeClr val="tx1"/>
                      </a:fontRef>
                    </p:style>
                  </p:cxnSp>
                </p:grpSp>
              </p:grpSp>
              <p:cxnSp>
                <p:nvCxnSpPr>
                  <p:cNvPr id="42" name="直線コネクタ 41"/>
                  <p:cNvCxnSpPr/>
                  <p:nvPr/>
                </p:nvCxnSpPr>
                <p:spPr>
                  <a:xfrm flipV="1">
                    <a:off x="3964484" y="4225445"/>
                    <a:ext cx="823540" cy="499702"/>
                  </a:xfrm>
                  <a:prstGeom prst="line">
                    <a:avLst/>
                  </a:prstGeom>
                  <a:ln w="50800" cmpd="dbl">
                    <a:solidFill>
                      <a:srgbClr val="FFCC66"/>
                    </a:solidFill>
                  </a:ln>
                </p:spPr>
                <p:style>
                  <a:lnRef idx="1">
                    <a:schemeClr val="accent1"/>
                  </a:lnRef>
                  <a:fillRef idx="0">
                    <a:schemeClr val="accent1"/>
                  </a:fillRef>
                  <a:effectRef idx="0">
                    <a:schemeClr val="accent1"/>
                  </a:effectRef>
                  <a:fontRef idx="minor">
                    <a:schemeClr val="tx1"/>
                  </a:fontRef>
                </p:style>
              </p:cxnSp>
            </p:grpSp>
            <p:cxnSp>
              <p:nvCxnSpPr>
                <p:cNvPr id="44" name="直線コネクタ 43"/>
                <p:cNvCxnSpPr/>
                <p:nvPr/>
              </p:nvCxnSpPr>
              <p:spPr>
                <a:xfrm>
                  <a:off x="4376254" y="3393866"/>
                  <a:ext cx="411770" cy="987419"/>
                </a:xfrm>
                <a:prstGeom prst="line">
                  <a:avLst/>
                </a:prstGeom>
                <a:ln w="50800" cmpd="dbl">
                  <a:solidFill>
                    <a:srgbClr val="FFCC66"/>
                  </a:solidFill>
                </a:ln>
              </p:spPr>
              <p:style>
                <a:lnRef idx="1">
                  <a:schemeClr val="accent1"/>
                </a:lnRef>
                <a:fillRef idx="0">
                  <a:schemeClr val="accent1"/>
                </a:fillRef>
                <a:effectRef idx="0">
                  <a:schemeClr val="accent1"/>
                </a:effectRef>
                <a:fontRef idx="minor">
                  <a:schemeClr val="tx1"/>
                </a:fontRef>
              </p:style>
            </p:cxnSp>
          </p:grpSp>
        </p:grpSp>
      </p:grpSp>
      <p:sp>
        <p:nvSpPr>
          <p:cNvPr id="43" name="タイトル 1"/>
          <p:cNvSpPr>
            <a:spLocks noGrp="1"/>
          </p:cNvSpPr>
          <p:nvPr>
            <p:ph type="title"/>
          </p:nvPr>
        </p:nvSpPr>
        <p:spPr>
          <a:xfrm>
            <a:off x="395536" y="581199"/>
            <a:ext cx="2232248" cy="639008"/>
          </a:xfrm>
        </p:spPr>
        <p:txBody>
          <a:bodyPr/>
          <a:lstStyle/>
          <a:p>
            <a:r>
              <a:rPr lang="ja-JP" altLang="en-US" dirty="0" smtClean="0"/>
              <a:t>寒邪</a:t>
            </a:r>
            <a:endParaRPr kumimoji="1" lang="ja-JP" altLang="en-US" dirty="0"/>
          </a:p>
        </p:txBody>
      </p:sp>
      <p:sp>
        <p:nvSpPr>
          <p:cNvPr id="25" name="コンテンツ プレースホルダー 2"/>
          <p:cNvSpPr>
            <a:spLocks noGrp="1"/>
          </p:cNvSpPr>
          <p:nvPr>
            <p:ph idx="1"/>
          </p:nvPr>
        </p:nvSpPr>
        <p:spPr>
          <a:xfrm>
            <a:off x="812283" y="2852936"/>
            <a:ext cx="7836729" cy="3579849"/>
          </a:xfrm>
        </p:spPr>
        <p:txBody>
          <a:bodyPr>
            <a:normAutofit/>
          </a:bodyPr>
          <a:lstStyle/>
          <a:p>
            <a:pPr marL="45720" indent="0">
              <a:buNone/>
            </a:pPr>
            <a:r>
              <a:rPr lang="ja-JP" altLang="en-US" sz="2400" dirty="0" smtClean="0"/>
              <a:t>冬に多い。</a:t>
            </a:r>
            <a:endParaRPr lang="en-US" altLang="ja-JP" sz="2400" dirty="0" smtClean="0"/>
          </a:p>
          <a:p>
            <a:pPr marL="45720" indent="0">
              <a:buNone/>
            </a:pPr>
            <a:r>
              <a:rPr lang="ja-JP" altLang="en-US" sz="2400" dirty="0" smtClean="0"/>
              <a:t>陰</a:t>
            </a:r>
            <a:r>
              <a:rPr lang="ja-JP" altLang="en-US" sz="2400" dirty="0"/>
              <a:t>邪</a:t>
            </a:r>
          </a:p>
          <a:p>
            <a:pPr marL="45720" indent="0">
              <a:buNone/>
            </a:pPr>
            <a:r>
              <a:rPr lang="ja-JP" altLang="en-US" sz="2400" dirty="0" smtClean="0"/>
              <a:t>陽気</a:t>
            </a:r>
            <a:r>
              <a:rPr lang="ja-JP" altLang="en-US" sz="2400" dirty="0"/>
              <a:t>を</a:t>
            </a:r>
            <a:r>
              <a:rPr lang="ja-JP" altLang="en-US" sz="2400" dirty="0" smtClean="0"/>
              <a:t>衰えさせ、寒冷性の症状</a:t>
            </a:r>
            <a:endParaRPr lang="ja-JP" altLang="en-US" sz="2400" dirty="0"/>
          </a:p>
          <a:p>
            <a:pPr marL="45720" indent="0">
              <a:buNone/>
            </a:pPr>
            <a:r>
              <a:rPr lang="ja-JP" altLang="en-US" sz="2400" dirty="0" smtClean="0"/>
              <a:t>内側</a:t>
            </a:r>
            <a:r>
              <a:rPr lang="ja-JP" altLang="en-US" sz="2400" dirty="0"/>
              <a:t>に入ってこようとする</a:t>
            </a:r>
          </a:p>
          <a:p>
            <a:pPr marL="45720" indent="0">
              <a:buNone/>
            </a:pPr>
            <a:r>
              <a:rPr lang="ja-JP" altLang="en-US" sz="2400" dirty="0" smtClean="0"/>
              <a:t>気</a:t>
            </a:r>
            <a:r>
              <a:rPr lang="ja-JP" altLang="en-US" sz="2400" dirty="0"/>
              <a:t>血を滞らせる→疼痛を生じる</a:t>
            </a:r>
          </a:p>
          <a:p>
            <a:pPr marL="45720" indent="0">
              <a:buNone/>
            </a:pPr>
            <a:r>
              <a:rPr lang="ja-JP" altLang="en-US" sz="2400" dirty="0" smtClean="0"/>
              <a:t>冷え</a:t>
            </a:r>
            <a:r>
              <a:rPr lang="ja-JP" altLang="en-US" sz="2400" dirty="0"/>
              <a:t>や痛みを伴う症状が</a:t>
            </a:r>
            <a:r>
              <a:rPr lang="ja-JP" altLang="en-US" sz="2400" dirty="0" smtClean="0"/>
              <a:t>多い</a:t>
            </a:r>
            <a:endParaRPr lang="ja-JP" altLang="en-US" sz="2400" dirty="0"/>
          </a:p>
        </p:txBody>
      </p:sp>
      <p:sp>
        <p:nvSpPr>
          <p:cNvPr id="2" name="円/楕円 1"/>
          <p:cNvSpPr/>
          <p:nvPr/>
        </p:nvSpPr>
        <p:spPr>
          <a:xfrm>
            <a:off x="7373234" y="406937"/>
            <a:ext cx="403522" cy="426634"/>
          </a:xfrm>
          <a:prstGeom prst="ellipse">
            <a:avLst/>
          </a:prstGeom>
          <a:noFill/>
          <a:ln w="44450">
            <a:solidFill>
              <a:schemeClr val="accent1">
                <a:lumMod val="20000"/>
                <a:lumOff val="80000"/>
              </a:schemeClr>
            </a:solidFill>
          </a:ln>
          <a:effectLst>
            <a:glow rad="139700">
              <a:schemeClr val="accent1">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テキスト ボックス 2"/>
          <p:cNvSpPr txBox="1"/>
          <p:nvPr/>
        </p:nvSpPr>
        <p:spPr>
          <a:xfrm>
            <a:off x="869894" y="1700808"/>
            <a:ext cx="7656840" cy="954107"/>
          </a:xfrm>
          <a:prstGeom prst="rect">
            <a:avLst/>
          </a:prstGeom>
          <a:noFill/>
        </p:spPr>
        <p:txBody>
          <a:bodyPr wrap="square" rtlCol="0">
            <a:spAutoFit/>
          </a:bodyPr>
          <a:lstStyle/>
          <a:p>
            <a:pPr marL="45720" indent="0">
              <a:buNone/>
            </a:pPr>
            <a:r>
              <a:rPr lang="ja-JP" altLang="en-US" sz="2800" dirty="0">
                <a:solidFill>
                  <a:schemeClr val="accent2">
                    <a:lumMod val="50000"/>
                  </a:schemeClr>
                </a:solidFill>
              </a:rPr>
              <a:t>しんしんと中まで冷えてくる</a:t>
            </a:r>
            <a:r>
              <a:rPr lang="ja-JP" altLang="en-US" sz="2800" dirty="0" smtClean="0">
                <a:solidFill>
                  <a:schemeClr val="accent2">
                    <a:lumMod val="50000"/>
                  </a:schemeClr>
                </a:solidFill>
              </a:rPr>
              <a:t>、</a:t>
            </a:r>
            <a:endParaRPr lang="en-US" altLang="ja-JP" sz="2800" dirty="0" smtClean="0">
              <a:solidFill>
                <a:schemeClr val="accent2">
                  <a:lumMod val="50000"/>
                </a:schemeClr>
              </a:solidFill>
            </a:endParaRPr>
          </a:p>
          <a:p>
            <a:pPr marL="45720" indent="0">
              <a:buNone/>
            </a:pPr>
            <a:r>
              <a:rPr lang="ja-JP" altLang="en-US" sz="2800" dirty="0" smtClean="0">
                <a:solidFill>
                  <a:schemeClr val="accent2">
                    <a:lumMod val="50000"/>
                  </a:schemeClr>
                </a:solidFill>
              </a:rPr>
              <a:t>寒い</a:t>
            </a:r>
            <a:r>
              <a:rPr lang="ja-JP" altLang="en-US" sz="2800" dirty="0">
                <a:solidFill>
                  <a:schemeClr val="accent2">
                    <a:lumMod val="50000"/>
                  </a:schemeClr>
                </a:solidFill>
              </a:rPr>
              <a:t>から動きたくない、縮こまる</a:t>
            </a:r>
            <a:r>
              <a:rPr lang="ja-JP" altLang="en-US" sz="2800" dirty="0" smtClean="0">
                <a:solidFill>
                  <a:schemeClr val="accent2">
                    <a:lumMod val="50000"/>
                  </a:schemeClr>
                </a:solidFill>
              </a:rPr>
              <a:t>イメージ</a:t>
            </a:r>
            <a:endParaRPr lang="ja-JP" altLang="en-US" sz="2800" dirty="0">
              <a:solidFill>
                <a:schemeClr val="accent2">
                  <a:lumMod val="50000"/>
                </a:schemeClr>
              </a:solidFill>
            </a:endParaRPr>
          </a:p>
        </p:txBody>
      </p:sp>
    </p:spTree>
    <p:extLst>
      <p:ext uri="{BB962C8B-B14F-4D97-AF65-F5344CB8AC3E}">
        <p14:creationId xmlns:p14="http://schemas.microsoft.com/office/powerpoint/2010/main" val="4013436464"/>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5">
                                            <p:txEl>
                                              <p:pRg st="0" end="0"/>
                                            </p:txEl>
                                          </p:spTgt>
                                        </p:tgtEl>
                                        <p:attrNameLst>
                                          <p:attrName>style.visibility</p:attrName>
                                        </p:attrNameLst>
                                      </p:cBhvr>
                                      <p:to>
                                        <p:strVal val="visible"/>
                                      </p:to>
                                    </p:set>
                                    <p:animEffect transition="in" filter="fade">
                                      <p:cBhvr>
                                        <p:cTn id="12" dur="500"/>
                                        <p:tgtEl>
                                          <p:spTgt spid="2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5">
                                            <p:txEl>
                                              <p:pRg st="1" end="1"/>
                                            </p:txEl>
                                          </p:spTgt>
                                        </p:tgtEl>
                                        <p:attrNameLst>
                                          <p:attrName>style.visibility</p:attrName>
                                        </p:attrNameLst>
                                      </p:cBhvr>
                                      <p:to>
                                        <p:strVal val="visible"/>
                                      </p:to>
                                    </p:set>
                                    <p:animEffect transition="in" filter="fade">
                                      <p:cBhvr>
                                        <p:cTn id="17" dur="500"/>
                                        <p:tgtEl>
                                          <p:spTgt spid="25">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5">
                                            <p:txEl>
                                              <p:pRg st="2" end="2"/>
                                            </p:txEl>
                                          </p:spTgt>
                                        </p:tgtEl>
                                        <p:attrNameLst>
                                          <p:attrName>style.visibility</p:attrName>
                                        </p:attrNameLst>
                                      </p:cBhvr>
                                      <p:to>
                                        <p:strVal val="visible"/>
                                      </p:to>
                                    </p:set>
                                    <p:animEffect transition="in" filter="fade">
                                      <p:cBhvr>
                                        <p:cTn id="22" dur="500"/>
                                        <p:tgtEl>
                                          <p:spTgt spid="25">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5">
                                            <p:txEl>
                                              <p:pRg st="3" end="3"/>
                                            </p:txEl>
                                          </p:spTgt>
                                        </p:tgtEl>
                                        <p:attrNameLst>
                                          <p:attrName>style.visibility</p:attrName>
                                        </p:attrNameLst>
                                      </p:cBhvr>
                                      <p:to>
                                        <p:strVal val="visible"/>
                                      </p:to>
                                    </p:set>
                                    <p:animEffect transition="in" filter="fade">
                                      <p:cBhvr>
                                        <p:cTn id="27" dur="500"/>
                                        <p:tgtEl>
                                          <p:spTgt spid="25">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25">
                                            <p:txEl>
                                              <p:pRg st="4" end="4"/>
                                            </p:txEl>
                                          </p:spTgt>
                                        </p:tgtEl>
                                        <p:attrNameLst>
                                          <p:attrName>style.visibility</p:attrName>
                                        </p:attrNameLst>
                                      </p:cBhvr>
                                      <p:to>
                                        <p:strVal val="visible"/>
                                      </p:to>
                                    </p:set>
                                    <p:animEffect transition="in" filter="fade">
                                      <p:cBhvr>
                                        <p:cTn id="32" dur="500"/>
                                        <p:tgtEl>
                                          <p:spTgt spid="25">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25">
                                            <p:txEl>
                                              <p:pRg st="5" end="5"/>
                                            </p:txEl>
                                          </p:spTgt>
                                        </p:tgtEl>
                                        <p:attrNameLst>
                                          <p:attrName>style.visibility</p:attrName>
                                        </p:attrNameLst>
                                      </p:cBhvr>
                                      <p:to>
                                        <p:strVal val="visible"/>
                                      </p:to>
                                    </p:set>
                                    <p:animEffect transition="in" filter="fade">
                                      <p:cBhvr>
                                        <p:cTn id="37" dur="500"/>
                                        <p:tgtEl>
                                          <p:spTgt spid="25">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mph" presetSubtype="2" fill="hold" nodeType="clickEffect">
                                  <p:stCondLst>
                                    <p:cond delay="0"/>
                                  </p:stCondLst>
                                  <p:childTnLst>
                                    <p:animClr clrSpc="rgb" dir="cw">
                                      <p:cBhvr override="childStyle">
                                        <p:cTn id="41" dur="2000" fill="hold"/>
                                        <p:tgtEl>
                                          <p:spTgt spid="25">
                                            <p:txEl>
                                              <p:pRg st="4" end="4"/>
                                            </p:txEl>
                                          </p:spTgt>
                                        </p:tgtEl>
                                        <p:attrNameLst>
                                          <p:attrName>style.color</p:attrName>
                                        </p:attrNameLst>
                                      </p:cBhvr>
                                      <p:to>
                                        <a:schemeClr val="accent2"/>
                                      </p:to>
                                    </p:animClr>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build="p"/>
      <p:bldP spid="3"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テキスト ボックス 31"/>
          <p:cNvSpPr txBox="1"/>
          <p:nvPr/>
        </p:nvSpPr>
        <p:spPr>
          <a:xfrm>
            <a:off x="5940152" y="350519"/>
            <a:ext cx="1800200" cy="1200329"/>
          </a:xfrm>
          <a:prstGeom prst="rect">
            <a:avLst/>
          </a:prstGeom>
          <a:noFill/>
        </p:spPr>
        <p:txBody>
          <a:bodyPr wrap="square" rtlCol="0">
            <a:spAutoFit/>
          </a:bodyPr>
          <a:lstStyle/>
          <a:p>
            <a:r>
              <a:rPr lang="ja-JP" altLang="en-US" dirty="0">
                <a:solidFill>
                  <a:srgbClr val="FF9900"/>
                </a:solidFill>
              </a:rPr>
              <a:t>□</a:t>
            </a:r>
            <a:r>
              <a:rPr lang="ja-JP" altLang="en-US" dirty="0" smtClean="0">
                <a:solidFill>
                  <a:srgbClr val="FF9900"/>
                </a:solidFill>
              </a:rPr>
              <a:t>外因</a:t>
            </a:r>
            <a:endParaRPr lang="ja-JP" altLang="en-US" dirty="0">
              <a:solidFill>
                <a:srgbClr val="FF9900"/>
              </a:solidFill>
            </a:endParaRPr>
          </a:p>
          <a:p>
            <a:r>
              <a:rPr lang="ja-JP" altLang="en-US" dirty="0" smtClean="0">
                <a:solidFill>
                  <a:schemeClr val="accent5">
                    <a:lumMod val="20000"/>
                    <a:lumOff val="80000"/>
                  </a:schemeClr>
                </a:solidFill>
              </a:rPr>
              <a:t>□内因</a:t>
            </a:r>
            <a:endParaRPr lang="ja-JP" altLang="en-US" dirty="0">
              <a:solidFill>
                <a:schemeClr val="accent5">
                  <a:lumMod val="20000"/>
                  <a:lumOff val="80000"/>
                </a:schemeClr>
              </a:solidFill>
            </a:endParaRPr>
          </a:p>
          <a:p>
            <a:r>
              <a:rPr lang="ja-JP" altLang="en-US" dirty="0" smtClean="0">
                <a:solidFill>
                  <a:schemeClr val="accent5">
                    <a:lumMod val="20000"/>
                    <a:lumOff val="80000"/>
                  </a:schemeClr>
                </a:solidFill>
              </a:rPr>
              <a:t>□不内外因</a:t>
            </a:r>
            <a:endParaRPr lang="en-US" altLang="ja-JP" dirty="0" smtClean="0">
              <a:solidFill>
                <a:schemeClr val="accent5">
                  <a:lumMod val="20000"/>
                  <a:lumOff val="80000"/>
                </a:schemeClr>
              </a:solidFill>
            </a:endParaRPr>
          </a:p>
          <a:p>
            <a:r>
              <a:rPr lang="ja-JP" altLang="en-US" dirty="0" smtClean="0">
                <a:solidFill>
                  <a:schemeClr val="accent5">
                    <a:lumMod val="20000"/>
                    <a:lumOff val="80000"/>
                  </a:schemeClr>
                </a:solidFill>
              </a:rPr>
              <a:t>□病理産物</a:t>
            </a:r>
            <a:endParaRPr lang="ja-JP" altLang="en-US" dirty="0">
              <a:solidFill>
                <a:schemeClr val="accent5">
                  <a:lumMod val="20000"/>
                  <a:lumOff val="80000"/>
                </a:schemeClr>
              </a:solidFill>
            </a:endParaRPr>
          </a:p>
        </p:txBody>
      </p:sp>
      <p:grpSp>
        <p:nvGrpSpPr>
          <p:cNvPr id="5" name="グループ化 4"/>
          <p:cNvGrpSpPr/>
          <p:nvPr/>
        </p:nvGrpSpPr>
        <p:grpSpPr>
          <a:xfrm>
            <a:off x="7308304" y="116632"/>
            <a:ext cx="1981662" cy="1385106"/>
            <a:chOff x="476649" y="163379"/>
            <a:chExt cx="2197686" cy="1385106"/>
          </a:xfrm>
        </p:grpSpPr>
        <p:sp>
          <p:nvSpPr>
            <p:cNvPr id="15" name="テキスト ボックス 14"/>
            <p:cNvSpPr txBox="1"/>
            <p:nvPr/>
          </p:nvSpPr>
          <p:spPr>
            <a:xfrm>
              <a:off x="1125198" y="163379"/>
              <a:ext cx="782983" cy="338554"/>
            </a:xfrm>
            <a:prstGeom prst="rect">
              <a:avLst/>
            </a:prstGeom>
            <a:noFill/>
          </p:spPr>
          <p:txBody>
            <a:bodyPr wrap="square" rtlCol="0">
              <a:spAutoFit/>
            </a:bodyPr>
            <a:lstStyle/>
            <a:p>
              <a:r>
                <a:rPr lang="ja-JP" altLang="en-US" sz="1600" dirty="0" smtClean="0">
                  <a:solidFill>
                    <a:schemeClr val="accent2">
                      <a:lumMod val="20000"/>
                      <a:lumOff val="80000"/>
                    </a:schemeClr>
                  </a:solidFill>
                  <a:effectLst>
                    <a:glow rad="228600">
                      <a:schemeClr val="accent1">
                        <a:satMod val="175000"/>
                        <a:alpha val="40000"/>
                      </a:schemeClr>
                    </a:glow>
                  </a:effectLst>
                  <a:latin typeface="AR P丸ゴシック体M" pitchFamily="50" charset="-128"/>
                  <a:ea typeface="AR P丸ゴシック体M" pitchFamily="50" charset="-128"/>
                </a:rPr>
                <a:t>風</a:t>
              </a:r>
              <a:endParaRPr kumimoji="1" lang="ja-JP" altLang="en-US" sz="1600" dirty="0">
                <a:solidFill>
                  <a:schemeClr val="accent2">
                    <a:lumMod val="20000"/>
                    <a:lumOff val="80000"/>
                  </a:schemeClr>
                </a:solidFill>
                <a:effectLst>
                  <a:glow rad="228600">
                    <a:schemeClr val="accent1">
                      <a:satMod val="175000"/>
                      <a:alpha val="40000"/>
                    </a:schemeClr>
                  </a:glow>
                </a:effectLst>
                <a:latin typeface="AR P丸ゴシック体M" pitchFamily="50" charset="-128"/>
                <a:ea typeface="AR P丸ゴシック体M" pitchFamily="50" charset="-128"/>
              </a:endParaRPr>
            </a:p>
          </p:txBody>
        </p:sp>
        <p:sp>
          <p:nvSpPr>
            <p:cNvPr id="16" name="テキスト ボックス 15"/>
            <p:cNvSpPr txBox="1"/>
            <p:nvPr/>
          </p:nvSpPr>
          <p:spPr>
            <a:xfrm>
              <a:off x="1891352" y="594266"/>
              <a:ext cx="782983" cy="338554"/>
            </a:xfrm>
            <a:prstGeom prst="rect">
              <a:avLst/>
            </a:prstGeom>
            <a:noFill/>
          </p:spPr>
          <p:txBody>
            <a:bodyPr wrap="square" rtlCol="0">
              <a:spAutoFit/>
            </a:bodyPr>
            <a:lstStyle/>
            <a:p>
              <a:r>
                <a:rPr lang="ja-JP" altLang="en-US" sz="1600" dirty="0" smtClean="0">
                  <a:solidFill>
                    <a:schemeClr val="accent2">
                      <a:lumMod val="20000"/>
                      <a:lumOff val="80000"/>
                    </a:schemeClr>
                  </a:solidFill>
                  <a:effectLst>
                    <a:glow rad="228600">
                      <a:schemeClr val="accent5">
                        <a:satMod val="175000"/>
                        <a:alpha val="40000"/>
                      </a:schemeClr>
                    </a:glow>
                  </a:effectLst>
                  <a:latin typeface="AR P丸ゴシック体M" pitchFamily="50" charset="-128"/>
                  <a:ea typeface="AR P丸ゴシック体M" pitchFamily="50" charset="-128"/>
                </a:rPr>
                <a:t>暑</a:t>
              </a:r>
              <a:endParaRPr kumimoji="1" lang="ja-JP" altLang="en-US" sz="1600" dirty="0">
                <a:solidFill>
                  <a:schemeClr val="accent2">
                    <a:lumMod val="20000"/>
                    <a:lumOff val="80000"/>
                  </a:schemeClr>
                </a:solidFill>
                <a:effectLst>
                  <a:glow rad="228600">
                    <a:schemeClr val="accent5">
                      <a:satMod val="175000"/>
                      <a:alpha val="40000"/>
                    </a:schemeClr>
                  </a:glow>
                </a:effectLst>
                <a:latin typeface="AR P丸ゴシック体M" pitchFamily="50" charset="-128"/>
                <a:ea typeface="AR P丸ゴシック体M" pitchFamily="50" charset="-128"/>
              </a:endParaRPr>
            </a:p>
          </p:txBody>
        </p:sp>
        <p:sp>
          <p:nvSpPr>
            <p:cNvPr id="17" name="テキスト ボックス 16"/>
            <p:cNvSpPr txBox="1"/>
            <p:nvPr/>
          </p:nvSpPr>
          <p:spPr>
            <a:xfrm>
              <a:off x="1604147" y="1209931"/>
              <a:ext cx="782983" cy="338554"/>
            </a:xfrm>
            <a:prstGeom prst="rect">
              <a:avLst/>
            </a:prstGeom>
            <a:noFill/>
          </p:spPr>
          <p:txBody>
            <a:bodyPr wrap="square" rtlCol="0">
              <a:spAutoFit/>
            </a:bodyPr>
            <a:lstStyle/>
            <a:p>
              <a:r>
                <a:rPr lang="ja-JP" altLang="en-US" sz="1600" dirty="0" smtClean="0">
                  <a:solidFill>
                    <a:schemeClr val="accent2">
                      <a:lumMod val="20000"/>
                      <a:lumOff val="80000"/>
                    </a:schemeClr>
                  </a:solidFill>
                  <a:effectLst>
                    <a:glow rad="228600">
                      <a:schemeClr val="accent5">
                        <a:satMod val="175000"/>
                        <a:alpha val="40000"/>
                      </a:schemeClr>
                    </a:glow>
                  </a:effectLst>
                  <a:latin typeface="AR P丸ゴシック体M" pitchFamily="50" charset="-128"/>
                  <a:ea typeface="AR P丸ゴシック体M" pitchFamily="50" charset="-128"/>
                </a:rPr>
                <a:t>湿</a:t>
              </a:r>
              <a:endParaRPr kumimoji="1" lang="ja-JP" altLang="en-US" sz="1600" dirty="0">
                <a:solidFill>
                  <a:schemeClr val="accent2">
                    <a:lumMod val="20000"/>
                    <a:lumOff val="80000"/>
                  </a:schemeClr>
                </a:solidFill>
                <a:effectLst>
                  <a:glow rad="228600">
                    <a:schemeClr val="accent5">
                      <a:satMod val="175000"/>
                      <a:alpha val="40000"/>
                    </a:schemeClr>
                  </a:glow>
                </a:effectLst>
                <a:latin typeface="AR P丸ゴシック体M" pitchFamily="50" charset="-128"/>
                <a:ea typeface="AR P丸ゴシック体M" pitchFamily="50" charset="-128"/>
              </a:endParaRPr>
            </a:p>
          </p:txBody>
        </p:sp>
        <p:sp>
          <p:nvSpPr>
            <p:cNvPr id="18" name="テキスト ボックス 17"/>
            <p:cNvSpPr txBox="1"/>
            <p:nvPr/>
          </p:nvSpPr>
          <p:spPr>
            <a:xfrm>
              <a:off x="692673" y="1196752"/>
              <a:ext cx="782983" cy="338554"/>
            </a:xfrm>
            <a:prstGeom prst="rect">
              <a:avLst/>
            </a:prstGeom>
            <a:noFill/>
          </p:spPr>
          <p:txBody>
            <a:bodyPr wrap="square" rtlCol="0">
              <a:spAutoFit/>
            </a:bodyPr>
            <a:lstStyle/>
            <a:p>
              <a:r>
                <a:rPr lang="ja-JP" altLang="en-US" sz="1600" dirty="0" smtClean="0">
                  <a:solidFill>
                    <a:schemeClr val="accent2">
                      <a:lumMod val="20000"/>
                      <a:lumOff val="80000"/>
                    </a:schemeClr>
                  </a:solidFill>
                  <a:effectLst>
                    <a:glow rad="228600">
                      <a:schemeClr val="accent5">
                        <a:satMod val="175000"/>
                        <a:alpha val="40000"/>
                      </a:schemeClr>
                    </a:glow>
                  </a:effectLst>
                  <a:latin typeface="AR P丸ゴシック体M" pitchFamily="50" charset="-128"/>
                  <a:ea typeface="AR P丸ゴシック体M" pitchFamily="50" charset="-128"/>
                </a:rPr>
                <a:t>燥</a:t>
              </a:r>
              <a:endParaRPr kumimoji="1" lang="ja-JP" altLang="en-US" sz="1600" dirty="0">
                <a:solidFill>
                  <a:schemeClr val="accent2">
                    <a:lumMod val="20000"/>
                    <a:lumOff val="80000"/>
                  </a:schemeClr>
                </a:solidFill>
                <a:effectLst>
                  <a:glow rad="228600">
                    <a:schemeClr val="accent5">
                      <a:satMod val="175000"/>
                      <a:alpha val="40000"/>
                    </a:schemeClr>
                  </a:glow>
                </a:effectLst>
                <a:latin typeface="AR P丸ゴシック体M" pitchFamily="50" charset="-128"/>
                <a:ea typeface="AR P丸ゴシック体M" pitchFamily="50" charset="-128"/>
              </a:endParaRPr>
            </a:p>
          </p:txBody>
        </p:sp>
        <p:sp>
          <p:nvSpPr>
            <p:cNvPr id="19" name="テキスト ボックス 18"/>
            <p:cNvSpPr txBox="1"/>
            <p:nvPr/>
          </p:nvSpPr>
          <p:spPr>
            <a:xfrm>
              <a:off x="548657" y="498158"/>
              <a:ext cx="782983" cy="338554"/>
            </a:xfrm>
            <a:prstGeom prst="rect">
              <a:avLst/>
            </a:prstGeom>
            <a:noFill/>
          </p:spPr>
          <p:txBody>
            <a:bodyPr wrap="square" rtlCol="0">
              <a:spAutoFit/>
            </a:bodyPr>
            <a:lstStyle/>
            <a:p>
              <a:r>
                <a:rPr lang="ja-JP" altLang="en-US" sz="1600" dirty="0" smtClean="0">
                  <a:solidFill>
                    <a:schemeClr val="accent2">
                      <a:lumMod val="20000"/>
                      <a:lumOff val="80000"/>
                    </a:schemeClr>
                  </a:solidFill>
                  <a:effectLst>
                    <a:glow rad="228600">
                      <a:schemeClr val="accent5">
                        <a:satMod val="175000"/>
                        <a:alpha val="40000"/>
                      </a:schemeClr>
                    </a:glow>
                  </a:effectLst>
                  <a:latin typeface="AR P丸ゴシック体M" pitchFamily="50" charset="-128"/>
                  <a:ea typeface="AR P丸ゴシック体M" pitchFamily="50" charset="-128"/>
                </a:rPr>
                <a:t>寒</a:t>
              </a:r>
              <a:endParaRPr kumimoji="1" lang="ja-JP" altLang="en-US" sz="1600" dirty="0">
                <a:solidFill>
                  <a:schemeClr val="accent2">
                    <a:lumMod val="20000"/>
                    <a:lumOff val="80000"/>
                  </a:schemeClr>
                </a:solidFill>
                <a:effectLst>
                  <a:glow rad="228600">
                    <a:schemeClr val="accent5">
                      <a:satMod val="175000"/>
                      <a:alpha val="40000"/>
                    </a:schemeClr>
                  </a:glow>
                </a:effectLst>
                <a:latin typeface="AR P丸ゴシック体M" pitchFamily="50" charset="-128"/>
                <a:ea typeface="AR P丸ゴシック体M" pitchFamily="50" charset="-128"/>
              </a:endParaRPr>
            </a:p>
          </p:txBody>
        </p:sp>
        <p:sp>
          <p:nvSpPr>
            <p:cNvPr id="21" name="テキスト ボックス 20"/>
            <p:cNvSpPr txBox="1"/>
            <p:nvPr/>
          </p:nvSpPr>
          <p:spPr>
            <a:xfrm>
              <a:off x="476649" y="692696"/>
              <a:ext cx="782983" cy="338554"/>
            </a:xfrm>
            <a:prstGeom prst="rect">
              <a:avLst/>
            </a:prstGeom>
            <a:noFill/>
          </p:spPr>
          <p:txBody>
            <a:bodyPr wrap="square" rtlCol="0">
              <a:spAutoFit/>
            </a:bodyPr>
            <a:lstStyle/>
            <a:p>
              <a:r>
                <a:rPr lang="ja-JP" altLang="en-US" sz="1600" dirty="0">
                  <a:solidFill>
                    <a:schemeClr val="accent2">
                      <a:lumMod val="20000"/>
                      <a:lumOff val="80000"/>
                    </a:schemeClr>
                  </a:solidFill>
                  <a:effectLst>
                    <a:glow rad="228600">
                      <a:schemeClr val="accent5">
                        <a:satMod val="175000"/>
                        <a:alpha val="40000"/>
                      </a:schemeClr>
                    </a:glow>
                  </a:effectLst>
                  <a:latin typeface="AR P丸ゴシック体M" pitchFamily="50" charset="-128"/>
                  <a:ea typeface="AR P丸ゴシック体M" pitchFamily="50" charset="-128"/>
                </a:rPr>
                <a:t>火</a:t>
              </a:r>
              <a:endParaRPr kumimoji="1" lang="ja-JP" altLang="en-US" sz="1600" dirty="0">
                <a:solidFill>
                  <a:schemeClr val="accent2">
                    <a:lumMod val="20000"/>
                    <a:lumOff val="80000"/>
                  </a:schemeClr>
                </a:solidFill>
                <a:effectLst>
                  <a:glow rad="228600">
                    <a:schemeClr val="accent5">
                      <a:satMod val="175000"/>
                      <a:alpha val="40000"/>
                    </a:schemeClr>
                  </a:glow>
                </a:effectLst>
                <a:latin typeface="AR P丸ゴシック体M" pitchFamily="50" charset="-128"/>
                <a:ea typeface="AR P丸ゴシック体M" pitchFamily="50" charset="-128"/>
              </a:endParaRPr>
            </a:p>
          </p:txBody>
        </p:sp>
        <p:grpSp>
          <p:nvGrpSpPr>
            <p:cNvPr id="86" name="グループ化 85"/>
            <p:cNvGrpSpPr/>
            <p:nvPr/>
          </p:nvGrpSpPr>
          <p:grpSpPr>
            <a:xfrm>
              <a:off x="812417" y="453684"/>
              <a:ext cx="1046417" cy="925524"/>
              <a:chOff x="2007302" y="2140529"/>
              <a:chExt cx="3919333" cy="3368513"/>
            </a:xfrm>
          </p:grpSpPr>
          <p:cxnSp>
            <p:nvCxnSpPr>
              <p:cNvPr id="36" name="直線コネクタ 35"/>
              <p:cNvCxnSpPr/>
              <p:nvPr/>
            </p:nvCxnSpPr>
            <p:spPr>
              <a:xfrm flipV="1">
                <a:off x="3514227" y="3393866"/>
                <a:ext cx="985765" cy="66492"/>
              </a:xfrm>
              <a:prstGeom prst="line">
                <a:avLst/>
              </a:prstGeom>
              <a:ln w="50800" cmpd="dbl">
                <a:solidFill>
                  <a:srgbClr val="FFCC66"/>
                </a:solidFill>
              </a:ln>
            </p:spPr>
            <p:style>
              <a:lnRef idx="1">
                <a:schemeClr val="accent1"/>
              </a:lnRef>
              <a:fillRef idx="0">
                <a:schemeClr val="accent1"/>
              </a:fillRef>
              <a:effectRef idx="0">
                <a:schemeClr val="accent1"/>
              </a:effectRef>
              <a:fontRef idx="minor">
                <a:schemeClr val="tx1"/>
              </a:fontRef>
            </p:style>
          </p:cxnSp>
          <p:grpSp>
            <p:nvGrpSpPr>
              <p:cNvPr id="85" name="グループ化 84"/>
              <p:cNvGrpSpPr/>
              <p:nvPr/>
            </p:nvGrpSpPr>
            <p:grpSpPr>
              <a:xfrm>
                <a:off x="2007302" y="2140529"/>
                <a:ext cx="3919333" cy="3368513"/>
                <a:chOff x="2007302" y="2140529"/>
                <a:chExt cx="3919333" cy="3368513"/>
              </a:xfrm>
            </p:grpSpPr>
            <p:grpSp>
              <p:nvGrpSpPr>
                <p:cNvPr id="84" name="グループ化 83"/>
                <p:cNvGrpSpPr/>
                <p:nvPr/>
              </p:nvGrpSpPr>
              <p:grpSpPr>
                <a:xfrm>
                  <a:off x="2007302" y="2140529"/>
                  <a:ext cx="3919333" cy="3368513"/>
                  <a:chOff x="2007302" y="2140529"/>
                  <a:chExt cx="3919333" cy="3368513"/>
                </a:xfrm>
              </p:grpSpPr>
              <p:grpSp>
                <p:nvGrpSpPr>
                  <p:cNvPr id="83" name="グループ化 82"/>
                  <p:cNvGrpSpPr/>
                  <p:nvPr/>
                </p:nvGrpSpPr>
                <p:grpSpPr>
                  <a:xfrm>
                    <a:off x="2007302" y="2140529"/>
                    <a:ext cx="3919333" cy="3368513"/>
                    <a:chOff x="2007302" y="2140529"/>
                    <a:chExt cx="3919333" cy="3368513"/>
                  </a:xfrm>
                </p:grpSpPr>
                <p:cxnSp>
                  <p:nvCxnSpPr>
                    <p:cNvPr id="23" name="直線コネクタ 22"/>
                    <p:cNvCxnSpPr/>
                    <p:nvPr/>
                  </p:nvCxnSpPr>
                  <p:spPr>
                    <a:xfrm>
                      <a:off x="3275856" y="4247744"/>
                      <a:ext cx="782983" cy="553764"/>
                    </a:xfrm>
                    <a:prstGeom prst="line">
                      <a:avLst/>
                    </a:prstGeom>
                    <a:ln w="50800" cmpd="dbl">
                      <a:solidFill>
                        <a:srgbClr val="FFCC66"/>
                      </a:solidFill>
                    </a:ln>
                  </p:spPr>
                  <p:style>
                    <a:lnRef idx="1">
                      <a:schemeClr val="accent1"/>
                    </a:lnRef>
                    <a:fillRef idx="0">
                      <a:schemeClr val="accent1"/>
                    </a:fillRef>
                    <a:effectRef idx="0">
                      <a:schemeClr val="accent1"/>
                    </a:effectRef>
                    <a:fontRef idx="minor">
                      <a:schemeClr val="tx1"/>
                    </a:fontRef>
                  </p:style>
                </p:cxnSp>
                <p:grpSp>
                  <p:nvGrpSpPr>
                    <p:cNvPr id="82" name="グループ化 81"/>
                    <p:cNvGrpSpPr/>
                    <p:nvPr/>
                  </p:nvGrpSpPr>
                  <p:grpSpPr>
                    <a:xfrm>
                      <a:off x="2007302" y="2140529"/>
                      <a:ext cx="3919333" cy="3368513"/>
                      <a:chOff x="2007302" y="2140529"/>
                      <a:chExt cx="3919333" cy="3368513"/>
                    </a:xfrm>
                  </p:grpSpPr>
                  <p:sp>
                    <p:nvSpPr>
                      <p:cNvPr id="4" name="星 5 3"/>
                      <p:cNvSpPr/>
                      <p:nvPr/>
                    </p:nvSpPr>
                    <p:spPr>
                      <a:xfrm>
                        <a:off x="2007302" y="2140529"/>
                        <a:ext cx="3919333" cy="3368513"/>
                      </a:xfrm>
                      <a:prstGeom prst="star5">
                        <a:avLst/>
                      </a:prstGeom>
                      <a:noFill/>
                      <a:ln w="50800" cmpd="dbl">
                        <a:solidFill>
                          <a:srgbClr val="FFCC66"/>
                        </a:solidFill>
                      </a:ln>
                      <a:effectLst>
                        <a:glow rad="139700">
                          <a:schemeClr val="accent2">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38" name="直線コネクタ 37"/>
                      <p:cNvCxnSpPr/>
                      <p:nvPr/>
                    </p:nvCxnSpPr>
                    <p:spPr>
                      <a:xfrm flipH="1">
                        <a:off x="3262189" y="3460358"/>
                        <a:ext cx="265706" cy="782987"/>
                      </a:xfrm>
                      <a:prstGeom prst="line">
                        <a:avLst/>
                      </a:prstGeom>
                      <a:ln w="50800" cmpd="dbl">
                        <a:solidFill>
                          <a:srgbClr val="FFCC66"/>
                        </a:solidFill>
                      </a:ln>
                    </p:spPr>
                    <p:style>
                      <a:lnRef idx="1">
                        <a:schemeClr val="accent1"/>
                      </a:lnRef>
                      <a:fillRef idx="0">
                        <a:schemeClr val="accent1"/>
                      </a:fillRef>
                      <a:effectRef idx="0">
                        <a:schemeClr val="accent1"/>
                      </a:effectRef>
                      <a:fontRef idx="minor">
                        <a:schemeClr val="tx1"/>
                      </a:fontRef>
                    </p:style>
                  </p:cxnSp>
                </p:grpSp>
              </p:grpSp>
              <p:cxnSp>
                <p:nvCxnSpPr>
                  <p:cNvPr id="42" name="直線コネクタ 41"/>
                  <p:cNvCxnSpPr/>
                  <p:nvPr/>
                </p:nvCxnSpPr>
                <p:spPr>
                  <a:xfrm flipV="1">
                    <a:off x="3964484" y="4225445"/>
                    <a:ext cx="823540" cy="499702"/>
                  </a:xfrm>
                  <a:prstGeom prst="line">
                    <a:avLst/>
                  </a:prstGeom>
                  <a:ln w="50800" cmpd="dbl">
                    <a:solidFill>
                      <a:srgbClr val="FFCC66"/>
                    </a:solidFill>
                  </a:ln>
                </p:spPr>
                <p:style>
                  <a:lnRef idx="1">
                    <a:schemeClr val="accent1"/>
                  </a:lnRef>
                  <a:fillRef idx="0">
                    <a:schemeClr val="accent1"/>
                  </a:fillRef>
                  <a:effectRef idx="0">
                    <a:schemeClr val="accent1"/>
                  </a:effectRef>
                  <a:fontRef idx="minor">
                    <a:schemeClr val="tx1"/>
                  </a:fontRef>
                </p:style>
              </p:cxnSp>
            </p:grpSp>
            <p:cxnSp>
              <p:nvCxnSpPr>
                <p:cNvPr id="44" name="直線コネクタ 43"/>
                <p:cNvCxnSpPr/>
                <p:nvPr/>
              </p:nvCxnSpPr>
              <p:spPr>
                <a:xfrm>
                  <a:off x="4376254" y="3393866"/>
                  <a:ext cx="411770" cy="987419"/>
                </a:xfrm>
                <a:prstGeom prst="line">
                  <a:avLst/>
                </a:prstGeom>
                <a:ln w="50800" cmpd="dbl">
                  <a:solidFill>
                    <a:srgbClr val="FFCC66"/>
                  </a:solidFill>
                </a:ln>
              </p:spPr>
              <p:style>
                <a:lnRef idx="1">
                  <a:schemeClr val="accent1"/>
                </a:lnRef>
                <a:fillRef idx="0">
                  <a:schemeClr val="accent1"/>
                </a:fillRef>
                <a:effectRef idx="0">
                  <a:schemeClr val="accent1"/>
                </a:effectRef>
                <a:fontRef idx="minor">
                  <a:schemeClr val="tx1"/>
                </a:fontRef>
              </p:style>
            </p:cxnSp>
          </p:grpSp>
        </p:grpSp>
      </p:grpSp>
      <p:sp>
        <p:nvSpPr>
          <p:cNvPr id="43" name="タイトル 1"/>
          <p:cNvSpPr>
            <a:spLocks noGrp="1"/>
          </p:cNvSpPr>
          <p:nvPr>
            <p:ph type="title"/>
          </p:nvPr>
        </p:nvSpPr>
        <p:spPr>
          <a:xfrm>
            <a:off x="395536" y="581199"/>
            <a:ext cx="2232248" cy="639008"/>
          </a:xfrm>
        </p:spPr>
        <p:txBody>
          <a:bodyPr/>
          <a:lstStyle/>
          <a:p>
            <a:r>
              <a:rPr lang="ja-JP" altLang="en-US" dirty="0" smtClean="0"/>
              <a:t>寒邪</a:t>
            </a:r>
            <a:endParaRPr kumimoji="1" lang="ja-JP" altLang="en-US" dirty="0"/>
          </a:p>
        </p:txBody>
      </p:sp>
      <p:sp>
        <p:nvSpPr>
          <p:cNvPr id="2" name="円/楕円 1"/>
          <p:cNvSpPr/>
          <p:nvPr/>
        </p:nvSpPr>
        <p:spPr>
          <a:xfrm>
            <a:off x="7373234" y="406937"/>
            <a:ext cx="403522" cy="426634"/>
          </a:xfrm>
          <a:prstGeom prst="ellipse">
            <a:avLst/>
          </a:prstGeom>
          <a:noFill/>
          <a:ln w="44450">
            <a:solidFill>
              <a:schemeClr val="accent1">
                <a:lumMod val="20000"/>
                <a:lumOff val="80000"/>
              </a:schemeClr>
            </a:solidFill>
          </a:ln>
          <a:effectLst>
            <a:glow rad="139700">
              <a:schemeClr val="accent1">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 name="タイトル 1"/>
          <p:cNvSpPr txBox="1">
            <a:spLocks/>
          </p:cNvSpPr>
          <p:nvPr/>
        </p:nvSpPr>
        <p:spPr>
          <a:xfrm>
            <a:off x="822960" y="2160280"/>
            <a:ext cx="7520940" cy="548640"/>
          </a:xfrm>
          <a:prstGeom prst="rect">
            <a:avLst/>
          </a:prstGeom>
        </p:spPr>
        <p:txBody>
          <a:bodyPr vert="horz" lIns="91440" tIns="45720" rIns="91440" bIns="45720" rtlCol="0" anchor="ctr">
            <a:noAutofit/>
          </a:bodyPr>
          <a:lstStyle>
            <a:lvl1pPr algn="ctr" defTabSz="914400" rtl="0" eaLnBrk="1" latinLnBrk="0" hangingPunct="1">
              <a:spcBef>
                <a:spcPct val="0"/>
              </a:spcBef>
              <a:buNone/>
              <a:defRPr kumimoji="1" sz="3200" kern="1200" cap="all" spc="200" baseline="0">
                <a:ln>
                  <a:noFill/>
                </a:ln>
                <a:solidFill>
                  <a:schemeClr val="bg1"/>
                </a:solidFill>
                <a:effectLst/>
                <a:latin typeface="+mj-lt"/>
                <a:ea typeface="+mj-ea"/>
                <a:cs typeface="+mj-cs"/>
              </a:defRPr>
            </a:lvl1pPr>
          </a:lstStyle>
          <a:p>
            <a:r>
              <a:rPr lang="ja-JP" altLang="ja-JP" sz="4400" dirty="0" smtClean="0">
                <a:solidFill>
                  <a:schemeClr val="accent2">
                    <a:lumMod val="50000"/>
                  </a:schemeClr>
                </a:solidFill>
              </a:rPr>
              <a:t>不通則痛</a:t>
            </a:r>
            <a:endParaRPr lang="ja-JP" altLang="en-US" sz="4400" dirty="0">
              <a:solidFill>
                <a:schemeClr val="accent2">
                  <a:lumMod val="50000"/>
                </a:schemeClr>
              </a:solidFill>
            </a:endParaRPr>
          </a:p>
        </p:txBody>
      </p:sp>
      <p:sp>
        <p:nvSpPr>
          <p:cNvPr id="7" name="正方形/長方形 6"/>
          <p:cNvSpPr/>
          <p:nvPr/>
        </p:nvSpPr>
        <p:spPr>
          <a:xfrm>
            <a:off x="899592" y="3311113"/>
            <a:ext cx="7572375" cy="2062103"/>
          </a:xfrm>
          <a:prstGeom prst="rect">
            <a:avLst/>
          </a:prstGeom>
        </p:spPr>
        <p:txBody>
          <a:bodyPr wrap="square">
            <a:spAutoFit/>
          </a:bodyPr>
          <a:lstStyle/>
          <a:p>
            <a:pPr algn="ctr"/>
            <a:r>
              <a:rPr lang="ja-JP" altLang="ja-JP" sz="3200" dirty="0"/>
              <a:t>通</a:t>
            </a:r>
            <a:r>
              <a:rPr lang="ja-JP" altLang="ja-JP" sz="3200" dirty="0" err="1"/>
              <a:t>ざ</a:t>
            </a:r>
            <a:r>
              <a:rPr lang="ja-JP" altLang="ja-JP" sz="3200" dirty="0"/>
              <a:t>ざれば則ち痛</a:t>
            </a:r>
            <a:r>
              <a:rPr lang="ja-JP" altLang="ja-JP" sz="3200" dirty="0" smtClean="0"/>
              <a:t>し</a:t>
            </a:r>
            <a:endParaRPr lang="en-US" altLang="ja-JP" sz="3200" dirty="0" smtClean="0"/>
          </a:p>
          <a:p>
            <a:pPr algn="ctr"/>
            <a:endParaRPr lang="en-US" altLang="ja-JP" sz="3200" dirty="0"/>
          </a:p>
          <a:p>
            <a:pPr algn="ctr"/>
            <a:r>
              <a:rPr lang="ja-JP" altLang="ja-JP" sz="3200" dirty="0"/>
              <a:t>スムーズな流れが阻害</a:t>
            </a:r>
            <a:r>
              <a:rPr lang="ja-JP" altLang="ja-JP" sz="3200" dirty="0" smtClean="0"/>
              <a:t>されれば</a:t>
            </a:r>
            <a:endParaRPr lang="en-US" altLang="ja-JP" sz="3200" dirty="0" smtClean="0"/>
          </a:p>
          <a:p>
            <a:pPr algn="ctr"/>
            <a:r>
              <a:rPr lang="ja-JP" altLang="ja-JP" sz="3200" dirty="0" smtClean="0"/>
              <a:t>痛み</a:t>
            </a:r>
            <a:r>
              <a:rPr lang="ja-JP" altLang="ja-JP" sz="3200" dirty="0"/>
              <a:t>が生じる</a:t>
            </a:r>
          </a:p>
        </p:txBody>
      </p:sp>
    </p:spTree>
    <p:extLst>
      <p:ext uri="{BB962C8B-B14F-4D97-AF65-F5344CB8AC3E}">
        <p14:creationId xmlns:p14="http://schemas.microsoft.com/office/powerpoint/2010/main" val="341631459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6"/>
                                        </p:tgtEl>
                                        <p:attrNameLst>
                                          <p:attrName>style.visibility</p:attrName>
                                        </p:attrNameLst>
                                      </p:cBhvr>
                                      <p:to>
                                        <p:strVal val="visible"/>
                                      </p:to>
                                    </p:set>
                                    <p:animEffect transition="in" filter="fade">
                                      <p:cBhvr>
                                        <p:cTn id="7" dur="500"/>
                                        <p:tgtEl>
                                          <p:spTgt spid="26"/>
                                        </p:tgtEl>
                                      </p:cBhvr>
                                    </p:animEffect>
                                  </p:childTnLst>
                                </p:cTn>
                              </p:par>
                            </p:childTnLst>
                          </p:cTn>
                        </p:par>
                      </p:childTnLst>
                    </p:cTn>
                  </p:par>
                  <p:par>
                    <p:cTn id="8" fill="hold">
                      <p:stCondLst>
                        <p:cond delay="indefinite"/>
                      </p:stCondLst>
                      <p:childTnLst>
                        <p:par>
                          <p:cTn id="9" fill="hold">
                            <p:stCondLst>
                              <p:cond delay="0"/>
                            </p:stCondLst>
                            <p:childTnLst>
                              <p:par>
                                <p:cTn id="10" presetID="47"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1000"/>
                                        <p:tgtEl>
                                          <p:spTgt spid="7"/>
                                        </p:tgtEl>
                                      </p:cBhvr>
                                    </p:animEffect>
                                    <p:anim calcmode="lin" valueType="num">
                                      <p:cBhvr>
                                        <p:cTn id="13" dur="1000" fill="hold"/>
                                        <p:tgtEl>
                                          <p:spTgt spid="7"/>
                                        </p:tgtEl>
                                        <p:attrNameLst>
                                          <p:attrName>ppt_x</p:attrName>
                                        </p:attrNameLst>
                                      </p:cBhvr>
                                      <p:tavLst>
                                        <p:tav tm="0">
                                          <p:val>
                                            <p:strVal val="#ppt_x"/>
                                          </p:val>
                                        </p:tav>
                                        <p:tav tm="100000">
                                          <p:val>
                                            <p:strVal val="#ppt_x"/>
                                          </p:val>
                                        </p:tav>
                                      </p:tavLst>
                                    </p:anim>
                                    <p:anim calcmode="lin" valueType="num">
                                      <p:cBhvr>
                                        <p:cTn id="14"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p:bldP spid="7"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テキスト ボックス 31"/>
          <p:cNvSpPr txBox="1"/>
          <p:nvPr/>
        </p:nvSpPr>
        <p:spPr>
          <a:xfrm>
            <a:off x="5940152" y="350519"/>
            <a:ext cx="1800200" cy="1200329"/>
          </a:xfrm>
          <a:prstGeom prst="rect">
            <a:avLst/>
          </a:prstGeom>
          <a:noFill/>
        </p:spPr>
        <p:txBody>
          <a:bodyPr wrap="square" rtlCol="0">
            <a:spAutoFit/>
          </a:bodyPr>
          <a:lstStyle/>
          <a:p>
            <a:r>
              <a:rPr lang="ja-JP" altLang="en-US" dirty="0">
                <a:solidFill>
                  <a:srgbClr val="FF9900"/>
                </a:solidFill>
              </a:rPr>
              <a:t>□</a:t>
            </a:r>
            <a:r>
              <a:rPr lang="ja-JP" altLang="en-US" dirty="0" smtClean="0">
                <a:solidFill>
                  <a:srgbClr val="FF9900"/>
                </a:solidFill>
              </a:rPr>
              <a:t>外因</a:t>
            </a:r>
            <a:endParaRPr lang="ja-JP" altLang="en-US" dirty="0">
              <a:solidFill>
                <a:srgbClr val="FF9900"/>
              </a:solidFill>
            </a:endParaRPr>
          </a:p>
          <a:p>
            <a:r>
              <a:rPr lang="ja-JP" altLang="en-US" dirty="0" smtClean="0">
                <a:solidFill>
                  <a:schemeClr val="accent5">
                    <a:lumMod val="20000"/>
                    <a:lumOff val="80000"/>
                  </a:schemeClr>
                </a:solidFill>
              </a:rPr>
              <a:t>□内因</a:t>
            </a:r>
            <a:endParaRPr lang="ja-JP" altLang="en-US" dirty="0">
              <a:solidFill>
                <a:schemeClr val="accent5">
                  <a:lumMod val="20000"/>
                  <a:lumOff val="80000"/>
                </a:schemeClr>
              </a:solidFill>
            </a:endParaRPr>
          </a:p>
          <a:p>
            <a:r>
              <a:rPr lang="ja-JP" altLang="en-US" dirty="0" smtClean="0">
                <a:solidFill>
                  <a:schemeClr val="accent5">
                    <a:lumMod val="20000"/>
                    <a:lumOff val="80000"/>
                  </a:schemeClr>
                </a:solidFill>
              </a:rPr>
              <a:t>□不内外因</a:t>
            </a:r>
            <a:endParaRPr lang="en-US" altLang="ja-JP" dirty="0" smtClean="0">
              <a:solidFill>
                <a:schemeClr val="accent5">
                  <a:lumMod val="20000"/>
                  <a:lumOff val="80000"/>
                </a:schemeClr>
              </a:solidFill>
            </a:endParaRPr>
          </a:p>
          <a:p>
            <a:r>
              <a:rPr lang="ja-JP" altLang="en-US" dirty="0" smtClean="0">
                <a:solidFill>
                  <a:schemeClr val="accent5">
                    <a:lumMod val="20000"/>
                    <a:lumOff val="80000"/>
                  </a:schemeClr>
                </a:solidFill>
              </a:rPr>
              <a:t>□病理産物</a:t>
            </a:r>
            <a:endParaRPr lang="ja-JP" altLang="en-US" dirty="0">
              <a:solidFill>
                <a:schemeClr val="accent5">
                  <a:lumMod val="20000"/>
                  <a:lumOff val="80000"/>
                </a:schemeClr>
              </a:solidFill>
            </a:endParaRPr>
          </a:p>
        </p:txBody>
      </p:sp>
      <p:grpSp>
        <p:nvGrpSpPr>
          <p:cNvPr id="5" name="グループ化 4"/>
          <p:cNvGrpSpPr/>
          <p:nvPr/>
        </p:nvGrpSpPr>
        <p:grpSpPr>
          <a:xfrm>
            <a:off x="7308304" y="116632"/>
            <a:ext cx="1981662" cy="1385106"/>
            <a:chOff x="476649" y="163379"/>
            <a:chExt cx="2197686" cy="1385106"/>
          </a:xfrm>
        </p:grpSpPr>
        <p:sp>
          <p:nvSpPr>
            <p:cNvPr id="15" name="テキスト ボックス 14"/>
            <p:cNvSpPr txBox="1"/>
            <p:nvPr/>
          </p:nvSpPr>
          <p:spPr>
            <a:xfrm>
              <a:off x="1125198" y="163379"/>
              <a:ext cx="782983" cy="338554"/>
            </a:xfrm>
            <a:prstGeom prst="rect">
              <a:avLst/>
            </a:prstGeom>
            <a:noFill/>
          </p:spPr>
          <p:txBody>
            <a:bodyPr wrap="square" rtlCol="0">
              <a:spAutoFit/>
            </a:bodyPr>
            <a:lstStyle/>
            <a:p>
              <a:r>
                <a:rPr lang="ja-JP" altLang="en-US" sz="1600" dirty="0" smtClean="0">
                  <a:solidFill>
                    <a:schemeClr val="accent2">
                      <a:lumMod val="20000"/>
                      <a:lumOff val="80000"/>
                    </a:schemeClr>
                  </a:solidFill>
                  <a:effectLst>
                    <a:glow rad="228600">
                      <a:schemeClr val="accent1">
                        <a:satMod val="175000"/>
                        <a:alpha val="40000"/>
                      </a:schemeClr>
                    </a:glow>
                  </a:effectLst>
                  <a:latin typeface="AR P丸ゴシック体M" pitchFamily="50" charset="-128"/>
                  <a:ea typeface="AR P丸ゴシック体M" pitchFamily="50" charset="-128"/>
                </a:rPr>
                <a:t>風</a:t>
              </a:r>
              <a:endParaRPr kumimoji="1" lang="ja-JP" altLang="en-US" sz="1600" dirty="0">
                <a:solidFill>
                  <a:schemeClr val="accent2">
                    <a:lumMod val="20000"/>
                    <a:lumOff val="80000"/>
                  </a:schemeClr>
                </a:solidFill>
                <a:effectLst>
                  <a:glow rad="228600">
                    <a:schemeClr val="accent1">
                      <a:satMod val="175000"/>
                      <a:alpha val="40000"/>
                    </a:schemeClr>
                  </a:glow>
                </a:effectLst>
                <a:latin typeface="AR P丸ゴシック体M" pitchFamily="50" charset="-128"/>
                <a:ea typeface="AR P丸ゴシック体M" pitchFamily="50" charset="-128"/>
              </a:endParaRPr>
            </a:p>
          </p:txBody>
        </p:sp>
        <p:sp>
          <p:nvSpPr>
            <p:cNvPr id="16" name="テキスト ボックス 15"/>
            <p:cNvSpPr txBox="1"/>
            <p:nvPr/>
          </p:nvSpPr>
          <p:spPr>
            <a:xfrm>
              <a:off x="1891352" y="594266"/>
              <a:ext cx="782983" cy="338554"/>
            </a:xfrm>
            <a:prstGeom prst="rect">
              <a:avLst/>
            </a:prstGeom>
            <a:noFill/>
          </p:spPr>
          <p:txBody>
            <a:bodyPr wrap="square" rtlCol="0">
              <a:spAutoFit/>
            </a:bodyPr>
            <a:lstStyle/>
            <a:p>
              <a:r>
                <a:rPr lang="ja-JP" altLang="en-US" sz="1600" dirty="0" smtClean="0">
                  <a:solidFill>
                    <a:schemeClr val="accent2">
                      <a:lumMod val="20000"/>
                      <a:lumOff val="80000"/>
                    </a:schemeClr>
                  </a:solidFill>
                  <a:effectLst>
                    <a:glow rad="228600">
                      <a:schemeClr val="accent5">
                        <a:satMod val="175000"/>
                        <a:alpha val="40000"/>
                      </a:schemeClr>
                    </a:glow>
                  </a:effectLst>
                  <a:latin typeface="AR P丸ゴシック体M" pitchFamily="50" charset="-128"/>
                  <a:ea typeface="AR P丸ゴシック体M" pitchFamily="50" charset="-128"/>
                </a:rPr>
                <a:t>暑</a:t>
              </a:r>
              <a:endParaRPr kumimoji="1" lang="ja-JP" altLang="en-US" sz="1600" dirty="0">
                <a:solidFill>
                  <a:schemeClr val="accent2">
                    <a:lumMod val="20000"/>
                    <a:lumOff val="80000"/>
                  </a:schemeClr>
                </a:solidFill>
                <a:effectLst>
                  <a:glow rad="228600">
                    <a:schemeClr val="accent5">
                      <a:satMod val="175000"/>
                      <a:alpha val="40000"/>
                    </a:schemeClr>
                  </a:glow>
                </a:effectLst>
                <a:latin typeface="AR P丸ゴシック体M" pitchFamily="50" charset="-128"/>
                <a:ea typeface="AR P丸ゴシック体M" pitchFamily="50" charset="-128"/>
              </a:endParaRPr>
            </a:p>
          </p:txBody>
        </p:sp>
        <p:sp>
          <p:nvSpPr>
            <p:cNvPr id="17" name="テキスト ボックス 16"/>
            <p:cNvSpPr txBox="1"/>
            <p:nvPr/>
          </p:nvSpPr>
          <p:spPr>
            <a:xfrm>
              <a:off x="1604147" y="1209931"/>
              <a:ext cx="782983" cy="338554"/>
            </a:xfrm>
            <a:prstGeom prst="rect">
              <a:avLst/>
            </a:prstGeom>
            <a:noFill/>
          </p:spPr>
          <p:txBody>
            <a:bodyPr wrap="square" rtlCol="0">
              <a:spAutoFit/>
            </a:bodyPr>
            <a:lstStyle/>
            <a:p>
              <a:r>
                <a:rPr lang="ja-JP" altLang="en-US" sz="1600" dirty="0" smtClean="0">
                  <a:solidFill>
                    <a:schemeClr val="accent2">
                      <a:lumMod val="20000"/>
                      <a:lumOff val="80000"/>
                    </a:schemeClr>
                  </a:solidFill>
                  <a:effectLst>
                    <a:glow rad="228600">
                      <a:schemeClr val="accent5">
                        <a:satMod val="175000"/>
                        <a:alpha val="40000"/>
                      </a:schemeClr>
                    </a:glow>
                  </a:effectLst>
                  <a:latin typeface="AR P丸ゴシック体M" pitchFamily="50" charset="-128"/>
                  <a:ea typeface="AR P丸ゴシック体M" pitchFamily="50" charset="-128"/>
                </a:rPr>
                <a:t>湿</a:t>
              </a:r>
              <a:endParaRPr kumimoji="1" lang="ja-JP" altLang="en-US" sz="1600" dirty="0">
                <a:solidFill>
                  <a:schemeClr val="accent2">
                    <a:lumMod val="20000"/>
                    <a:lumOff val="80000"/>
                  </a:schemeClr>
                </a:solidFill>
                <a:effectLst>
                  <a:glow rad="228600">
                    <a:schemeClr val="accent5">
                      <a:satMod val="175000"/>
                      <a:alpha val="40000"/>
                    </a:schemeClr>
                  </a:glow>
                </a:effectLst>
                <a:latin typeface="AR P丸ゴシック体M" pitchFamily="50" charset="-128"/>
                <a:ea typeface="AR P丸ゴシック体M" pitchFamily="50" charset="-128"/>
              </a:endParaRPr>
            </a:p>
          </p:txBody>
        </p:sp>
        <p:sp>
          <p:nvSpPr>
            <p:cNvPr id="18" name="テキスト ボックス 17"/>
            <p:cNvSpPr txBox="1"/>
            <p:nvPr/>
          </p:nvSpPr>
          <p:spPr>
            <a:xfrm>
              <a:off x="692673" y="1196752"/>
              <a:ext cx="782983" cy="338554"/>
            </a:xfrm>
            <a:prstGeom prst="rect">
              <a:avLst/>
            </a:prstGeom>
            <a:noFill/>
          </p:spPr>
          <p:txBody>
            <a:bodyPr wrap="square" rtlCol="0">
              <a:spAutoFit/>
            </a:bodyPr>
            <a:lstStyle/>
            <a:p>
              <a:r>
                <a:rPr lang="ja-JP" altLang="en-US" sz="1600" dirty="0" smtClean="0">
                  <a:solidFill>
                    <a:schemeClr val="accent2">
                      <a:lumMod val="20000"/>
                      <a:lumOff val="80000"/>
                    </a:schemeClr>
                  </a:solidFill>
                  <a:effectLst>
                    <a:glow rad="228600">
                      <a:schemeClr val="accent5">
                        <a:satMod val="175000"/>
                        <a:alpha val="40000"/>
                      </a:schemeClr>
                    </a:glow>
                  </a:effectLst>
                  <a:latin typeface="AR P丸ゴシック体M" pitchFamily="50" charset="-128"/>
                  <a:ea typeface="AR P丸ゴシック体M" pitchFamily="50" charset="-128"/>
                </a:rPr>
                <a:t>燥</a:t>
              </a:r>
              <a:endParaRPr kumimoji="1" lang="ja-JP" altLang="en-US" sz="1600" dirty="0">
                <a:solidFill>
                  <a:schemeClr val="accent2">
                    <a:lumMod val="20000"/>
                    <a:lumOff val="80000"/>
                  </a:schemeClr>
                </a:solidFill>
                <a:effectLst>
                  <a:glow rad="228600">
                    <a:schemeClr val="accent5">
                      <a:satMod val="175000"/>
                      <a:alpha val="40000"/>
                    </a:schemeClr>
                  </a:glow>
                </a:effectLst>
                <a:latin typeface="AR P丸ゴシック体M" pitchFamily="50" charset="-128"/>
                <a:ea typeface="AR P丸ゴシック体M" pitchFamily="50" charset="-128"/>
              </a:endParaRPr>
            </a:p>
          </p:txBody>
        </p:sp>
        <p:sp>
          <p:nvSpPr>
            <p:cNvPr id="19" name="テキスト ボックス 18"/>
            <p:cNvSpPr txBox="1"/>
            <p:nvPr/>
          </p:nvSpPr>
          <p:spPr>
            <a:xfrm>
              <a:off x="548657" y="498158"/>
              <a:ext cx="782983" cy="338554"/>
            </a:xfrm>
            <a:prstGeom prst="rect">
              <a:avLst/>
            </a:prstGeom>
            <a:noFill/>
          </p:spPr>
          <p:txBody>
            <a:bodyPr wrap="square" rtlCol="0">
              <a:spAutoFit/>
            </a:bodyPr>
            <a:lstStyle/>
            <a:p>
              <a:r>
                <a:rPr lang="ja-JP" altLang="en-US" sz="1600" dirty="0" smtClean="0">
                  <a:solidFill>
                    <a:schemeClr val="accent2">
                      <a:lumMod val="20000"/>
                      <a:lumOff val="80000"/>
                    </a:schemeClr>
                  </a:solidFill>
                  <a:effectLst>
                    <a:glow rad="228600">
                      <a:schemeClr val="accent5">
                        <a:satMod val="175000"/>
                        <a:alpha val="40000"/>
                      </a:schemeClr>
                    </a:glow>
                  </a:effectLst>
                  <a:latin typeface="AR P丸ゴシック体M" pitchFamily="50" charset="-128"/>
                  <a:ea typeface="AR P丸ゴシック体M" pitchFamily="50" charset="-128"/>
                </a:rPr>
                <a:t>寒</a:t>
              </a:r>
              <a:endParaRPr kumimoji="1" lang="ja-JP" altLang="en-US" sz="1600" dirty="0">
                <a:solidFill>
                  <a:schemeClr val="accent2">
                    <a:lumMod val="20000"/>
                    <a:lumOff val="80000"/>
                  </a:schemeClr>
                </a:solidFill>
                <a:effectLst>
                  <a:glow rad="228600">
                    <a:schemeClr val="accent5">
                      <a:satMod val="175000"/>
                      <a:alpha val="40000"/>
                    </a:schemeClr>
                  </a:glow>
                </a:effectLst>
                <a:latin typeface="AR P丸ゴシック体M" pitchFamily="50" charset="-128"/>
                <a:ea typeface="AR P丸ゴシック体M" pitchFamily="50" charset="-128"/>
              </a:endParaRPr>
            </a:p>
          </p:txBody>
        </p:sp>
        <p:sp>
          <p:nvSpPr>
            <p:cNvPr id="21" name="テキスト ボックス 20"/>
            <p:cNvSpPr txBox="1"/>
            <p:nvPr/>
          </p:nvSpPr>
          <p:spPr>
            <a:xfrm>
              <a:off x="476649" y="692696"/>
              <a:ext cx="782983" cy="338554"/>
            </a:xfrm>
            <a:prstGeom prst="rect">
              <a:avLst/>
            </a:prstGeom>
            <a:noFill/>
          </p:spPr>
          <p:txBody>
            <a:bodyPr wrap="square" rtlCol="0">
              <a:spAutoFit/>
            </a:bodyPr>
            <a:lstStyle/>
            <a:p>
              <a:r>
                <a:rPr lang="ja-JP" altLang="en-US" sz="1600" dirty="0">
                  <a:solidFill>
                    <a:schemeClr val="accent2">
                      <a:lumMod val="20000"/>
                      <a:lumOff val="80000"/>
                    </a:schemeClr>
                  </a:solidFill>
                  <a:effectLst>
                    <a:glow rad="228600">
                      <a:schemeClr val="accent5">
                        <a:satMod val="175000"/>
                        <a:alpha val="40000"/>
                      </a:schemeClr>
                    </a:glow>
                  </a:effectLst>
                  <a:latin typeface="AR P丸ゴシック体M" pitchFamily="50" charset="-128"/>
                  <a:ea typeface="AR P丸ゴシック体M" pitchFamily="50" charset="-128"/>
                </a:rPr>
                <a:t>火</a:t>
              </a:r>
              <a:endParaRPr kumimoji="1" lang="ja-JP" altLang="en-US" sz="1600" dirty="0">
                <a:solidFill>
                  <a:schemeClr val="accent2">
                    <a:lumMod val="20000"/>
                    <a:lumOff val="80000"/>
                  </a:schemeClr>
                </a:solidFill>
                <a:effectLst>
                  <a:glow rad="228600">
                    <a:schemeClr val="accent5">
                      <a:satMod val="175000"/>
                      <a:alpha val="40000"/>
                    </a:schemeClr>
                  </a:glow>
                </a:effectLst>
                <a:latin typeface="AR P丸ゴシック体M" pitchFamily="50" charset="-128"/>
                <a:ea typeface="AR P丸ゴシック体M" pitchFamily="50" charset="-128"/>
              </a:endParaRPr>
            </a:p>
          </p:txBody>
        </p:sp>
        <p:grpSp>
          <p:nvGrpSpPr>
            <p:cNvPr id="86" name="グループ化 85"/>
            <p:cNvGrpSpPr/>
            <p:nvPr/>
          </p:nvGrpSpPr>
          <p:grpSpPr>
            <a:xfrm>
              <a:off x="812417" y="453684"/>
              <a:ext cx="1046417" cy="925524"/>
              <a:chOff x="2007302" y="2140529"/>
              <a:chExt cx="3919333" cy="3368513"/>
            </a:xfrm>
          </p:grpSpPr>
          <p:cxnSp>
            <p:nvCxnSpPr>
              <p:cNvPr id="36" name="直線コネクタ 35"/>
              <p:cNvCxnSpPr/>
              <p:nvPr/>
            </p:nvCxnSpPr>
            <p:spPr>
              <a:xfrm flipV="1">
                <a:off x="3514227" y="3393866"/>
                <a:ext cx="985765" cy="66492"/>
              </a:xfrm>
              <a:prstGeom prst="line">
                <a:avLst/>
              </a:prstGeom>
              <a:ln w="50800" cmpd="dbl">
                <a:solidFill>
                  <a:srgbClr val="FFCC66"/>
                </a:solidFill>
              </a:ln>
            </p:spPr>
            <p:style>
              <a:lnRef idx="1">
                <a:schemeClr val="accent1"/>
              </a:lnRef>
              <a:fillRef idx="0">
                <a:schemeClr val="accent1"/>
              </a:fillRef>
              <a:effectRef idx="0">
                <a:schemeClr val="accent1"/>
              </a:effectRef>
              <a:fontRef idx="minor">
                <a:schemeClr val="tx1"/>
              </a:fontRef>
            </p:style>
          </p:cxnSp>
          <p:grpSp>
            <p:nvGrpSpPr>
              <p:cNvPr id="85" name="グループ化 84"/>
              <p:cNvGrpSpPr/>
              <p:nvPr/>
            </p:nvGrpSpPr>
            <p:grpSpPr>
              <a:xfrm>
                <a:off x="2007302" y="2140529"/>
                <a:ext cx="3919333" cy="3368513"/>
                <a:chOff x="2007302" y="2140529"/>
                <a:chExt cx="3919333" cy="3368513"/>
              </a:xfrm>
            </p:grpSpPr>
            <p:grpSp>
              <p:nvGrpSpPr>
                <p:cNvPr id="84" name="グループ化 83"/>
                <p:cNvGrpSpPr/>
                <p:nvPr/>
              </p:nvGrpSpPr>
              <p:grpSpPr>
                <a:xfrm>
                  <a:off x="2007302" y="2140529"/>
                  <a:ext cx="3919333" cy="3368513"/>
                  <a:chOff x="2007302" y="2140529"/>
                  <a:chExt cx="3919333" cy="3368513"/>
                </a:xfrm>
              </p:grpSpPr>
              <p:grpSp>
                <p:nvGrpSpPr>
                  <p:cNvPr id="83" name="グループ化 82"/>
                  <p:cNvGrpSpPr/>
                  <p:nvPr/>
                </p:nvGrpSpPr>
                <p:grpSpPr>
                  <a:xfrm>
                    <a:off x="2007302" y="2140529"/>
                    <a:ext cx="3919333" cy="3368513"/>
                    <a:chOff x="2007302" y="2140529"/>
                    <a:chExt cx="3919333" cy="3368513"/>
                  </a:xfrm>
                </p:grpSpPr>
                <p:cxnSp>
                  <p:nvCxnSpPr>
                    <p:cNvPr id="23" name="直線コネクタ 22"/>
                    <p:cNvCxnSpPr/>
                    <p:nvPr/>
                  </p:nvCxnSpPr>
                  <p:spPr>
                    <a:xfrm>
                      <a:off x="3275856" y="4247744"/>
                      <a:ext cx="782983" cy="553764"/>
                    </a:xfrm>
                    <a:prstGeom prst="line">
                      <a:avLst/>
                    </a:prstGeom>
                    <a:ln w="50800" cmpd="dbl">
                      <a:solidFill>
                        <a:srgbClr val="FFCC66"/>
                      </a:solidFill>
                    </a:ln>
                  </p:spPr>
                  <p:style>
                    <a:lnRef idx="1">
                      <a:schemeClr val="accent1"/>
                    </a:lnRef>
                    <a:fillRef idx="0">
                      <a:schemeClr val="accent1"/>
                    </a:fillRef>
                    <a:effectRef idx="0">
                      <a:schemeClr val="accent1"/>
                    </a:effectRef>
                    <a:fontRef idx="minor">
                      <a:schemeClr val="tx1"/>
                    </a:fontRef>
                  </p:style>
                </p:cxnSp>
                <p:grpSp>
                  <p:nvGrpSpPr>
                    <p:cNvPr id="82" name="グループ化 81"/>
                    <p:cNvGrpSpPr/>
                    <p:nvPr/>
                  </p:nvGrpSpPr>
                  <p:grpSpPr>
                    <a:xfrm>
                      <a:off x="2007302" y="2140529"/>
                      <a:ext cx="3919333" cy="3368513"/>
                      <a:chOff x="2007302" y="2140529"/>
                      <a:chExt cx="3919333" cy="3368513"/>
                    </a:xfrm>
                  </p:grpSpPr>
                  <p:sp>
                    <p:nvSpPr>
                      <p:cNvPr id="4" name="星 5 3"/>
                      <p:cNvSpPr/>
                      <p:nvPr/>
                    </p:nvSpPr>
                    <p:spPr>
                      <a:xfrm>
                        <a:off x="2007302" y="2140529"/>
                        <a:ext cx="3919333" cy="3368513"/>
                      </a:xfrm>
                      <a:prstGeom prst="star5">
                        <a:avLst/>
                      </a:prstGeom>
                      <a:noFill/>
                      <a:ln w="50800" cmpd="dbl">
                        <a:solidFill>
                          <a:srgbClr val="FFCC66"/>
                        </a:solidFill>
                      </a:ln>
                      <a:effectLst>
                        <a:glow rad="139700">
                          <a:schemeClr val="accent2">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38" name="直線コネクタ 37"/>
                      <p:cNvCxnSpPr/>
                      <p:nvPr/>
                    </p:nvCxnSpPr>
                    <p:spPr>
                      <a:xfrm flipH="1">
                        <a:off x="3262189" y="3460358"/>
                        <a:ext cx="265706" cy="782987"/>
                      </a:xfrm>
                      <a:prstGeom prst="line">
                        <a:avLst/>
                      </a:prstGeom>
                      <a:ln w="50800" cmpd="dbl">
                        <a:solidFill>
                          <a:srgbClr val="FFCC66"/>
                        </a:solidFill>
                      </a:ln>
                    </p:spPr>
                    <p:style>
                      <a:lnRef idx="1">
                        <a:schemeClr val="accent1"/>
                      </a:lnRef>
                      <a:fillRef idx="0">
                        <a:schemeClr val="accent1"/>
                      </a:fillRef>
                      <a:effectRef idx="0">
                        <a:schemeClr val="accent1"/>
                      </a:effectRef>
                      <a:fontRef idx="minor">
                        <a:schemeClr val="tx1"/>
                      </a:fontRef>
                    </p:style>
                  </p:cxnSp>
                </p:grpSp>
              </p:grpSp>
              <p:cxnSp>
                <p:nvCxnSpPr>
                  <p:cNvPr id="42" name="直線コネクタ 41"/>
                  <p:cNvCxnSpPr/>
                  <p:nvPr/>
                </p:nvCxnSpPr>
                <p:spPr>
                  <a:xfrm flipV="1">
                    <a:off x="3964484" y="4225445"/>
                    <a:ext cx="823540" cy="499702"/>
                  </a:xfrm>
                  <a:prstGeom prst="line">
                    <a:avLst/>
                  </a:prstGeom>
                  <a:ln w="50800" cmpd="dbl">
                    <a:solidFill>
                      <a:srgbClr val="FFCC66"/>
                    </a:solidFill>
                  </a:ln>
                </p:spPr>
                <p:style>
                  <a:lnRef idx="1">
                    <a:schemeClr val="accent1"/>
                  </a:lnRef>
                  <a:fillRef idx="0">
                    <a:schemeClr val="accent1"/>
                  </a:fillRef>
                  <a:effectRef idx="0">
                    <a:schemeClr val="accent1"/>
                  </a:effectRef>
                  <a:fontRef idx="minor">
                    <a:schemeClr val="tx1"/>
                  </a:fontRef>
                </p:style>
              </p:cxnSp>
            </p:grpSp>
            <p:cxnSp>
              <p:nvCxnSpPr>
                <p:cNvPr id="44" name="直線コネクタ 43"/>
                <p:cNvCxnSpPr/>
                <p:nvPr/>
              </p:nvCxnSpPr>
              <p:spPr>
                <a:xfrm>
                  <a:off x="4376254" y="3393866"/>
                  <a:ext cx="411770" cy="987419"/>
                </a:xfrm>
                <a:prstGeom prst="line">
                  <a:avLst/>
                </a:prstGeom>
                <a:ln w="50800" cmpd="dbl">
                  <a:solidFill>
                    <a:srgbClr val="FFCC66"/>
                  </a:solidFill>
                </a:ln>
              </p:spPr>
              <p:style>
                <a:lnRef idx="1">
                  <a:schemeClr val="accent1"/>
                </a:lnRef>
                <a:fillRef idx="0">
                  <a:schemeClr val="accent1"/>
                </a:fillRef>
                <a:effectRef idx="0">
                  <a:schemeClr val="accent1"/>
                </a:effectRef>
                <a:fontRef idx="minor">
                  <a:schemeClr val="tx1"/>
                </a:fontRef>
              </p:style>
            </p:cxnSp>
          </p:grpSp>
        </p:grpSp>
      </p:grpSp>
      <p:sp>
        <p:nvSpPr>
          <p:cNvPr id="43" name="タイトル 1"/>
          <p:cNvSpPr>
            <a:spLocks noGrp="1"/>
          </p:cNvSpPr>
          <p:nvPr>
            <p:ph type="title"/>
          </p:nvPr>
        </p:nvSpPr>
        <p:spPr>
          <a:xfrm>
            <a:off x="395536" y="581199"/>
            <a:ext cx="4464496" cy="639008"/>
          </a:xfrm>
        </p:spPr>
        <p:txBody>
          <a:bodyPr/>
          <a:lstStyle/>
          <a:p>
            <a:r>
              <a:rPr lang="ja-JP" altLang="en-US" dirty="0"/>
              <a:t>火</a:t>
            </a:r>
            <a:r>
              <a:rPr lang="ja-JP" altLang="en-US" dirty="0" smtClean="0"/>
              <a:t>邪（熱邪）</a:t>
            </a:r>
            <a:endParaRPr kumimoji="1" lang="ja-JP" altLang="en-US" dirty="0"/>
          </a:p>
        </p:txBody>
      </p:sp>
      <p:sp>
        <p:nvSpPr>
          <p:cNvPr id="25" name="コンテンツ プレースホルダー 2"/>
          <p:cNvSpPr>
            <a:spLocks noGrp="1"/>
          </p:cNvSpPr>
          <p:nvPr>
            <p:ph idx="1"/>
          </p:nvPr>
        </p:nvSpPr>
        <p:spPr>
          <a:xfrm>
            <a:off x="812283" y="2852936"/>
            <a:ext cx="8124673" cy="3579849"/>
          </a:xfrm>
        </p:spPr>
        <p:txBody>
          <a:bodyPr>
            <a:normAutofit/>
          </a:bodyPr>
          <a:lstStyle/>
          <a:p>
            <a:pPr marL="45720" indent="0">
              <a:buNone/>
            </a:pPr>
            <a:r>
              <a:rPr lang="ja-JP" altLang="en-US" sz="2400" dirty="0" smtClean="0"/>
              <a:t>「アツイ」はあついでも、夏以外の「アツイ」を言う</a:t>
            </a:r>
            <a:endParaRPr lang="en-US" altLang="ja-JP" sz="2400" dirty="0" smtClean="0"/>
          </a:p>
          <a:p>
            <a:pPr marL="45720" indent="0">
              <a:buNone/>
            </a:pPr>
            <a:r>
              <a:rPr lang="ja-JP" altLang="en-US" sz="2400" dirty="0" smtClean="0"/>
              <a:t>津</a:t>
            </a:r>
            <a:r>
              <a:rPr lang="ja-JP" altLang="en-US" sz="2400" dirty="0"/>
              <a:t>液を</a:t>
            </a:r>
            <a:r>
              <a:rPr lang="ja-JP" altLang="en-US" sz="2400" dirty="0" smtClean="0"/>
              <a:t>消耗し、口渇</a:t>
            </a:r>
            <a:r>
              <a:rPr lang="ja-JP" altLang="en-US" sz="2400" dirty="0"/>
              <a:t>、尿量減少、便秘</a:t>
            </a:r>
            <a:r>
              <a:rPr lang="ja-JP" altLang="en-US" sz="2400" dirty="0" smtClean="0"/>
              <a:t>などを起こす</a:t>
            </a:r>
            <a:endParaRPr lang="ja-JP" altLang="en-US" sz="2400" dirty="0"/>
          </a:p>
          <a:p>
            <a:pPr marL="45720" indent="0">
              <a:buNone/>
            </a:pPr>
            <a:r>
              <a:rPr lang="ja-JP" altLang="en-US" sz="2400" dirty="0" smtClean="0"/>
              <a:t>気</a:t>
            </a:r>
            <a:r>
              <a:rPr lang="ja-JP" altLang="en-US" sz="2400" dirty="0"/>
              <a:t>を</a:t>
            </a:r>
            <a:r>
              <a:rPr lang="ja-JP" altLang="en-US" sz="2400" dirty="0" smtClean="0"/>
              <a:t>消耗する</a:t>
            </a:r>
            <a:endParaRPr lang="ja-JP" altLang="en-US" sz="2400" dirty="0"/>
          </a:p>
          <a:p>
            <a:pPr marL="45720" indent="0">
              <a:buNone/>
            </a:pPr>
            <a:r>
              <a:rPr lang="ja-JP" altLang="en-US" sz="2400" dirty="0" smtClean="0"/>
              <a:t>急性</a:t>
            </a:r>
            <a:r>
              <a:rPr lang="ja-JP" altLang="en-US" sz="2400" dirty="0"/>
              <a:t>で重い症状が多い</a:t>
            </a:r>
          </a:p>
          <a:p>
            <a:pPr marL="45720" indent="0">
              <a:buNone/>
            </a:pPr>
            <a:r>
              <a:rPr lang="ja-JP" altLang="en-US" sz="2400" dirty="0" smtClean="0"/>
              <a:t>上部</a:t>
            </a:r>
            <a:r>
              <a:rPr lang="ja-JP" altLang="en-US" sz="2400" dirty="0"/>
              <a:t>を慌ただしくかき回し、精神不安定、不眠などを起こしやすい</a:t>
            </a:r>
          </a:p>
          <a:p>
            <a:pPr marL="45720" indent="0">
              <a:buNone/>
            </a:pPr>
            <a:r>
              <a:rPr lang="ja-JP" altLang="en-US" sz="2400" dirty="0" smtClean="0"/>
              <a:t>肝</a:t>
            </a:r>
            <a:r>
              <a:rPr lang="ja-JP" altLang="en-US" sz="2400" dirty="0"/>
              <a:t>を</a:t>
            </a:r>
            <a:r>
              <a:rPr lang="ja-JP" altLang="en-US" sz="2400" dirty="0" smtClean="0"/>
              <a:t>犯しやすい（肝の陰液を消耗）</a:t>
            </a:r>
            <a:r>
              <a:rPr lang="ja-JP" altLang="en-US" sz="2400" dirty="0"/>
              <a:t>　　　　　</a:t>
            </a:r>
          </a:p>
        </p:txBody>
      </p:sp>
      <p:sp>
        <p:nvSpPr>
          <p:cNvPr id="2" name="円/楕円 1"/>
          <p:cNvSpPr/>
          <p:nvPr/>
        </p:nvSpPr>
        <p:spPr>
          <a:xfrm>
            <a:off x="7306850" y="600929"/>
            <a:ext cx="403522" cy="426634"/>
          </a:xfrm>
          <a:prstGeom prst="ellipse">
            <a:avLst/>
          </a:prstGeom>
          <a:noFill/>
          <a:ln w="44450">
            <a:solidFill>
              <a:schemeClr val="accent1">
                <a:lumMod val="20000"/>
                <a:lumOff val="80000"/>
              </a:schemeClr>
            </a:solidFill>
          </a:ln>
          <a:effectLst>
            <a:glow rad="139700">
              <a:schemeClr val="accent1">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テキスト ボックス 2"/>
          <p:cNvSpPr txBox="1"/>
          <p:nvPr/>
        </p:nvSpPr>
        <p:spPr>
          <a:xfrm>
            <a:off x="869894" y="1700808"/>
            <a:ext cx="7656840" cy="954107"/>
          </a:xfrm>
          <a:prstGeom prst="rect">
            <a:avLst/>
          </a:prstGeom>
          <a:noFill/>
        </p:spPr>
        <p:txBody>
          <a:bodyPr wrap="square" rtlCol="0">
            <a:spAutoFit/>
          </a:bodyPr>
          <a:lstStyle/>
          <a:p>
            <a:pPr marL="45720" indent="0">
              <a:buNone/>
            </a:pPr>
            <a:r>
              <a:rPr lang="ja-JP" altLang="en-US" sz="2800" dirty="0">
                <a:solidFill>
                  <a:schemeClr val="accent2">
                    <a:lumMod val="50000"/>
                  </a:schemeClr>
                </a:solidFill>
              </a:rPr>
              <a:t>熱い、炎上、蒸発するイメージ、慌ただしく動いてかき回す</a:t>
            </a:r>
            <a:r>
              <a:rPr lang="ja-JP" altLang="en-US" sz="2800" dirty="0" smtClean="0">
                <a:solidFill>
                  <a:schemeClr val="accent2">
                    <a:lumMod val="50000"/>
                  </a:schemeClr>
                </a:solidFill>
              </a:rPr>
              <a:t>イメージ</a:t>
            </a:r>
            <a:endParaRPr lang="ja-JP" altLang="en-US" sz="2800" dirty="0">
              <a:solidFill>
                <a:schemeClr val="accent2">
                  <a:lumMod val="50000"/>
                </a:schemeClr>
              </a:solidFill>
            </a:endParaRPr>
          </a:p>
        </p:txBody>
      </p:sp>
    </p:spTree>
    <p:extLst>
      <p:ext uri="{BB962C8B-B14F-4D97-AF65-F5344CB8AC3E}">
        <p14:creationId xmlns:p14="http://schemas.microsoft.com/office/powerpoint/2010/main" val="1633952875"/>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5">
                                            <p:txEl>
                                              <p:pRg st="0" end="0"/>
                                            </p:txEl>
                                          </p:spTgt>
                                        </p:tgtEl>
                                        <p:attrNameLst>
                                          <p:attrName>style.visibility</p:attrName>
                                        </p:attrNameLst>
                                      </p:cBhvr>
                                      <p:to>
                                        <p:strVal val="visible"/>
                                      </p:to>
                                    </p:set>
                                    <p:animEffect transition="in" filter="fade">
                                      <p:cBhvr>
                                        <p:cTn id="12" dur="500"/>
                                        <p:tgtEl>
                                          <p:spTgt spid="2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5">
                                            <p:txEl>
                                              <p:pRg st="1" end="1"/>
                                            </p:txEl>
                                          </p:spTgt>
                                        </p:tgtEl>
                                        <p:attrNameLst>
                                          <p:attrName>style.visibility</p:attrName>
                                        </p:attrNameLst>
                                      </p:cBhvr>
                                      <p:to>
                                        <p:strVal val="visible"/>
                                      </p:to>
                                    </p:set>
                                    <p:animEffect transition="in" filter="fade">
                                      <p:cBhvr>
                                        <p:cTn id="17" dur="500"/>
                                        <p:tgtEl>
                                          <p:spTgt spid="25">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5">
                                            <p:txEl>
                                              <p:pRg st="2" end="2"/>
                                            </p:txEl>
                                          </p:spTgt>
                                        </p:tgtEl>
                                        <p:attrNameLst>
                                          <p:attrName>style.visibility</p:attrName>
                                        </p:attrNameLst>
                                      </p:cBhvr>
                                      <p:to>
                                        <p:strVal val="visible"/>
                                      </p:to>
                                    </p:set>
                                    <p:animEffect transition="in" filter="fade">
                                      <p:cBhvr>
                                        <p:cTn id="22" dur="500"/>
                                        <p:tgtEl>
                                          <p:spTgt spid="25">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5">
                                            <p:txEl>
                                              <p:pRg st="3" end="3"/>
                                            </p:txEl>
                                          </p:spTgt>
                                        </p:tgtEl>
                                        <p:attrNameLst>
                                          <p:attrName>style.visibility</p:attrName>
                                        </p:attrNameLst>
                                      </p:cBhvr>
                                      <p:to>
                                        <p:strVal val="visible"/>
                                      </p:to>
                                    </p:set>
                                    <p:animEffect transition="in" filter="fade">
                                      <p:cBhvr>
                                        <p:cTn id="27" dur="500"/>
                                        <p:tgtEl>
                                          <p:spTgt spid="25">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25">
                                            <p:txEl>
                                              <p:pRg st="4" end="4"/>
                                            </p:txEl>
                                          </p:spTgt>
                                        </p:tgtEl>
                                        <p:attrNameLst>
                                          <p:attrName>style.visibility</p:attrName>
                                        </p:attrNameLst>
                                      </p:cBhvr>
                                      <p:to>
                                        <p:strVal val="visible"/>
                                      </p:to>
                                    </p:set>
                                    <p:animEffect transition="in" filter="fade">
                                      <p:cBhvr>
                                        <p:cTn id="32" dur="500"/>
                                        <p:tgtEl>
                                          <p:spTgt spid="25">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25">
                                            <p:txEl>
                                              <p:pRg st="5" end="5"/>
                                            </p:txEl>
                                          </p:spTgt>
                                        </p:tgtEl>
                                        <p:attrNameLst>
                                          <p:attrName>style.visibility</p:attrName>
                                        </p:attrNameLst>
                                      </p:cBhvr>
                                      <p:to>
                                        <p:strVal val="visible"/>
                                      </p:to>
                                    </p:set>
                                    <p:animEffect transition="in" filter="fade">
                                      <p:cBhvr>
                                        <p:cTn id="37" dur="500"/>
                                        <p:tgtEl>
                                          <p:spTgt spid="2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build="p"/>
      <p:bldP spid="3"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p:txBody>
          <a:bodyPr>
            <a:normAutofit/>
          </a:bodyPr>
          <a:lstStyle/>
          <a:p>
            <a:endParaRPr lang="ja-JP" altLang="en-US" dirty="0"/>
          </a:p>
          <a:p>
            <a:pPr marL="45720" indent="0">
              <a:buNone/>
            </a:pPr>
            <a:r>
              <a:rPr lang="ja-JP" altLang="en-US" sz="3600" dirty="0"/>
              <a:t>病因</a:t>
            </a:r>
            <a:r>
              <a:rPr lang="ja-JP" altLang="en-US" sz="2800" dirty="0"/>
              <a:t>　</a:t>
            </a:r>
            <a:endParaRPr lang="en-US" altLang="ja-JP" sz="2800" dirty="0" smtClean="0"/>
          </a:p>
          <a:p>
            <a:pPr marL="45720" indent="0">
              <a:buNone/>
            </a:pPr>
            <a:r>
              <a:rPr lang="ja-JP" altLang="en-US" sz="2800" dirty="0" smtClean="0"/>
              <a:t>　</a:t>
            </a:r>
            <a:r>
              <a:rPr lang="ja-JP" altLang="en-US" sz="2000" dirty="0" smtClean="0"/>
              <a:t>□</a:t>
            </a:r>
            <a:r>
              <a:rPr lang="ja-JP" altLang="en-US" sz="2800" dirty="0" smtClean="0"/>
              <a:t>外因･･･</a:t>
            </a:r>
            <a:r>
              <a:rPr lang="ja-JP" altLang="en-US" sz="2800" b="0" dirty="0" smtClean="0"/>
              <a:t>外部</a:t>
            </a:r>
            <a:r>
              <a:rPr lang="ja-JP" altLang="en-US" sz="2800" b="0" dirty="0"/>
              <a:t>（気候の乱れ＋伝染病）</a:t>
            </a:r>
            <a:r>
              <a:rPr lang="ja-JP" altLang="en-US" sz="2800" b="0" dirty="0" smtClean="0"/>
              <a:t>から</a:t>
            </a:r>
            <a:endParaRPr lang="ja-JP" altLang="en-US" sz="2800" b="0" dirty="0"/>
          </a:p>
          <a:p>
            <a:pPr marL="45720" indent="0">
              <a:buNone/>
            </a:pPr>
            <a:r>
              <a:rPr lang="ja-JP" altLang="en-US" sz="2800" dirty="0" smtClean="0"/>
              <a:t>　</a:t>
            </a:r>
            <a:r>
              <a:rPr lang="ja-JP" altLang="en-US" sz="2000" dirty="0" smtClean="0"/>
              <a:t>□</a:t>
            </a:r>
            <a:r>
              <a:rPr lang="ja-JP" altLang="en-US" sz="2800" dirty="0" smtClean="0"/>
              <a:t>内因･･･</a:t>
            </a:r>
            <a:r>
              <a:rPr lang="ja-JP" altLang="en-US" sz="2800" b="0" dirty="0" smtClean="0"/>
              <a:t>内部</a:t>
            </a:r>
            <a:r>
              <a:rPr lang="ja-JP" altLang="en-US" sz="2800" b="0" dirty="0"/>
              <a:t>（感情の</a:t>
            </a:r>
            <a:r>
              <a:rPr lang="ja-JP" altLang="en-US" sz="2800" b="0" dirty="0" smtClean="0"/>
              <a:t>失調</a:t>
            </a:r>
            <a:r>
              <a:rPr lang="en-US" altLang="ja-JP" sz="2800" b="0" dirty="0" smtClean="0"/>
              <a:t>)</a:t>
            </a:r>
            <a:r>
              <a:rPr lang="ja-JP" altLang="en-US" sz="2800" b="0" dirty="0" smtClean="0"/>
              <a:t>から</a:t>
            </a:r>
            <a:endParaRPr lang="ja-JP" altLang="en-US" sz="2800" b="0" dirty="0"/>
          </a:p>
          <a:p>
            <a:pPr marL="45720" indent="0">
              <a:buNone/>
            </a:pPr>
            <a:r>
              <a:rPr lang="ja-JP" altLang="en-US" sz="2800" dirty="0" smtClean="0"/>
              <a:t>　</a:t>
            </a:r>
            <a:r>
              <a:rPr lang="ja-JP" altLang="en-US" sz="2000" dirty="0" smtClean="0"/>
              <a:t>□</a:t>
            </a:r>
            <a:r>
              <a:rPr lang="ja-JP" altLang="en-US" sz="2800" dirty="0" smtClean="0"/>
              <a:t>不内外因･･･</a:t>
            </a:r>
            <a:r>
              <a:rPr lang="ja-JP" altLang="en-US" sz="2800" b="0" dirty="0" smtClean="0"/>
              <a:t>上記</a:t>
            </a:r>
            <a:r>
              <a:rPr lang="ja-JP" altLang="en-US" sz="2800" b="0" dirty="0"/>
              <a:t>以外から</a:t>
            </a:r>
          </a:p>
          <a:p>
            <a:pPr marL="45720" indent="0">
              <a:buNone/>
            </a:pPr>
            <a:r>
              <a:rPr lang="ja-JP" altLang="en-US" sz="2800" dirty="0" smtClean="0"/>
              <a:t>　</a:t>
            </a:r>
            <a:r>
              <a:rPr lang="ja-JP" altLang="en-US" sz="2000" dirty="0" smtClean="0"/>
              <a:t>□</a:t>
            </a:r>
            <a:r>
              <a:rPr lang="ja-JP" altLang="en-US" sz="2800" dirty="0" smtClean="0"/>
              <a:t>病理</a:t>
            </a:r>
            <a:r>
              <a:rPr lang="ja-JP" altLang="en-US" sz="2800" dirty="0"/>
              <a:t>産物</a:t>
            </a:r>
          </a:p>
          <a:p>
            <a:endParaRPr kumimoji="1" lang="ja-JP" altLang="en-US" dirty="0"/>
          </a:p>
        </p:txBody>
      </p:sp>
      <p:sp>
        <p:nvSpPr>
          <p:cNvPr id="2" name="タイトル 1"/>
          <p:cNvSpPr>
            <a:spLocks noGrp="1"/>
          </p:cNvSpPr>
          <p:nvPr>
            <p:ph type="title"/>
          </p:nvPr>
        </p:nvSpPr>
        <p:spPr/>
        <p:txBody>
          <a:bodyPr/>
          <a:lstStyle/>
          <a:p>
            <a:r>
              <a:rPr kumimoji="1" lang="ja-JP" altLang="en-US" sz="4000" dirty="0" smtClean="0">
                <a:solidFill>
                  <a:schemeClr val="accent5">
                    <a:lumMod val="20000"/>
                    <a:lumOff val="80000"/>
                  </a:schemeClr>
                </a:solidFill>
              </a:rPr>
              <a:t>①病因論</a:t>
            </a:r>
            <a:endParaRPr kumimoji="1" lang="ja-JP" altLang="en-US" sz="4000" dirty="0">
              <a:solidFill>
                <a:schemeClr val="accent5">
                  <a:lumMod val="20000"/>
                  <a:lumOff val="80000"/>
                </a:schemeClr>
              </a:solidFill>
            </a:endParaRPr>
          </a:p>
        </p:txBody>
      </p:sp>
      <p:sp>
        <p:nvSpPr>
          <p:cNvPr id="5" name="テキスト ボックス 4"/>
          <p:cNvSpPr txBox="1"/>
          <p:nvPr/>
        </p:nvSpPr>
        <p:spPr>
          <a:xfrm>
            <a:off x="7164288" y="332656"/>
            <a:ext cx="1800200" cy="1200329"/>
          </a:xfrm>
          <a:prstGeom prst="rect">
            <a:avLst/>
          </a:prstGeom>
          <a:noFill/>
        </p:spPr>
        <p:txBody>
          <a:bodyPr wrap="square" rtlCol="0">
            <a:spAutoFit/>
          </a:bodyPr>
          <a:lstStyle/>
          <a:p>
            <a:r>
              <a:rPr lang="ja-JP" altLang="en-US" dirty="0">
                <a:solidFill>
                  <a:schemeClr val="accent5">
                    <a:lumMod val="20000"/>
                    <a:lumOff val="80000"/>
                  </a:schemeClr>
                </a:solidFill>
              </a:rPr>
              <a:t>□</a:t>
            </a:r>
            <a:r>
              <a:rPr lang="ja-JP" altLang="en-US" dirty="0" smtClean="0">
                <a:solidFill>
                  <a:schemeClr val="accent5">
                    <a:lumMod val="20000"/>
                    <a:lumOff val="80000"/>
                  </a:schemeClr>
                </a:solidFill>
              </a:rPr>
              <a:t>外因</a:t>
            </a:r>
            <a:endParaRPr lang="ja-JP" altLang="en-US" dirty="0">
              <a:solidFill>
                <a:schemeClr val="accent5">
                  <a:lumMod val="20000"/>
                  <a:lumOff val="80000"/>
                </a:schemeClr>
              </a:solidFill>
            </a:endParaRPr>
          </a:p>
          <a:p>
            <a:r>
              <a:rPr lang="ja-JP" altLang="en-US" dirty="0" smtClean="0">
                <a:solidFill>
                  <a:srgbClr val="FF9900"/>
                </a:solidFill>
              </a:rPr>
              <a:t>□内因</a:t>
            </a:r>
            <a:endParaRPr lang="ja-JP" altLang="en-US" dirty="0">
              <a:solidFill>
                <a:srgbClr val="FF9900"/>
              </a:solidFill>
            </a:endParaRPr>
          </a:p>
          <a:p>
            <a:r>
              <a:rPr lang="ja-JP" altLang="en-US" dirty="0" smtClean="0">
                <a:solidFill>
                  <a:schemeClr val="accent5">
                    <a:lumMod val="20000"/>
                    <a:lumOff val="80000"/>
                  </a:schemeClr>
                </a:solidFill>
              </a:rPr>
              <a:t>□不内外因</a:t>
            </a:r>
            <a:endParaRPr lang="en-US" altLang="ja-JP" dirty="0" smtClean="0">
              <a:solidFill>
                <a:schemeClr val="accent5">
                  <a:lumMod val="20000"/>
                  <a:lumOff val="80000"/>
                </a:schemeClr>
              </a:solidFill>
            </a:endParaRPr>
          </a:p>
          <a:p>
            <a:r>
              <a:rPr lang="ja-JP" altLang="en-US" dirty="0" smtClean="0">
                <a:solidFill>
                  <a:schemeClr val="accent5">
                    <a:lumMod val="20000"/>
                    <a:lumOff val="80000"/>
                  </a:schemeClr>
                </a:solidFill>
              </a:rPr>
              <a:t>□病理産物</a:t>
            </a:r>
            <a:endParaRPr lang="ja-JP" altLang="en-US" dirty="0">
              <a:solidFill>
                <a:schemeClr val="accent5">
                  <a:lumMod val="20000"/>
                  <a:lumOff val="80000"/>
                </a:schemeClr>
              </a:solidFill>
            </a:endParaRPr>
          </a:p>
        </p:txBody>
      </p:sp>
    </p:spTree>
    <p:extLst>
      <p:ext uri="{BB962C8B-B14F-4D97-AF65-F5344CB8AC3E}">
        <p14:creationId xmlns:p14="http://schemas.microsoft.com/office/powerpoint/2010/main" val="2004225658"/>
      </p:ext>
    </p:extLst>
  </p:cSld>
  <p:clrMapOvr>
    <a:masterClrMapping/>
  </p:clrMapOvr>
  <p:transition spd="slow">
    <p:push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mph" presetSubtype="2" fill="hold" nodeType="clickEffect">
                                  <p:stCondLst>
                                    <p:cond delay="0"/>
                                  </p:stCondLst>
                                  <p:childTnLst>
                                    <p:animClr clrSpc="rgb" dir="cw">
                                      <p:cBhvr override="childStyle">
                                        <p:cTn id="6" dur="2000" fill="hold"/>
                                        <p:tgtEl>
                                          <p:spTgt spid="3">
                                            <p:txEl>
                                              <p:pRg st="3" end="3"/>
                                            </p:txEl>
                                          </p:spTgt>
                                        </p:tgtEl>
                                        <p:attrNameLst>
                                          <p:attrName>style.color</p:attrName>
                                        </p:attrNameLst>
                                      </p:cBhvr>
                                      <p:to>
                                        <a:schemeClr val="accent2"/>
                                      </p:to>
                                    </p:animClr>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539552" y="1628800"/>
            <a:ext cx="8280920" cy="2160240"/>
          </a:xfrm>
        </p:spPr>
        <p:txBody>
          <a:bodyPr>
            <a:normAutofit/>
          </a:bodyPr>
          <a:lstStyle/>
          <a:p>
            <a:pPr marL="45720" indent="0">
              <a:buNone/>
            </a:pPr>
            <a:r>
              <a:rPr lang="ja-JP" altLang="ja-JP" sz="2400" dirty="0" smtClean="0"/>
              <a:t>七情</a:t>
            </a:r>
            <a:endParaRPr lang="en-US" altLang="ja-JP" sz="2400" dirty="0"/>
          </a:p>
          <a:p>
            <a:pPr marL="45720" indent="0">
              <a:buNone/>
            </a:pPr>
            <a:r>
              <a:rPr lang="ja-JP" altLang="ja-JP" dirty="0" smtClean="0"/>
              <a:t>喜</a:t>
            </a:r>
            <a:r>
              <a:rPr lang="ja-JP" altLang="ja-JP" dirty="0"/>
              <a:t>・怒・憂・悲・思・恐・驚の七種類の感情のこと</a:t>
            </a:r>
            <a:r>
              <a:rPr lang="ja-JP" altLang="ja-JP" dirty="0" smtClean="0"/>
              <a:t>。</a:t>
            </a:r>
            <a:endParaRPr lang="en-US" altLang="ja-JP" dirty="0" smtClean="0"/>
          </a:p>
          <a:p>
            <a:pPr marL="45720" indent="0">
              <a:buNone/>
            </a:pPr>
            <a:r>
              <a:rPr lang="ja-JP" altLang="ja-JP" dirty="0" smtClean="0"/>
              <a:t>これら</a:t>
            </a:r>
            <a:r>
              <a:rPr lang="ja-JP" altLang="ja-JP" dirty="0"/>
              <a:t>が通常の範囲を超えて突然強く</a:t>
            </a:r>
            <a:r>
              <a:rPr lang="ja-JP" altLang="ja-JP" dirty="0" smtClean="0"/>
              <a:t>なったり</a:t>
            </a:r>
            <a:endParaRPr lang="en-US" altLang="ja-JP" dirty="0" smtClean="0"/>
          </a:p>
          <a:p>
            <a:pPr marL="45720" indent="0">
              <a:buNone/>
            </a:pPr>
            <a:r>
              <a:rPr lang="ja-JP" altLang="ja-JP" dirty="0" smtClean="0"/>
              <a:t>長期</a:t>
            </a:r>
            <a:r>
              <a:rPr lang="ja-JP" altLang="ja-JP" dirty="0"/>
              <a:t>にわたって精神的ストレスを与えたりして生理的な許容範囲を超えると、直に臓腑を傷つける。</a:t>
            </a:r>
          </a:p>
          <a:p>
            <a:endParaRPr lang="en-US" altLang="ja-JP" dirty="0"/>
          </a:p>
          <a:p>
            <a:endParaRPr kumimoji="1" lang="en-US" altLang="ja-JP" dirty="0" smtClean="0"/>
          </a:p>
          <a:p>
            <a:endParaRPr lang="en-US" altLang="ja-JP" dirty="0"/>
          </a:p>
          <a:p>
            <a:endParaRPr kumimoji="1" lang="en-US" altLang="ja-JP" dirty="0" smtClean="0"/>
          </a:p>
          <a:p>
            <a:endParaRPr lang="en-US" altLang="ja-JP" dirty="0" smtClean="0"/>
          </a:p>
          <a:p>
            <a:pPr marL="45720" indent="0">
              <a:buNone/>
            </a:pPr>
            <a:endParaRPr lang="en-US" altLang="ja-JP" dirty="0" smtClean="0"/>
          </a:p>
          <a:p>
            <a:pPr marL="45720" indent="0">
              <a:buNone/>
            </a:pPr>
            <a:endParaRPr lang="en-US" altLang="ja-JP" dirty="0"/>
          </a:p>
          <a:p>
            <a:pPr marL="45720" indent="0">
              <a:buNone/>
            </a:pPr>
            <a:endParaRPr lang="en-US" altLang="ja-JP" dirty="0"/>
          </a:p>
          <a:p>
            <a:pPr marL="45720" indent="0">
              <a:buNone/>
            </a:pPr>
            <a:endParaRPr lang="ja-JP" altLang="ja-JP" dirty="0"/>
          </a:p>
        </p:txBody>
      </p:sp>
      <p:sp>
        <p:nvSpPr>
          <p:cNvPr id="2" name="タイトル 1"/>
          <p:cNvSpPr>
            <a:spLocks noGrp="1"/>
          </p:cNvSpPr>
          <p:nvPr>
            <p:ph type="title"/>
          </p:nvPr>
        </p:nvSpPr>
        <p:spPr/>
        <p:txBody>
          <a:bodyPr/>
          <a:lstStyle/>
          <a:p>
            <a:r>
              <a:rPr lang="ja-JP" altLang="ja-JP" dirty="0"/>
              <a:t>◆内因：七情の</a:t>
            </a:r>
            <a:r>
              <a:rPr lang="ja-JP" altLang="ja-JP" dirty="0" smtClean="0"/>
              <a:t>失調</a:t>
            </a:r>
            <a:endParaRPr kumimoji="1" lang="ja-JP" altLang="en-US" dirty="0"/>
          </a:p>
        </p:txBody>
      </p:sp>
      <p:sp>
        <p:nvSpPr>
          <p:cNvPr id="5" name="テキスト ボックス 4"/>
          <p:cNvSpPr txBox="1"/>
          <p:nvPr/>
        </p:nvSpPr>
        <p:spPr>
          <a:xfrm>
            <a:off x="7164288" y="332656"/>
            <a:ext cx="1800200" cy="1200329"/>
          </a:xfrm>
          <a:prstGeom prst="rect">
            <a:avLst/>
          </a:prstGeom>
          <a:noFill/>
        </p:spPr>
        <p:txBody>
          <a:bodyPr wrap="square" rtlCol="0">
            <a:spAutoFit/>
          </a:bodyPr>
          <a:lstStyle/>
          <a:p>
            <a:r>
              <a:rPr lang="ja-JP" altLang="en-US" dirty="0">
                <a:solidFill>
                  <a:schemeClr val="accent5">
                    <a:lumMod val="20000"/>
                    <a:lumOff val="80000"/>
                  </a:schemeClr>
                </a:solidFill>
              </a:rPr>
              <a:t>□</a:t>
            </a:r>
            <a:r>
              <a:rPr lang="ja-JP" altLang="en-US" dirty="0" smtClean="0">
                <a:solidFill>
                  <a:schemeClr val="accent5">
                    <a:lumMod val="20000"/>
                    <a:lumOff val="80000"/>
                  </a:schemeClr>
                </a:solidFill>
              </a:rPr>
              <a:t>外因</a:t>
            </a:r>
            <a:endParaRPr lang="ja-JP" altLang="en-US" dirty="0">
              <a:solidFill>
                <a:schemeClr val="accent5">
                  <a:lumMod val="20000"/>
                  <a:lumOff val="80000"/>
                </a:schemeClr>
              </a:solidFill>
            </a:endParaRPr>
          </a:p>
          <a:p>
            <a:r>
              <a:rPr lang="ja-JP" altLang="en-US" dirty="0" smtClean="0">
                <a:solidFill>
                  <a:srgbClr val="FF9900"/>
                </a:solidFill>
              </a:rPr>
              <a:t>□内因</a:t>
            </a:r>
            <a:endParaRPr lang="ja-JP" altLang="en-US" dirty="0">
              <a:solidFill>
                <a:srgbClr val="FF9900"/>
              </a:solidFill>
            </a:endParaRPr>
          </a:p>
          <a:p>
            <a:r>
              <a:rPr lang="ja-JP" altLang="en-US" dirty="0" smtClean="0">
                <a:solidFill>
                  <a:schemeClr val="accent5">
                    <a:lumMod val="20000"/>
                    <a:lumOff val="80000"/>
                  </a:schemeClr>
                </a:solidFill>
              </a:rPr>
              <a:t>□不内外因</a:t>
            </a:r>
            <a:endParaRPr lang="en-US" altLang="ja-JP" dirty="0" smtClean="0">
              <a:solidFill>
                <a:schemeClr val="accent5">
                  <a:lumMod val="20000"/>
                  <a:lumOff val="80000"/>
                </a:schemeClr>
              </a:solidFill>
            </a:endParaRPr>
          </a:p>
          <a:p>
            <a:r>
              <a:rPr lang="ja-JP" altLang="en-US" dirty="0" smtClean="0">
                <a:solidFill>
                  <a:schemeClr val="accent5">
                    <a:lumMod val="20000"/>
                    <a:lumOff val="80000"/>
                  </a:schemeClr>
                </a:solidFill>
              </a:rPr>
              <a:t>□病理産物</a:t>
            </a:r>
            <a:endParaRPr lang="ja-JP" altLang="en-US" dirty="0">
              <a:solidFill>
                <a:schemeClr val="accent5">
                  <a:lumMod val="20000"/>
                  <a:lumOff val="80000"/>
                </a:schemeClr>
              </a:solidFill>
            </a:endParaRPr>
          </a:p>
        </p:txBody>
      </p:sp>
      <p:graphicFrame>
        <p:nvGraphicFramePr>
          <p:cNvPr id="7" name="表 6"/>
          <p:cNvGraphicFramePr>
            <a:graphicFrameLocks noGrp="1"/>
          </p:cNvGraphicFramePr>
          <p:nvPr>
            <p:extLst>
              <p:ext uri="{D42A27DB-BD31-4B8C-83A1-F6EECF244321}">
                <p14:modId xmlns:p14="http://schemas.microsoft.com/office/powerpoint/2010/main" val="3013464056"/>
              </p:ext>
            </p:extLst>
          </p:nvPr>
        </p:nvGraphicFramePr>
        <p:xfrm>
          <a:off x="971600" y="3645024"/>
          <a:ext cx="6552726" cy="2133600"/>
        </p:xfrm>
        <a:graphic>
          <a:graphicData uri="http://schemas.openxmlformats.org/drawingml/2006/table">
            <a:tbl>
              <a:tblPr firstRow="1" bandRow="1">
                <a:effectLst>
                  <a:innerShdw blurRad="114300">
                    <a:prstClr val="black"/>
                  </a:innerShdw>
                </a:effectLst>
                <a:tableStyleId>{284E427A-3D55-4303-BF80-6455036E1DE7}</a:tableStyleId>
              </a:tblPr>
              <a:tblGrid>
                <a:gridCol w="1092121"/>
                <a:gridCol w="1092121"/>
                <a:gridCol w="1092121"/>
                <a:gridCol w="1092121"/>
                <a:gridCol w="1092121"/>
                <a:gridCol w="1092121"/>
              </a:tblGrid>
              <a:tr h="496854">
                <a:tc>
                  <a:txBody>
                    <a:bodyPr/>
                    <a:lstStyle/>
                    <a:p>
                      <a:endParaRPr kumimoji="1" lang="ja-JP" altLang="en-US" sz="1800" dirty="0"/>
                    </a:p>
                  </a:txBody>
                  <a:tcPr>
                    <a:lnR w="57150" cap="flat" cmpd="sng" algn="ctr">
                      <a:solidFill>
                        <a:schemeClr val="accent2"/>
                      </a:solidFill>
                      <a:prstDash val="solid"/>
                      <a:round/>
                      <a:headEnd type="none" w="med" len="med"/>
                      <a:tailEnd type="none" w="med" len="med"/>
                    </a:lnR>
                    <a:lnB w="57150" cap="flat" cmpd="sng" algn="ctr">
                      <a:solidFill>
                        <a:schemeClr val="accent2"/>
                      </a:solidFill>
                      <a:prstDash val="solid"/>
                      <a:round/>
                      <a:headEnd type="none" w="med" len="med"/>
                      <a:tailEnd type="none" w="med" len="med"/>
                    </a:lnB>
                    <a:solidFill>
                      <a:srgbClr val="92D050"/>
                    </a:solidFill>
                  </a:tcPr>
                </a:tc>
                <a:tc>
                  <a:txBody>
                    <a:bodyPr/>
                    <a:lstStyle/>
                    <a:p>
                      <a:r>
                        <a:rPr kumimoji="1" lang="ja-JP" altLang="en-US" sz="3200" dirty="0" smtClean="0">
                          <a:solidFill>
                            <a:schemeClr val="accent2">
                              <a:lumMod val="50000"/>
                            </a:schemeClr>
                          </a:solidFill>
                        </a:rPr>
                        <a:t>木</a:t>
                      </a:r>
                      <a:endParaRPr kumimoji="1" lang="ja-JP" altLang="en-US" sz="3200" dirty="0">
                        <a:solidFill>
                          <a:schemeClr val="accent2">
                            <a:lumMod val="50000"/>
                          </a:schemeClr>
                        </a:solidFill>
                      </a:endParaRPr>
                    </a:p>
                  </a:txBody>
                  <a:tcPr>
                    <a:lnL w="57150" cap="flat" cmpd="sng" algn="ctr">
                      <a:solidFill>
                        <a:schemeClr val="accent2"/>
                      </a:solidFill>
                      <a:prstDash val="solid"/>
                      <a:round/>
                      <a:headEnd type="none" w="med" len="med"/>
                      <a:tailEnd type="none" w="med" len="med"/>
                    </a:lnL>
                    <a:lnR w="57150" cap="flat" cmpd="sng" algn="ctr">
                      <a:solidFill>
                        <a:schemeClr val="accent2"/>
                      </a:solidFill>
                      <a:prstDash val="solid"/>
                      <a:round/>
                      <a:headEnd type="none" w="med" len="med"/>
                      <a:tailEnd type="none" w="med" len="med"/>
                    </a:lnR>
                    <a:lnB w="57150" cap="flat" cmpd="sng" algn="ctr">
                      <a:solidFill>
                        <a:schemeClr val="accent2"/>
                      </a:solidFill>
                      <a:prstDash val="solid"/>
                      <a:round/>
                      <a:headEnd type="none" w="med" len="med"/>
                      <a:tailEnd type="none" w="med" len="med"/>
                    </a:lnB>
                    <a:solidFill>
                      <a:srgbClr val="92D050"/>
                    </a:solidFill>
                  </a:tcPr>
                </a:tc>
                <a:tc>
                  <a:txBody>
                    <a:bodyPr/>
                    <a:lstStyle/>
                    <a:p>
                      <a:r>
                        <a:rPr kumimoji="1" lang="ja-JP" altLang="en-US" sz="3200" dirty="0" smtClean="0">
                          <a:solidFill>
                            <a:schemeClr val="accent2">
                              <a:lumMod val="50000"/>
                            </a:schemeClr>
                          </a:solidFill>
                        </a:rPr>
                        <a:t>火</a:t>
                      </a:r>
                      <a:endParaRPr kumimoji="1" lang="ja-JP" altLang="en-US" sz="3200" dirty="0">
                        <a:solidFill>
                          <a:schemeClr val="accent2">
                            <a:lumMod val="50000"/>
                          </a:schemeClr>
                        </a:solidFill>
                      </a:endParaRPr>
                    </a:p>
                  </a:txBody>
                  <a:tcPr>
                    <a:lnL w="57150" cap="flat" cmpd="sng" algn="ctr">
                      <a:solidFill>
                        <a:schemeClr val="accent2"/>
                      </a:solidFill>
                      <a:prstDash val="solid"/>
                      <a:round/>
                      <a:headEnd type="none" w="med" len="med"/>
                      <a:tailEnd type="none" w="med" len="med"/>
                    </a:lnL>
                    <a:lnR w="57150" cap="flat" cmpd="sng" algn="ctr">
                      <a:solidFill>
                        <a:schemeClr val="accent2"/>
                      </a:solidFill>
                      <a:prstDash val="solid"/>
                      <a:round/>
                      <a:headEnd type="none" w="med" len="med"/>
                      <a:tailEnd type="none" w="med" len="med"/>
                    </a:lnR>
                    <a:lnB w="57150" cap="flat" cmpd="sng" algn="ctr">
                      <a:solidFill>
                        <a:schemeClr val="accent2"/>
                      </a:solidFill>
                      <a:prstDash val="solid"/>
                      <a:round/>
                      <a:headEnd type="none" w="med" len="med"/>
                      <a:tailEnd type="none" w="med" len="med"/>
                    </a:lnB>
                    <a:solidFill>
                      <a:srgbClr val="92D050"/>
                    </a:solidFill>
                  </a:tcPr>
                </a:tc>
                <a:tc>
                  <a:txBody>
                    <a:bodyPr/>
                    <a:lstStyle/>
                    <a:p>
                      <a:r>
                        <a:rPr kumimoji="1" lang="ja-JP" altLang="en-US" sz="3200" dirty="0" smtClean="0">
                          <a:solidFill>
                            <a:schemeClr val="accent2">
                              <a:lumMod val="50000"/>
                            </a:schemeClr>
                          </a:solidFill>
                        </a:rPr>
                        <a:t>土</a:t>
                      </a:r>
                      <a:endParaRPr kumimoji="1" lang="ja-JP" altLang="en-US" sz="3200" dirty="0">
                        <a:solidFill>
                          <a:schemeClr val="accent2">
                            <a:lumMod val="50000"/>
                          </a:schemeClr>
                        </a:solidFill>
                      </a:endParaRPr>
                    </a:p>
                  </a:txBody>
                  <a:tcPr>
                    <a:lnL w="57150" cap="flat" cmpd="sng" algn="ctr">
                      <a:solidFill>
                        <a:schemeClr val="accent2"/>
                      </a:solidFill>
                      <a:prstDash val="solid"/>
                      <a:round/>
                      <a:headEnd type="none" w="med" len="med"/>
                      <a:tailEnd type="none" w="med" len="med"/>
                    </a:lnL>
                    <a:lnR w="57150" cap="flat" cmpd="sng" algn="ctr">
                      <a:solidFill>
                        <a:schemeClr val="accent2"/>
                      </a:solidFill>
                      <a:prstDash val="solid"/>
                      <a:round/>
                      <a:headEnd type="none" w="med" len="med"/>
                      <a:tailEnd type="none" w="med" len="med"/>
                    </a:lnR>
                    <a:lnB w="57150" cap="flat" cmpd="sng" algn="ctr">
                      <a:solidFill>
                        <a:schemeClr val="accent2"/>
                      </a:solidFill>
                      <a:prstDash val="solid"/>
                      <a:round/>
                      <a:headEnd type="none" w="med" len="med"/>
                      <a:tailEnd type="none" w="med" len="med"/>
                    </a:lnB>
                    <a:solidFill>
                      <a:srgbClr val="92D050"/>
                    </a:solidFill>
                  </a:tcPr>
                </a:tc>
                <a:tc>
                  <a:txBody>
                    <a:bodyPr/>
                    <a:lstStyle/>
                    <a:p>
                      <a:r>
                        <a:rPr kumimoji="1" lang="ja-JP" altLang="en-US" sz="3200" dirty="0" smtClean="0">
                          <a:solidFill>
                            <a:schemeClr val="accent2">
                              <a:lumMod val="50000"/>
                            </a:schemeClr>
                          </a:solidFill>
                        </a:rPr>
                        <a:t>金</a:t>
                      </a:r>
                      <a:endParaRPr kumimoji="1" lang="ja-JP" altLang="en-US" sz="3200" dirty="0">
                        <a:solidFill>
                          <a:schemeClr val="accent2">
                            <a:lumMod val="50000"/>
                          </a:schemeClr>
                        </a:solidFill>
                      </a:endParaRPr>
                    </a:p>
                  </a:txBody>
                  <a:tcPr>
                    <a:lnL w="57150" cap="flat" cmpd="sng" algn="ctr">
                      <a:solidFill>
                        <a:schemeClr val="accent2"/>
                      </a:solidFill>
                      <a:prstDash val="solid"/>
                      <a:round/>
                      <a:headEnd type="none" w="med" len="med"/>
                      <a:tailEnd type="none" w="med" len="med"/>
                    </a:lnL>
                    <a:lnR w="57150" cap="flat" cmpd="sng" algn="ctr">
                      <a:solidFill>
                        <a:schemeClr val="accent2"/>
                      </a:solidFill>
                      <a:prstDash val="solid"/>
                      <a:round/>
                      <a:headEnd type="none" w="med" len="med"/>
                      <a:tailEnd type="none" w="med" len="med"/>
                    </a:lnR>
                    <a:lnB w="57150" cap="flat" cmpd="sng" algn="ctr">
                      <a:solidFill>
                        <a:schemeClr val="accent2"/>
                      </a:solidFill>
                      <a:prstDash val="solid"/>
                      <a:round/>
                      <a:headEnd type="none" w="med" len="med"/>
                      <a:tailEnd type="none" w="med" len="med"/>
                    </a:lnB>
                    <a:solidFill>
                      <a:srgbClr val="92D050"/>
                    </a:solidFill>
                  </a:tcPr>
                </a:tc>
                <a:tc>
                  <a:txBody>
                    <a:bodyPr/>
                    <a:lstStyle/>
                    <a:p>
                      <a:r>
                        <a:rPr kumimoji="1" lang="ja-JP" altLang="en-US" sz="3200" dirty="0" smtClean="0">
                          <a:solidFill>
                            <a:schemeClr val="accent2">
                              <a:lumMod val="50000"/>
                            </a:schemeClr>
                          </a:solidFill>
                        </a:rPr>
                        <a:t>水</a:t>
                      </a:r>
                      <a:endParaRPr kumimoji="1" lang="ja-JP" altLang="en-US" sz="3200" dirty="0">
                        <a:solidFill>
                          <a:schemeClr val="accent2">
                            <a:lumMod val="50000"/>
                          </a:schemeClr>
                        </a:solidFill>
                      </a:endParaRPr>
                    </a:p>
                  </a:txBody>
                  <a:tcPr>
                    <a:lnL w="57150" cap="flat" cmpd="sng" algn="ctr">
                      <a:solidFill>
                        <a:schemeClr val="accent2"/>
                      </a:solidFill>
                      <a:prstDash val="solid"/>
                      <a:round/>
                      <a:headEnd type="none" w="med" len="med"/>
                      <a:tailEnd type="none" w="med" len="med"/>
                    </a:lnL>
                    <a:lnR w="57150" cap="flat" cmpd="sng" algn="ctr">
                      <a:solidFill>
                        <a:schemeClr val="accent2"/>
                      </a:solidFill>
                      <a:prstDash val="solid"/>
                      <a:round/>
                      <a:headEnd type="none" w="med" len="med"/>
                      <a:tailEnd type="none" w="med" len="med"/>
                    </a:lnR>
                    <a:lnB w="57150" cap="flat" cmpd="sng" algn="ctr">
                      <a:solidFill>
                        <a:schemeClr val="accent2"/>
                      </a:solidFill>
                      <a:prstDash val="solid"/>
                      <a:round/>
                      <a:headEnd type="none" w="med" len="med"/>
                      <a:tailEnd type="none" w="med" len="med"/>
                    </a:lnB>
                    <a:solidFill>
                      <a:srgbClr val="92D050"/>
                    </a:solidFill>
                  </a:tcPr>
                </a:tc>
              </a:tr>
              <a:tr h="496854">
                <a:tc>
                  <a:txBody>
                    <a:bodyPr/>
                    <a:lstStyle/>
                    <a:p>
                      <a:r>
                        <a:rPr kumimoji="1" lang="ja-JP" altLang="en-US" sz="2800" dirty="0" smtClean="0">
                          <a:solidFill>
                            <a:schemeClr val="accent2">
                              <a:lumMod val="50000"/>
                            </a:schemeClr>
                          </a:solidFill>
                        </a:rPr>
                        <a:t>七情</a:t>
                      </a:r>
                      <a:endParaRPr kumimoji="1" lang="ja-JP" altLang="en-US" sz="2800" dirty="0">
                        <a:solidFill>
                          <a:schemeClr val="accent2">
                            <a:lumMod val="50000"/>
                          </a:schemeClr>
                        </a:solidFill>
                      </a:endParaRPr>
                    </a:p>
                  </a:txBody>
                  <a:tcPr>
                    <a:lnR w="57150" cap="flat" cmpd="sng" algn="ctr">
                      <a:solidFill>
                        <a:schemeClr val="accent2"/>
                      </a:solidFill>
                      <a:prstDash val="solid"/>
                      <a:round/>
                      <a:headEnd type="none" w="med" len="med"/>
                      <a:tailEnd type="none" w="med" len="med"/>
                    </a:lnR>
                    <a:lnT w="57150" cap="flat" cmpd="sng" algn="ctr">
                      <a:solidFill>
                        <a:schemeClr val="accent2"/>
                      </a:solidFill>
                      <a:prstDash val="solid"/>
                      <a:round/>
                      <a:headEnd type="none" w="med" len="med"/>
                      <a:tailEnd type="none" w="med" len="med"/>
                    </a:lnT>
                    <a:lnB w="38100" cap="flat" cmpd="sng" algn="ctr">
                      <a:solidFill>
                        <a:schemeClr val="accent1"/>
                      </a:solidFill>
                      <a:prstDash val="sysDash"/>
                      <a:round/>
                      <a:headEnd type="none" w="med" len="med"/>
                      <a:tailEnd type="none" w="med" len="med"/>
                    </a:lnB>
                    <a:solidFill>
                      <a:srgbClr val="92D050"/>
                    </a:solidFill>
                  </a:tcPr>
                </a:tc>
                <a:tc>
                  <a:txBody>
                    <a:bodyPr/>
                    <a:lstStyle/>
                    <a:p>
                      <a:r>
                        <a:rPr kumimoji="1" lang="ja-JP" altLang="en-US" sz="2000" dirty="0" smtClean="0">
                          <a:solidFill>
                            <a:schemeClr val="accent1">
                              <a:lumMod val="75000"/>
                            </a:schemeClr>
                          </a:solidFill>
                        </a:rPr>
                        <a:t>怒</a:t>
                      </a:r>
                      <a:endParaRPr kumimoji="1" lang="ja-JP" altLang="en-US" sz="2000" dirty="0">
                        <a:solidFill>
                          <a:schemeClr val="accent1">
                            <a:lumMod val="75000"/>
                          </a:schemeClr>
                        </a:solidFill>
                      </a:endParaRPr>
                    </a:p>
                  </a:txBody>
                  <a:tcPr>
                    <a:lnL w="57150" cap="flat" cmpd="sng" algn="ctr">
                      <a:solidFill>
                        <a:schemeClr val="accent2"/>
                      </a:solidFill>
                      <a:prstDash val="solid"/>
                      <a:round/>
                      <a:headEnd type="none" w="med" len="med"/>
                      <a:tailEnd type="none" w="med" len="med"/>
                    </a:lnL>
                    <a:lnT w="57150" cap="flat" cmpd="sng" algn="ctr">
                      <a:solidFill>
                        <a:schemeClr val="accent2"/>
                      </a:solidFill>
                      <a:prstDash val="solid"/>
                      <a:round/>
                      <a:headEnd type="none" w="med" len="med"/>
                      <a:tailEnd type="none" w="med" len="med"/>
                    </a:lnT>
                    <a:lnB w="38100" cap="flat" cmpd="sng" algn="ctr">
                      <a:solidFill>
                        <a:schemeClr val="accent1"/>
                      </a:solidFill>
                      <a:prstDash val="sysDash"/>
                      <a:round/>
                      <a:headEnd type="none" w="med" len="med"/>
                      <a:tailEnd type="none" w="med" len="med"/>
                    </a:lnB>
                    <a:solidFill>
                      <a:srgbClr val="99FF99"/>
                    </a:solidFill>
                  </a:tcPr>
                </a:tc>
                <a:tc>
                  <a:txBody>
                    <a:bodyPr/>
                    <a:lstStyle/>
                    <a:p>
                      <a:r>
                        <a:rPr kumimoji="1" lang="ja-JP" altLang="en-US" sz="2000" dirty="0" smtClean="0">
                          <a:solidFill>
                            <a:schemeClr val="accent1">
                              <a:lumMod val="75000"/>
                            </a:schemeClr>
                          </a:solidFill>
                        </a:rPr>
                        <a:t>喜</a:t>
                      </a:r>
                      <a:endParaRPr kumimoji="1" lang="ja-JP" altLang="en-US" sz="2000" dirty="0">
                        <a:solidFill>
                          <a:schemeClr val="accent1">
                            <a:lumMod val="75000"/>
                          </a:schemeClr>
                        </a:solidFill>
                      </a:endParaRPr>
                    </a:p>
                  </a:txBody>
                  <a:tcPr>
                    <a:lnT w="57150" cap="flat" cmpd="sng" algn="ctr">
                      <a:solidFill>
                        <a:schemeClr val="accent2"/>
                      </a:solidFill>
                      <a:prstDash val="solid"/>
                      <a:round/>
                      <a:headEnd type="none" w="med" len="med"/>
                      <a:tailEnd type="none" w="med" len="med"/>
                    </a:lnT>
                    <a:lnB w="38100" cap="flat" cmpd="sng" algn="ctr">
                      <a:solidFill>
                        <a:schemeClr val="accent1"/>
                      </a:solidFill>
                      <a:prstDash val="sysDash"/>
                      <a:round/>
                      <a:headEnd type="none" w="med" len="med"/>
                      <a:tailEnd type="none" w="med" len="med"/>
                    </a:lnB>
                    <a:solidFill>
                      <a:srgbClr val="99FF99"/>
                    </a:solidFill>
                  </a:tcPr>
                </a:tc>
                <a:tc>
                  <a:txBody>
                    <a:bodyPr/>
                    <a:lstStyle/>
                    <a:p>
                      <a:r>
                        <a:rPr kumimoji="1" lang="ja-JP" altLang="en-US" sz="2000" dirty="0" smtClean="0">
                          <a:solidFill>
                            <a:schemeClr val="accent1">
                              <a:lumMod val="75000"/>
                            </a:schemeClr>
                          </a:solidFill>
                        </a:rPr>
                        <a:t>思</a:t>
                      </a:r>
                      <a:endParaRPr kumimoji="1" lang="ja-JP" altLang="en-US" sz="2000" dirty="0">
                        <a:solidFill>
                          <a:schemeClr val="accent1">
                            <a:lumMod val="75000"/>
                          </a:schemeClr>
                        </a:solidFill>
                      </a:endParaRPr>
                    </a:p>
                  </a:txBody>
                  <a:tcPr>
                    <a:lnT w="57150" cap="flat" cmpd="sng" algn="ctr">
                      <a:solidFill>
                        <a:schemeClr val="accent2"/>
                      </a:solidFill>
                      <a:prstDash val="solid"/>
                      <a:round/>
                      <a:headEnd type="none" w="med" len="med"/>
                      <a:tailEnd type="none" w="med" len="med"/>
                    </a:lnT>
                    <a:lnB w="38100" cap="flat" cmpd="sng" algn="ctr">
                      <a:solidFill>
                        <a:schemeClr val="accent1"/>
                      </a:solidFill>
                      <a:prstDash val="sysDash"/>
                      <a:round/>
                      <a:headEnd type="none" w="med" len="med"/>
                      <a:tailEnd type="none" w="med" len="med"/>
                    </a:lnB>
                    <a:solidFill>
                      <a:srgbClr val="99FF99"/>
                    </a:solidFill>
                  </a:tcPr>
                </a:tc>
                <a:tc>
                  <a:txBody>
                    <a:bodyPr/>
                    <a:lstStyle/>
                    <a:p>
                      <a:r>
                        <a:rPr kumimoji="1" lang="ja-JP" altLang="en-US" sz="2000" dirty="0" smtClean="0">
                          <a:solidFill>
                            <a:schemeClr val="accent1">
                              <a:lumMod val="75000"/>
                            </a:schemeClr>
                          </a:solidFill>
                        </a:rPr>
                        <a:t>憂・悲</a:t>
                      </a:r>
                      <a:endParaRPr kumimoji="1" lang="ja-JP" altLang="en-US" sz="2000" dirty="0">
                        <a:solidFill>
                          <a:schemeClr val="accent1">
                            <a:lumMod val="75000"/>
                          </a:schemeClr>
                        </a:solidFill>
                      </a:endParaRPr>
                    </a:p>
                  </a:txBody>
                  <a:tcPr>
                    <a:lnT w="57150" cap="flat" cmpd="sng" algn="ctr">
                      <a:solidFill>
                        <a:schemeClr val="accent2"/>
                      </a:solidFill>
                      <a:prstDash val="solid"/>
                      <a:round/>
                      <a:headEnd type="none" w="med" len="med"/>
                      <a:tailEnd type="none" w="med" len="med"/>
                    </a:lnT>
                    <a:lnB w="38100" cap="flat" cmpd="sng" algn="ctr">
                      <a:solidFill>
                        <a:schemeClr val="accent1"/>
                      </a:solidFill>
                      <a:prstDash val="sysDash"/>
                      <a:round/>
                      <a:headEnd type="none" w="med" len="med"/>
                      <a:tailEnd type="none" w="med" len="med"/>
                    </a:lnB>
                    <a:solidFill>
                      <a:srgbClr val="99FF99"/>
                    </a:solidFill>
                  </a:tcPr>
                </a:tc>
                <a:tc>
                  <a:txBody>
                    <a:bodyPr/>
                    <a:lstStyle/>
                    <a:p>
                      <a:r>
                        <a:rPr kumimoji="1" lang="ja-JP" altLang="en-US" sz="2000" dirty="0" smtClean="0">
                          <a:solidFill>
                            <a:schemeClr val="accent1">
                              <a:lumMod val="75000"/>
                            </a:schemeClr>
                          </a:solidFill>
                        </a:rPr>
                        <a:t>恐・驚</a:t>
                      </a:r>
                      <a:endParaRPr kumimoji="1" lang="ja-JP" altLang="en-US" sz="2000" dirty="0">
                        <a:solidFill>
                          <a:schemeClr val="accent1">
                            <a:lumMod val="75000"/>
                          </a:schemeClr>
                        </a:solidFill>
                      </a:endParaRPr>
                    </a:p>
                  </a:txBody>
                  <a:tcPr>
                    <a:lnT w="57150" cap="flat" cmpd="sng" algn="ctr">
                      <a:solidFill>
                        <a:schemeClr val="accent2"/>
                      </a:solidFill>
                      <a:prstDash val="solid"/>
                      <a:round/>
                      <a:headEnd type="none" w="med" len="med"/>
                      <a:tailEnd type="none" w="med" len="med"/>
                    </a:lnT>
                    <a:lnB w="38100" cap="flat" cmpd="sng" algn="ctr">
                      <a:solidFill>
                        <a:schemeClr val="accent1"/>
                      </a:solidFill>
                      <a:prstDash val="sysDash"/>
                      <a:round/>
                      <a:headEnd type="none" w="med" len="med"/>
                      <a:tailEnd type="none" w="med" len="med"/>
                    </a:lnB>
                    <a:solidFill>
                      <a:srgbClr val="99FF99"/>
                    </a:solidFill>
                  </a:tcPr>
                </a:tc>
              </a:tr>
              <a:tr h="496854">
                <a:tc>
                  <a:txBody>
                    <a:bodyPr/>
                    <a:lstStyle/>
                    <a:p>
                      <a:r>
                        <a:rPr kumimoji="1" lang="ja-JP" altLang="en-US" sz="2800" dirty="0" smtClean="0">
                          <a:solidFill>
                            <a:schemeClr val="accent2">
                              <a:lumMod val="50000"/>
                            </a:schemeClr>
                          </a:solidFill>
                        </a:rPr>
                        <a:t>五蔵</a:t>
                      </a:r>
                      <a:endParaRPr kumimoji="1" lang="ja-JP" altLang="en-US" sz="2800" dirty="0">
                        <a:solidFill>
                          <a:schemeClr val="accent2">
                            <a:lumMod val="50000"/>
                          </a:schemeClr>
                        </a:solidFill>
                      </a:endParaRPr>
                    </a:p>
                  </a:txBody>
                  <a:tcPr>
                    <a:lnL w="38100" cap="flat" cmpd="sng" algn="ctr">
                      <a:solidFill>
                        <a:schemeClr val="accent1"/>
                      </a:solidFill>
                      <a:prstDash val="sysDash"/>
                      <a:round/>
                      <a:headEnd type="none" w="med" len="med"/>
                      <a:tailEnd type="none" w="med" len="med"/>
                    </a:lnL>
                    <a:lnR w="57150" cap="flat" cmpd="sng" algn="ctr">
                      <a:solidFill>
                        <a:schemeClr val="accent2"/>
                      </a:solidFill>
                      <a:prstDash val="solid"/>
                      <a:round/>
                      <a:headEnd type="none" w="med" len="med"/>
                      <a:tailEnd type="none" w="med" len="med"/>
                    </a:lnR>
                    <a:lnT w="38100" cap="flat" cmpd="sng" algn="ctr">
                      <a:solidFill>
                        <a:schemeClr val="accent1"/>
                      </a:solidFill>
                      <a:prstDash val="sysDash"/>
                      <a:round/>
                      <a:headEnd type="none" w="med" len="med"/>
                      <a:tailEnd type="none" w="med" len="med"/>
                    </a:lnT>
                    <a:lnB w="38100" cap="flat" cmpd="sng" algn="ctr">
                      <a:solidFill>
                        <a:schemeClr val="accent1"/>
                      </a:solidFill>
                      <a:prstDash val="sysDash"/>
                      <a:round/>
                      <a:headEnd type="none" w="med" len="med"/>
                      <a:tailEnd type="none" w="med" len="med"/>
                    </a:lnB>
                    <a:solidFill>
                      <a:srgbClr val="92D050"/>
                    </a:solidFill>
                  </a:tcPr>
                </a:tc>
                <a:tc>
                  <a:txBody>
                    <a:bodyPr/>
                    <a:lstStyle/>
                    <a:p>
                      <a:r>
                        <a:rPr kumimoji="1" lang="ja-JP" altLang="en-US" sz="2400" dirty="0" smtClean="0">
                          <a:solidFill>
                            <a:schemeClr val="accent1">
                              <a:lumMod val="75000"/>
                            </a:schemeClr>
                          </a:solidFill>
                        </a:rPr>
                        <a:t>肝</a:t>
                      </a:r>
                      <a:endParaRPr kumimoji="1" lang="ja-JP" altLang="en-US" sz="2400" dirty="0">
                        <a:solidFill>
                          <a:schemeClr val="accent1">
                            <a:lumMod val="75000"/>
                          </a:schemeClr>
                        </a:solidFill>
                      </a:endParaRPr>
                    </a:p>
                  </a:txBody>
                  <a:tcPr>
                    <a:lnL w="57150" cap="flat" cmpd="sng" algn="ctr">
                      <a:solidFill>
                        <a:schemeClr val="accent2"/>
                      </a:solidFill>
                      <a:prstDash val="solid"/>
                      <a:round/>
                      <a:headEnd type="none" w="med" len="med"/>
                      <a:tailEnd type="none" w="med" len="med"/>
                    </a:lnL>
                    <a:lnT w="38100" cap="flat" cmpd="sng" algn="ctr">
                      <a:solidFill>
                        <a:schemeClr val="accent1"/>
                      </a:solidFill>
                      <a:prstDash val="sysDash"/>
                      <a:round/>
                      <a:headEnd type="none" w="med" len="med"/>
                      <a:tailEnd type="none" w="med" len="med"/>
                    </a:lnT>
                    <a:lnB w="38100" cap="flat" cmpd="sng" algn="ctr">
                      <a:solidFill>
                        <a:schemeClr val="accent1"/>
                      </a:solidFill>
                      <a:prstDash val="sysDash"/>
                      <a:round/>
                      <a:headEnd type="none" w="med" len="med"/>
                      <a:tailEnd type="none" w="med" len="med"/>
                    </a:lnB>
                    <a:solidFill>
                      <a:srgbClr val="99FF99"/>
                    </a:solidFill>
                  </a:tcPr>
                </a:tc>
                <a:tc>
                  <a:txBody>
                    <a:bodyPr/>
                    <a:lstStyle/>
                    <a:p>
                      <a:r>
                        <a:rPr kumimoji="1" lang="ja-JP" altLang="en-US" sz="2400" dirty="0" smtClean="0">
                          <a:solidFill>
                            <a:schemeClr val="accent1">
                              <a:lumMod val="75000"/>
                            </a:schemeClr>
                          </a:solidFill>
                        </a:rPr>
                        <a:t>心</a:t>
                      </a:r>
                      <a:endParaRPr kumimoji="1" lang="ja-JP" altLang="en-US" sz="2400" dirty="0">
                        <a:solidFill>
                          <a:schemeClr val="accent1">
                            <a:lumMod val="75000"/>
                          </a:schemeClr>
                        </a:solidFill>
                      </a:endParaRPr>
                    </a:p>
                  </a:txBody>
                  <a:tcPr>
                    <a:lnT w="38100" cap="flat" cmpd="sng" algn="ctr">
                      <a:solidFill>
                        <a:schemeClr val="accent1"/>
                      </a:solidFill>
                      <a:prstDash val="sysDash"/>
                      <a:round/>
                      <a:headEnd type="none" w="med" len="med"/>
                      <a:tailEnd type="none" w="med" len="med"/>
                    </a:lnT>
                    <a:lnB w="38100" cap="flat" cmpd="sng" algn="ctr">
                      <a:solidFill>
                        <a:schemeClr val="accent1"/>
                      </a:solidFill>
                      <a:prstDash val="sysDash"/>
                      <a:round/>
                      <a:headEnd type="none" w="med" len="med"/>
                      <a:tailEnd type="none" w="med" len="med"/>
                    </a:lnB>
                    <a:solidFill>
                      <a:srgbClr val="99FF99"/>
                    </a:solidFill>
                  </a:tcPr>
                </a:tc>
                <a:tc>
                  <a:txBody>
                    <a:bodyPr/>
                    <a:lstStyle/>
                    <a:p>
                      <a:r>
                        <a:rPr kumimoji="1" lang="ja-JP" altLang="en-US" sz="2400" dirty="0" smtClean="0">
                          <a:solidFill>
                            <a:schemeClr val="accent1">
                              <a:lumMod val="75000"/>
                            </a:schemeClr>
                          </a:solidFill>
                        </a:rPr>
                        <a:t>脾</a:t>
                      </a:r>
                      <a:endParaRPr kumimoji="1" lang="ja-JP" altLang="en-US" sz="2400" dirty="0">
                        <a:solidFill>
                          <a:schemeClr val="accent1">
                            <a:lumMod val="75000"/>
                          </a:schemeClr>
                        </a:solidFill>
                      </a:endParaRPr>
                    </a:p>
                  </a:txBody>
                  <a:tcPr>
                    <a:lnT w="38100" cap="flat" cmpd="sng" algn="ctr">
                      <a:solidFill>
                        <a:schemeClr val="accent1"/>
                      </a:solidFill>
                      <a:prstDash val="sysDash"/>
                      <a:round/>
                      <a:headEnd type="none" w="med" len="med"/>
                      <a:tailEnd type="none" w="med" len="med"/>
                    </a:lnT>
                    <a:lnB w="38100" cap="flat" cmpd="sng" algn="ctr">
                      <a:solidFill>
                        <a:schemeClr val="accent1"/>
                      </a:solidFill>
                      <a:prstDash val="sysDash"/>
                      <a:round/>
                      <a:headEnd type="none" w="med" len="med"/>
                      <a:tailEnd type="none" w="med" len="med"/>
                    </a:lnB>
                    <a:solidFill>
                      <a:srgbClr val="99FF99"/>
                    </a:solidFill>
                  </a:tcPr>
                </a:tc>
                <a:tc>
                  <a:txBody>
                    <a:bodyPr/>
                    <a:lstStyle/>
                    <a:p>
                      <a:r>
                        <a:rPr kumimoji="1" lang="ja-JP" altLang="en-US" sz="2400" dirty="0" smtClean="0">
                          <a:solidFill>
                            <a:schemeClr val="accent1">
                              <a:lumMod val="75000"/>
                            </a:schemeClr>
                          </a:solidFill>
                        </a:rPr>
                        <a:t>肺</a:t>
                      </a:r>
                      <a:endParaRPr kumimoji="1" lang="ja-JP" altLang="en-US" sz="2400" dirty="0">
                        <a:solidFill>
                          <a:schemeClr val="accent1">
                            <a:lumMod val="75000"/>
                          </a:schemeClr>
                        </a:solidFill>
                      </a:endParaRPr>
                    </a:p>
                  </a:txBody>
                  <a:tcPr>
                    <a:lnT w="38100" cap="flat" cmpd="sng" algn="ctr">
                      <a:solidFill>
                        <a:schemeClr val="accent1"/>
                      </a:solidFill>
                      <a:prstDash val="sysDash"/>
                      <a:round/>
                      <a:headEnd type="none" w="med" len="med"/>
                      <a:tailEnd type="none" w="med" len="med"/>
                    </a:lnT>
                    <a:lnB w="38100" cap="flat" cmpd="sng" algn="ctr">
                      <a:solidFill>
                        <a:schemeClr val="accent1"/>
                      </a:solidFill>
                      <a:prstDash val="sysDash"/>
                      <a:round/>
                      <a:headEnd type="none" w="med" len="med"/>
                      <a:tailEnd type="none" w="med" len="med"/>
                    </a:lnB>
                    <a:solidFill>
                      <a:srgbClr val="99FF99"/>
                    </a:solidFill>
                  </a:tcPr>
                </a:tc>
                <a:tc>
                  <a:txBody>
                    <a:bodyPr/>
                    <a:lstStyle/>
                    <a:p>
                      <a:r>
                        <a:rPr kumimoji="1" lang="ja-JP" altLang="en-US" sz="2400" dirty="0" smtClean="0">
                          <a:solidFill>
                            <a:schemeClr val="accent1">
                              <a:lumMod val="75000"/>
                            </a:schemeClr>
                          </a:solidFill>
                        </a:rPr>
                        <a:t>腎</a:t>
                      </a:r>
                      <a:endParaRPr kumimoji="1" lang="ja-JP" altLang="en-US" sz="2400" dirty="0">
                        <a:solidFill>
                          <a:schemeClr val="accent1">
                            <a:lumMod val="75000"/>
                          </a:schemeClr>
                        </a:solidFill>
                      </a:endParaRPr>
                    </a:p>
                  </a:txBody>
                  <a:tcPr>
                    <a:lnR w="38100" cap="flat" cmpd="sng" algn="ctr">
                      <a:solidFill>
                        <a:schemeClr val="accent1"/>
                      </a:solidFill>
                      <a:prstDash val="sysDash"/>
                      <a:round/>
                      <a:headEnd type="none" w="med" len="med"/>
                      <a:tailEnd type="none" w="med" len="med"/>
                    </a:lnR>
                    <a:lnT w="38100" cap="flat" cmpd="sng" algn="ctr">
                      <a:solidFill>
                        <a:schemeClr val="accent1"/>
                      </a:solidFill>
                      <a:prstDash val="sysDash"/>
                      <a:round/>
                      <a:headEnd type="none" w="med" len="med"/>
                      <a:tailEnd type="none" w="med" len="med"/>
                    </a:lnT>
                    <a:lnB w="38100" cap="flat" cmpd="sng" algn="ctr">
                      <a:solidFill>
                        <a:schemeClr val="accent1"/>
                      </a:solidFill>
                      <a:prstDash val="sysDash"/>
                      <a:round/>
                      <a:headEnd type="none" w="med" len="med"/>
                      <a:tailEnd type="none" w="med" len="med"/>
                    </a:lnB>
                    <a:solidFill>
                      <a:srgbClr val="99FF99"/>
                    </a:solidFill>
                  </a:tcPr>
                </a:tc>
              </a:tr>
              <a:tr h="496854">
                <a:tc>
                  <a:txBody>
                    <a:bodyPr/>
                    <a:lstStyle/>
                    <a:p>
                      <a:r>
                        <a:rPr kumimoji="1" lang="ja-JP" altLang="en-US" sz="2800" dirty="0" smtClean="0">
                          <a:solidFill>
                            <a:schemeClr val="accent2">
                              <a:lumMod val="50000"/>
                            </a:schemeClr>
                          </a:solidFill>
                        </a:rPr>
                        <a:t>五腑</a:t>
                      </a:r>
                      <a:endParaRPr kumimoji="1" lang="ja-JP" altLang="en-US" sz="2800" dirty="0">
                        <a:solidFill>
                          <a:schemeClr val="accent2">
                            <a:lumMod val="50000"/>
                          </a:schemeClr>
                        </a:solidFill>
                      </a:endParaRPr>
                    </a:p>
                  </a:txBody>
                  <a:tcPr>
                    <a:lnR w="57150" cap="flat" cmpd="sng" algn="ctr">
                      <a:solidFill>
                        <a:schemeClr val="accent2"/>
                      </a:solidFill>
                      <a:prstDash val="solid"/>
                      <a:round/>
                      <a:headEnd type="none" w="med" len="med"/>
                      <a:tailEnd type="none" w="med" len="med"/>
                    </a:lnR>
                    <a:lnT w="38100" cap="flat" cmpd="sng" algn="ctr">
                      <a:solidFill>
                        <a:schemeClr val="accent1"/>
                      </a:solidFill>
                      <a:prstDash val="sysDash"/>
                      <a:round/>
                      <a:headEnd type="none" w="med" len="med"/>
                      <a:tailEnd type="none" w="med" len="med"/>
                    </a:lnT>
                    <a:solidFill>
                      <a:srgbClr val="92D050"/>
                    </a:solidFill>
                  </a:tcPr>
                </a:tc>
                <a:tc>
                  <a:txBody>
                    <a:bodyPr/>
                    <a:lstStyle/>
                    <a:p>
                      <a:r>
                        <a:rPr kumimoji="1" lang="ja-JP" altLang="en-US" sz="2400" dirty="0" smtClean="0">
                          <a:solidFill>
                            <a:schemeClr val="accent1">
                              <a:lumMod val="75000"/>
                            </a:schemeClr>
                          </a:solidFill>
                        </a:rPr>
                        <a:t>胆</a:t>
                      </a:r>
                      <a:endParaRPr kumimoji="1" lang="ja-JP" altLang="en-US" sz="2400" dirty="0">
                        <a:solidFill>
                          <a:schemeClr val="accent1">
                            <a:lumMod val="75000"/>
                          </a:schemeClr>
                        </a:solidFill>
                      </a:endParaRPr>
                    </a:p>
                  </a:txBody>
                  <a:tcPr>
                    <a:lnL w="57150" cap="flat" cmpd="sng" algn="ctr">
                      <a:solidFill>
                        <a:schemeClr val="accent2"/>
                      </a:solidFill>
                      <a:prstDash val="solid"/>
                      <a:round/>
                      <a:headEnd type="none" w="med" len="med"/>
                      <a:tailEnd type="none" w="med" len="med"/>
                    </a:lnL>
                    <a:lnT w="38100" cap="flat" cmpd="sng" algn="ctr">
                      <a:solidFill>
                        <a:schemeClr val="accent1"/>
                      </a:solidFill>
                      <a:prstDash val="sysDash"/>
                      <a:round/>
                      <a:headEnd type="none" w="med" len="med"/>
                      <a:tailEnd type="none" w="med" len="med"/>
                    </a:lnT>
                    <a:solidFill>
                      <a:srgbClr val="99FF99"/>
                    </a:solidFill>
                  </a:tcPr>
                </a:tc>
                <a:tc>
                  <a:txBody>
                    <a:bodyPr/>
                    <a:lstStyle/>
                    <a:p>
                      <a:r>
                        <a:rPr kumimoji="1" lang="ja-JP" altLang="en-US" sz="2400" dirty="0" smtClean="0">
                          <a:solidFill>
                            <a:schemeClr val="accent1">
                              <a:lumMod val="75000"/>
                            </a:schemeClr>
                          </a:solidFill>
                        </a:rPr>
                        <a:t>小腸</a:t>
                      </a:r>
                      <a:endParaRPr kumimoji="1" lang="ja-JP" altLang="en-US" sz="2400" dirty="0">
                        <a:solidFill>
                          <a:schemeClr val="accent1">
                            <a:lumMod val="75000"/>
                          </a:schemeClr>
                        </a:solidFill>
                      </a:endParaRPr>
                    </a:p>
                  </a:txBody>
                  <a:tcPr>
                    <a:lnT w="38100" cap="flat" cmpd="sng" algn="ctr">
                      <a:solidFill>
                        <a:schemeClr val="accent1"/>
                      </a:solidFill>
                      <a:prstDash val="sysDash"/>
                      <a:round/>
                      <a:headEnd type="none" w="med" len="med"/>
                      <a:tailEnd type="none" w="med" len="med"/>
                    </a:lnT>
                    <a:solidFill>
                      <a:srgbClr val="99FF99"/>
                    </a:solidFill>
                  </a:tcPr>
                </a:tc>
                <a:tc>
                  <a:txBody>
                    <a:bodyPr/>
                    <a:lstStyle/>
                    <a:p>
                      <a:r>
                        <a:rPr kumimoji="1" lang="ja-JP" altLang="en-US" sz="2400" dirty="0" smtClean="0">
                          <a:solidFill>
                            <a:schemeClr val="accent1">
                              <a:lumMod val="75000"/>
                            </a:schemeClr>
                          </a:solidFill>
                        </a:rPr>
                        <a:t>胃</a:t>
                      </a:r>
                      <a:endParaRPr kumimoji="1" lang="ja-JP" altLang="en-US" sz="2400" dirty="0">
                        <a:solidFill>
                          <a:schemeClr val="accent1">
                            <a:lumMod val="75000"/>
                          </a:schemeClr>
                        </a:solidFill>
                      </a:endParaRPr>
                    </a:p>
                  </a:txBody>
                  <a:tcPr>
                    <a:lnT w="38100" cap="flat" cmpd="sng" algn="ctr">
                      <a:solidFill>
                        <a:schemeClr val="accent1"/>
                      </a:solidFill>
                      <a:prstDash val="sysDash"/>
                      <a:round/>
                      <a:headEnd type="none" w="med" len="med"/>
                      <a:tailEnd type="none" w="med" len="med"/>
                    </a:lnT>
                    <a:solidFill>
                      <a:srgbClr val="99FF99"/>
                    </a:solidFill>
                  </a:tcPr>
                </a:tc>
                <a:tc>
                  <a:txBody>
                    <a:bodyPr/>
                    <a:lstStyle/>
                    <a:p>
                      <a:r>
                        <a:rPr kumimoji="1" lang="ja-JP" altLang="en-US" sz="2400" dirty="0" smtClean="0">
                          <a:solidFill>
                            <a:schemeClr val="accent1">
                              <a:lumMod val="75000"/>
                            </a:schemeClr>
                          </a:solidFill>
                        </a:rPr>
                        <a:t>大腸</a:t>
                      </a:r>
                      <a:endParaRPr kumimoji="1" lang="ja-JP" altLang="en-US" sz="2400" dirty="0">
                        <a:solidFill>
                          <a:schemeClr val="accent1">
                            <a:lumMod val="75000"/>
                          </a:schemeClr>
                        </a:solidFill>
                      </a:endParaRPr>
                    </a:p>
                  </a:txBody>
                  <a:tcPr>
                    <a:lnT w="38100" cap="flat" cmpd="sng" algn="ctr">
                      <a:solidFill>
                        <a:schemeClr val="accent1"/>
                      </a:solidFill>
                      <a:prstDash val="sysDash"/>
                      <a:round/>
                      <a:headEnd type="none" w="med" len="med"/>
                      <a:tailEnd type="none" w="med" len="med"/>
                    </a:lnT>
                    <a:solidFill>
                      <a:srgbClr val="99FF99"/>
                    </a:solidFill>
                  </a:tcPr>
                </a:tc>
                <a:tc>
                  <a:txBody>
                    <a:bodyPr/>
                    <a:lstStyle/>
                    <a:p>
                      <a:r>
                        <a:rPr kumimoji="1" lang="ja-JP" altLang="en-US" sz="2400" dirty="0" smtClean="0">
                          <a:solidFill>
                            <a:schemeClr val="accent1">
                              <a:lumMod val="75000"/>
                            </a:schemeClr>
                          </a:solidFill>
                        </a:rPr>
                        <a:t>膀胱</a:t>
                      </a:r>
                      <a:endParaRPr kumimoji="1" lang="ja-JP" altLang="en-US" sz="2400" dirty="0">
                        <a:solidFill>
                          <a:schemeClr val="accent1">
                            <a:lumMod val="75000"/>
                          </a:schemeClr>
                        </a:solidFill>
                      </a:endParaRPr>
                    </a:p>
                  </a:txBody>
                  <a:tcPr>
                    <a:lnT w="38100" cap="flat" cmpd="sng" algn="ctr">
                      <a:solidFill>
                        <a:schemeClr val="accent1"/>
                      </a:solidFill>
                      <a:prstDash val="sysDash"/>
                      <a:round/>
                      <a:headEnd type="none" w="med" len="med"/>
                      <a:tailEnd type="none" w="med" len="med"/>
                    </a:lnT>
                    <a:solidFill>
                      <a:srgbClr val="99FF99"/>
                    </a:solidFill>
                  </a:tcPr>
                </a:tc>
              </a:tr>
            </a:tbl>
          </a:graphicData>
        </a:graphic>
      </p:graphicFrame>
      <p:sp>
        <p:nvSpPr>
          <p:cNvPr id="4" name="テキスト ボックス 3"/>
          <p:cNvSpPr txBox="1"/>
          <p:nvPr/>
        </p:nvSpPr>
        <p:spPr>
          <a:xfrm>
            <a:off x="755576" y="5949280"/>
            <a:ext cx="5904656" cy="646331"/>
          </a:xfrm>
          <a:prstGeom prst="rect">
            <a:avLst/>
          </a:prstGeom>
          <a:noFill/>
        </p:spPr>
        <p:txBody>
          <a:bodyPr wrap="square" rtlCol="0">
            <a:spAutoFit/>
          </a:bodyPr>
          <a:lstStyle/>
          <a:p>
            <a:pPr marL="45720" lvl="0">
              <a:spcBef>
                <a:spcPct val="20000"/>
              </a:spcBef>
              <a:buClr>
                <a:srgbClr val="C66951"/>
              </a:buClr>
            </a:pPr>
            <a:r>
              <a:rPr lang="ja-JP" altLang="ja-JP" spc="150" dirty="0" smtClean="0">
                <a:solidFill>
                  <a:srgbClr val="534949"/>
                </a:solidFill>
              </a:rPr>
              <a:t>※</a:t>
            </a:r>
            <a:r>
              <a:rPr lang="ja-JP" altLang="ja-JP" spc="150" dirty="0">
                <a:solidFill>
                  <a:srgbClr val="534949"/>
                </a:solidFill>
              </a:rPr>
              <a:t>一般的に感情は心と肝に密接に結び付く</a:t>
            </a:r>
          </a:p>
          <a:p>
            <a:endParaRPr kumimoji="1" lang="ja-JP" altLang="en-US" dirty="0"/>
          </a:p>
        </p:txBody>
      </p:sp>
      <p:grpSp>
        <p:nvGrpSpPr>
          <p:cNvPr id="13" name="グループ化 12"/>
          <p:cNvGrpSpPr/>
          <p:nvPr/>
        </p:nvGrpSpPr>
        <p:grpSpPr>
          <a:xfrm>
            <a:off x="2411760" y="4869160"/>
            <a:ext cx="5040560" cy="369332"/>
            <a:chOff x="2411760" y="4869160"/>
            <a:chExt cx="5040560" cy="369332"/>
          </a:xfrm>
        </p:grpSpPr>
        <p:sp>
          <p:nvSpPr>
            <p:cNvPr id="8" name="テキスト ボックス 7"/>
            <p:cNvSpPr txBox="1"/>
            <p:nvPr/>
          </p:nvSpPr>
          <p:spPr>
            <a:xfrm>
              <a:off x="2411760" y="4869160"/>
              <a:ext cx="720080" cy="369332"/>
            </a:xfrm>
            <a:prstGeom prst="rect">
              <a:avLst/>
            </a:prstGeom>
            <a:noFill/>
          </p:spPr>
          <p:txBody>
            <a:bodyPr wrap="square" rtlCol="0">
              <a:spAutoFit/>
            </a:bodyPr>
            <a:lstStyle/>
            <a:p>
              <a:r>
                <a:rPr kumimoji="1" lang="en-US" altLang="ja-JP" dirty="0" smtClean="0">
                  <a:solidFill>
                    <a:schemeClr val="accent2">
                      <a:lumMod val="75000"/>
                    </a:schemeClr>
                  </a:solidFill>
                </a:rPr>
                <a:t>+</a:t>
              </a:r>
              <a:r>
                <a:rPr kumimoji="1" lang="ja-JP" altLang="en-US" dirty="0" smtClean="0">
                  <a:solidFill>
                    <a:schemeClr val="accent2">
                      <a:lumMod val="75000"/>
                    </a:schemeClr>
                  </a:solidFill>
                </a:rPr>
                <a:t>心</a:t>
              </a:r>
              <a:endParaRPr kumimoji="1" lang="ja-JP" altLang="en-US" dirty="0">
                <a:solidFill>
                  <a:schemeClr val="accent2">
                    <a:lumMod val="75000"/>
                  </a:schemeClr>
                </a:solidFill>
              </a:endParaRPr>
            </a:p>
          </p:txBody>
        </p:sp>
        <p:sp>
          <p:nvSpPr>
            <p:cNvPr id="9" name="テキスト ボックス 8"/>
            <p:cNvSpPr txBox="1"/>
            <p:nvPr/>
          </p:nvSpPr>
          <p:spPr>
            <a:xfrm>
              <a:off x="3491880" y="4869160"/>
              <a:ext cx="720080" cy="369332"/>
            </a:xfrm>
            <a:prstGeom prst="rect">
              <a:avLst/>
            </a:prstGeom>
            <a:noFill/>
          </p:spPr>
          <p:txBody>
            <a:bodyPr wrap="square" rtlCol="0">
              <a:spAutoFit/>
            </a:bodyPr>
            <a:lstStyle/>
            <a:p>
              <a:r>
                <a:rPr kumimoji="1" lang="en-US" altLang="ja-JP" dirty="0" smtClean="0">
                  <a:solidFill>
                    <a:schemeClr val="accent2">
                      <a:lumMod val="75000"/>
                    </a:schemeClr>
                  </a:solidFill>
                </a:rPr>
                <a:t>+</a:t>
              </a:r>
              <a:r>
                <a:rPr kumimoji="1" lang="ja-JP" altLang="en-US" dirty="0" smtClean="0">
                  <a:solidFill>
                    <a:schemeClr val="accent2">
                      <a:lumMod val="75000"/>
                    </a:schemeClr>
                  </a:solidFill>
                </a:rPr>
                <a:t>心</a:t>
              </a:r>
              <a:endParaRPr kumimoji="1" lang="ja-JP" altLang="en-US" dirty="0">
                <a:solidFill>
                  <a:schemeClr val="accent2">
                    <a:lumMod val="75000"/>
                  </a:schemeClr>
                </a:solidFill>
              </a:endParaRPr>
            </a:p>
          </p:txBody>
        </p:sp>
        <p:sp>
          <p:nvSpPr>
            <p:cNvPr id="10" name="テキスト ボックス 9"/>
            <p:cNvSpPr txBox="1"/>
            <p:nvPr/>
          </p:nvSpPr>
          <p:spPr>
            <a:xfrm>
              <a:off x="4572000" y="4869160"/>
              <a:ext cx="720080" cy="369332"/>
            </a:xfrm>
            <a:prstGeom prst="rect">
              <a:avLst/>
            </a:prstGeom>
            <a:noFill/>
          </p:spPr>
          <p:txBody>
            <a:bodyPr wrap="square" rtlCol="0">
              <a:spAutoFit/>
            </a:bodyPr>
            <a:lstStyle/>
            <a:p>
              <a:r>
                <a:rPr kumimoji="1" lang="en-US" altLang="ja-JP" dirty="0" smtClean="0">
                  <a:solidFill>
                    <a:schemeClr val="accent2">
                      <a:lumMod val="75000"/>
                    </a:schemeClr>
                  </a:solidFill>
                </a:rPr>
                <a:t>+</a:t>
              </a:r>
              <a:r>
                <a:rPr kumimoji="1" lang="ja-JP" altLang="en-US" dirty="0" smtClean="0">
                  <a:solidFill>
                    <a:schemeClr val="accent2">
                      <a:lumMod val="75000"/>
                    </a:schemeClr>
                  </a:solidFill>
                </a:rPr>
                <a:t>心</a:t>
              </a:r>
              <a:endParaRPr kumimoji="1" lang="ja-JP" altLang="en-US" dirty="0">
                <a:solidFill>
                  <a:schemeClr val="accent2">
                    <a:lumMod val="75000"/>
                  </a:schemeClr>
                </a:solidFill>
              </a:endParaRPr>
            </a:p>
          </p:txBody>
        </p:sp>
        <p:sp>
          <p:nvSpPr>
            <p:cNvPr id="11" name="テキスト ボックス 10"/>
            <p:cNvSpPr txBox="1"/>
            <p:nvPr/>
          </p:nvSpPr>
          <p:spPr>
            <a:xfrm>
              <a:off x="5652120" y="4869160"/>
              <a:ext cx="720080" cy="369332"/>
            </a:xfrm>
            <a:prstGeom prst="rect">
              <a:avLst/>
            </a:prstGeom>
            <a:noFill/>
          </p:spPr>
          <p:txBody>
            <a:bodyPr wrap="square" rtlCol="0">
              <a:spAutoFit/>
            </a:bodyPr>
            <a:lstStyle/>
            <a:p>
              <a:r>
                <a:rPr kumimoji="1" lang="en-US" altLang="ja-JP" dirty="0" smtClean="0">
                  <a:solidFill>
                    <a:schemeClr val="accent2">
                      <a:lumMod val="75000"/>
                    </a:schemeClr>
                  </a:solidFill>
                </a:rPr>
                <a:t>+</a:t>
              </a:r>
              <a:r>
                <a:rPr kumimoji="1" lang="ja-JP" altLang="en-US" dirty="0" smtClean="0">
                  <a:solidFill>
                    <a:schemeClr val="accent2">
                      <a:lumMod val="75000"/>
                    </a:schemeClr>
                  </a:solidFill>
                </a:rPr>
                <a:t>心</a:t>
              </a:r>
              <a:endParaRPr kumimoji="1" lang="ja-JP" altLang="en-US" dirty="0">
                <a:solidFill>
                  <a:schemeClr val="accent2">
                    <a:lumMod val="75000"/>
                  </a:schemeClr>
                </a:solidFill>
              </a:endParaRPr>
            </a:p>
          </p:txBody>
        </p:sp>
        <p:sp>
          <p:nvSpPr>
            <p:cNvPr id="12" name="テキスト ボックス 11"/>
            <p:cNvSpPr txBox="1"/>
            <p:nvPr/>
          </p:nvSpPr>
          <p:spPr>
            <a:xfrm>
              <a:off x="6732240" y="4869160"/>
              <a:ext cx="720080" cy="369332"/>
            </a:xfrm>
            <a:prstGeom prst="rect">
              <a:avLst/>
            </a:prstGeom>
            <a:noFill/>
          </p:spPr>
          <p:txBody>
            <a:bodyPr wrap="square" rtlCol="0">
              <a:spAutoFit/>
            </a:bodyPr>
            <a:lstStyle/>
            <a:p>
              <a:r>
                <a:rPr kumimoji="1" lang="en-US" altLang="ja-JP" dirty="0" smtClean="0">
                  <a:solidFill>
                    <a:schemeClr val="accent2">
                      <a:lumMod val="75000"/>
                    </a:schemeClr>
                  </a:solidFill>
                </a:rPr>
                <a:t>+</a:t>
              </a:r>
              <a:r>
                <a:rPr kumimoji="1" lang="ja-JP" altLang="en-US" dirty="0" smtClean="0">
                  <a:solidFill>
                    <a:schemeClr val="accent2">
                      <a:lumMod val="75000"/>
                    </a:schemeClr>
                  </a:solidFill>
                </a:rPr>
                <a:t>心</a:t>
              </a:r>
              <a:endParaRPr kumimoji="1" lang="ja-JP" altLang="en-US" dirty="0">
                <a:solidFill>
                  <a:schemeClr val="accent2">
                    <a:lumMod val="75000"/>
                  </a:schemeClr>
                </a:solidFill>
              </a:endParaRPr>
            </a:p>
          </p:txBody>
        </p:sp>
      </p:grpSp>
    </p:spTree>
    <p:extLst>
      <p:ext uri="{BB962C8B-B14F-4D97-AF65-F5344CB8AC3E}">
        <p14:creationId xmlns:p14="http://schemas.microsoft.com/office/powerpoint/2010/main" val="3809719718"/>
      </p:ext>
    </p:extLst>
  </p:cSld>
  <p:clrMapOvr>
    <a:masterClrMapping/>
  </p:clrMapOvr>
  <p:transition spd="slow">
    <p:pu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7" presetClass="entr" presetSubtype="0" fill="hold" nodeType="click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fade">
                                      <p:cBhvr>
                                        <p:cTn id="27" dur="1000"/>
                                        <p:tgtEl>
                                          <p:spTgt spid="7"/>
                                        </p:tgtEl>
                                      </p:cBhvr>
                                    </p:animEffect>
                                    <p:anim calcmode="lin" valueType="num">
                                      <p:cBhvr>
                                        <p:cTn id="28" dur="1000" fill="hold"/>
                                        <p:tgtEl>
                                          <p:spTgt spid="7"/>
                                        </p:tgtEl>
                                        <p:attrNameLst>
                                          <p:attrName>ppt_x</p:attrName>
                                        </p:attrNameLst>
                                      </p:cBhvr>
                                      <p:tavLst>
                                        <p:tav tm="0">
                                          <p:val>
                                            <p:strVal val="#ppt_x"/>
                                          </p:val>
                                        </p:tav>
                                        <p:tav tm="100000">
                                          <p:val>
                                            <p:strVal val="#ppt_x"/>
                                          </p:val>
                                        </p:tav>
                                      </p:tavLst>
                                    </p:anim>
                                    <p:anim calcmode="lin" valueType="num">
                                      <p:cBhvr>
                                        <p:cTn id="29"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7" presetClass="entr" presetSubtype="0" fill="hold" grpId="0" nodeType="clickEffect">
                                  <p:stCondLst>
                                    <p:cond delay="0"/>
                                  </p:stCondLst>
                                  <p:childTnLst>
                                    <p:set>
                                      <p:cBhvr>
                                        <p:cTn id="33" dur="1" fill="hold">
                                          <p:stCondLst>
                                            <p:cond delay="0"/>
                                          </p:stCondLst>
                                        </p:cTn>
                                        <p:tgtEl>
                                          <p:spTgt spid="4"/>
                                        </p:tgtEl>
                                        <p:attrNameLst>
                                          <p:attrName>style.visibility</p:attrName>
                                        </p:attrNameLst>
                                      </p:cBhvr>
                                      <p:to>
                                        <p:strVal val="visible"/>
                                      </p:to>
                                    </p:set>
                                    <p:animEffect transition="in" filter="fade">
                                      <p:cBhvr>
                                        <p:cTn id="34" dur="1000"/>
                                        <p:tgtEl>
                                          <p:spTgt spid="4"/>
                                        </p:tgtEl>
                                      </p:cBhvr>
                                    </p:animEffect>
                                    <p:anim calcmode="lin" valueType="num">
                                      <p:cBhvr>
                                        <p:cTn id="35" dur="1000" fill="hold"/>
                                        <p:tgtEl>
                                          <p:spTgt spid="4"/>
                                        </p:tgtEl>
                                        <p:attrNameLst>
                                          <p:attrName>ppt_x</p:attrName>
                                        </p:attrNameLst>
                                      </p:cBhvr>
                                      <p:tavLst>
                                        <p:tav tm="0">
                                          <p:val>
                                            <p:strVal val="#ppt_x"/>
                                          </p:val>
                                        </p:tav>
                                        <p:tav tm="100000">
                                          <p:val>
                                            <p:strVal val="#ppt_x"/>
                                          </p:val>
                                        </p:tav>
                                      </p:tavLst>
                                    </p:anim>
                                    <p:anim calcmode="lin" valueType="num">
                                      <p:cBhvr>
                                        <p:cTn id="36" dur="1000" fill="hold"/>
                                        <p:tgtEl>
                                          <p:spTgt spid="4"/>
                                        </p:tgtEl>
                                        <p:attrNameLst>
                                          <p:attrName>ppt_y</p:attrName>
                                        </p:attrNameLst>
                                      </p:cBhvr>
                                      <p:tavLst>
                                        <p:tav tm="0">
                                          <p:val>
                                            <p:strVal val="#ppt_y-.1"/>
                                          </p:val>
                                        </p:tav>
                                        <p:tav tm="100000">
                                          <p:val>
                                            <p:strVal val="#ppt_y"/>
                                          </p:val>
                                        </p:tav>
                                      </p:tavLst>
                                    </p:anim>
                                  </p:childTnLst>
                                </p:cTn>
                              </p:par>
                              <p:par>
                                <p:cTn id="37" presetID="47" presetClass="entr" presetSubtype="0" fill="hold" nodeType="with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fade">
                                      <p:cBhvr>
                                        <p:cTn id="39" dur="1000"/>
                                        <p:tgtEl>
                                          <p:spTgt spid="13"/>
                                        </p:tgtEl>
                                      </p:cBhvr>
                                    </p:animEffect>
                                    <p:anim calcmode="lin" valueType="num">
                                      <p:cBhvr>
                                        <p:cTn id="40" dur="1000" fill="hold"/>
                                        <p:tgtEl>
                                          <p:spTgt spid="13"/>
                                        </p:tgtEl>
                                        <p:attrNameLst>
                                          <p:attrName>ppt_x</p:attrName>
                                        </p:attrNameLst>
                                      </p:cBhvr>
                                      <p:tavLst>
                                        <p:tav tm="0">
                                          <p:val>
                                            <p:strVal val="#ppt_x"/>
                                          </p:val>
                                        </p:tav>
                                        <p:tav tm="100000">
                                          <p:val>
                                            <p:strVal val="#ppt_x"/>
                                          </p:val>
                                        </p:tav>
                                      </p:tavLst>
                                    </p:anim>
                                    <p:anim calcmode="lin" valueType="num">
                                      <p:cBhvr>
                                        <p:cTn id="41"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p:txBody>
          <a:bodyPr>
            <a:normAutofit/>
          </a:bodyPr>
          <a:lstStyle/>
          <a:p>
            <a:endParaRPr lang="ja-JP" altLang="en-US" dirty="0"/>
          </a:p>
          <a:p>
            <a:pPr marL="45720" indent="0">
              <a:buNone/>
            </a:pPr>
            <a:r>
              <a:rPr lang="ja-JP" altLang="en-US" sz="3600" dirty="0"/>
              <a:t>病因</a:t>
            </a:r>
            <a:r>
              <a:rPr lang="ja-JP" altLang="en-US" sz="2800" dirty="0"/>
              <a:t>　</a:t>
            </a:r>
            <a:endParaRPr lang="en-US" altLang="ja-JP" sz="2800" dirty="0" smtClean="0"/>
          </a:p>
          <a:p>
            <a:pPr marL="45720" indent="0">
              <a:buNone/>
            </a:pPr>
            <a:r>
              <a:rPr lang="ja-JP" altLang="en-US" sz="2800" dirty="0" smtClean="0"/>
              <a:t>　</a:t>
            </a:r>
            <a:r>
              <a:rPr lang="ja-JP" altLang="en-US" sz="2000" dirty="0" smtClean="0"/>
              <a:t>□</a:t>
            </a:r>
            <a:r>
              <a:rPr lang="ja-JP" altLang="en-US" sz="2800" dirty="0" smtClean="0"/>
              <a:t>外因･･･</a:t>
            </a:r>
            <a:r>
              <a:rPr lang="ja-JP" altLang="en-US" sz="2800" b="0" dirty="0" smtClean="0"/>
              <a:t>外部</a:t>
            </a:r>
            <a:r>
              <a:rPr lang="ja-JP" altLang="en-US" sz="2800" b="0" dirty="0"/>
              <a:t>（気候の乱れ＋伝染病）</a:t>
            </a:r>
            <a:r>
              <a:rPr lang="ja-JP" altLang="en-US" sz="2800" b="0" dirty="0" smtClean="0"/>
              <a:t>から</a:t>
            </a:r>
            <a:endParaRPr lang="ja-JP" altLang="en-US" sz="2800" b="0" dirty="0"/>
          </a:p>
          <a:p>
            <a:pPr marL="45720" indent="0">
              <a:buNone/>
            </a:pPr>
            <a:r>
              <a:rPr lang="ja-JP" altLang="en-US" sz="2800" dirty="0" smtClean="0"/>
              <a:t>　</a:t>
            </a:r>
            <a:r>
              <a:rPr lang="ja-JP" altLang="en-US" sz="2000" dirty="0" smtClean="0"/>
              <a:t>□</a:t>
            </a:r>
            <a:r>
              <a:rPr lang="ja-JP" altLang="en-US" sz="2800" dirty="0" smtClean="0"/>
              <a:t>内因･･･</a:t>
            </a:r>
            <a:r>
              <a:rPr lang="ja-JP" altLang="en-US" sz="2800" b="0" dirty="0" smtClean="0"/>
              <a:t>内部</a:t>
            </a:r>
            <a:r>
              <a:rPr lang="ja-JP" altLang="en-US" sz="2800" b="0" dirty="0"/>
              <a:t>（感情の</a:t>
            </a:r>
            <a:r>
              <a:rPr lang="ja-JP" altLang="en-US" sz="2800" b="0" dirty="0" smtClean="0"/>
              <a:t>失調</a:t>
            </a:r>
            <a:r>
              <a:rPr lang="en-US" altLang="ja-JP" sz="2800" b="0" dirty="0" smtClean="0"/>
              <a:t>)</a:t>
            </a:r>
            <a:r>
              <a:rPr lang="ja-JP" altLang="en-US" sz="2800" b="0" dirty="0" smtClean="0"/>
              <a:t>から</a:t>
            </a:r>
            <a:endParaRPr lang="en-US" altLang="ja-JP" sz="2800" b="0" dirty="0" smtClean="0"/>
          </a:p>
          <a:p>
            <a:pPr marL="45720" indent="0">
              <a:buNone/>
            </a:pPr>
            <a:r>
              <a:rPr lang="ja-JP" altLang="en-US" sz="2800" dirty="0" smtClean="0"/>
              <a:t>　</a:t>
            </a:r>
            <a:r>
              <a:rPr lang="ja-JP" altLang="en-US" sz="2000" dirty="0" smtClean="0"/>
              <a:t>□</a:t>
            </a:r>
            <a:r>
              <a:rPr lang="ja-JP" altLang="en-US" sz="2800" dirty="0" smtClean="0"/>
              <a:t>不内外因･･･</a:t>
            </a:r>
            <a:r>
              <a:rPr lang="ja-JP" altLang="en-US" sz="2800" b="0" dirty="0" smtClean="0"/>
              <a:t>上記</a:t>
            </a:r>
            <a:r>
              <a:rPr lang="ja-JP" altLang="en-US" sz="2800" b="0" dirty="0"/>
              <a:t>以外から</a:t>
            </a:r>
          </a:p>
          <a:p>
            <a:pPr marL="45720" indent="0">
              <a:buNone/>
            </a:pPr>
            <a:r>
              <a:rPr lang="ja-JP" altLang="en-US" sz="2800" dirty="0" smtClean="0"/>
              <a:t>　</a:t>
            </a:r>
            <a:r>
              <a:rPr lang="ja-JP" altLang="en-US" sz="2000" dirty="0" smtClean="0"/>
              <a:t>□</a:t>
            </a:r>
            <a:r>
              <a:rPr lang="ja-JP" altLang="en-US" sz="2800" dirty="0" smtClean="0"/>
              <a:t>病理</a:t>
            </a:r>
            <a:r>
              <a:rPr lang="ja-JP" altLang="en-US" sz="2800" dirty="0"/>
              <a:t>産物</a:t>
            </a:r>
          </a:p>
          <a:p>
            <a:endParaRPr kumimoji="1" lang="ja-JP" altLang="en-US" dirty="0"/>
          </a:p>
        </p:txBody>
      </p:sp>
      <p:sp>
        <p:nvSpPr>
          <p:cNvPr id="2" name="タイトル 1"/>
          <p:cNvSpPr>
            <a:spLocks noGrp="1"/>
          </p:cNvSpPr>
          <p:nvPr>
            <p:ph type="title"/>
          </p:nvPr>
        </p:nvSpPr>
        <p:spPr/>
        <p:txBody>
          <a:bodyPr/>
          <a:lstStyle/>
          <a:p>
            <a:r>
              <a:rPr kumimoji="1" lang="ja-JP" altLang="en-US" sz="4000" dirty="0" smtClean="0">
                <a:solidFill>
                  <a:schemeClr val="accent5">
                    <a:lumMod val="20000"/>
                    <a:lumOff val="80000"/>
                  </a:schemeClr>
                </a:solidFill>
              </a:rPr>
              <a:t>①病因論</a:t>
            </a:r>
            <a:endParaRPr kumimoji="1" lang="ja-JP" altLang="en-US" sz="4000" dirty="0">
              <a:solidFill>
                <a:schemeClr val="accent5">
                  <a:lumMod val="20000"/>
                  <a:lumOff val="80000"/>
                </a:schemeClr>
              </a:solidFill>
            </a:endParaRPr>
          </a:p>
        </p:txBody>
      </p:sp>
      <p:sp>
        <p:nvSpPr>
          <p:cNvPr id="5" name="テキスト ボックス 4"/>
          <p:cNvSpPr txBox="1"/>
          <p:nvPr/>
        </p:nvSpPr>
        <p:spPr>
          <a:xfrm>
            <a:off x="7164288" y="332656"/>
            <a:ext cx="1800200" cy="1200329"/>
          </a:xfrm>
          <a:prstGeom prst="rect">
            <a:avLst/>
          </a:prstGeom>
          <a:noFill/>
        </p:spPr>
        <p:txBody>
          <a:bodyPr wrap="square" rtlCol="0">
            <a:spAutoFit/>
          </a:bodyPr>
          <a:lstStyle/>
          <a:p>
            <a:r>
              <a:rPr lang="ja-JP" altLang="en-US" dirty="0">
                <a:solidFill>
                  <a:schemeClr val="accent1">
                    <a:lumMod val="20000"/>
                    <a:lumOff val="80000"/>
                  </a:schemeClr>
                </a:solidFill>
              </a:rPr>
              <a:t>□</a:t>
            </a:r>
            <a:r>
              <a:rPr lang="ja-JP" altLang="en-US" dirty="0" smtClean="0">
                <a:solidFill>
                  <a:schemeClr val="accent1">
                    <a:lumMod val="20000"/>
                    <a:lumOff val="80000"/>
                  </a:schemeClr>
                </a:solidFill>
              </a:rPr>
              <a:t>外因</a:t>
            </a:r>
            <a:endParaRPr lang="ja-JP" altLang="en-US" dirty="0">
              <a:solidFill>
                <a:schemeClr val="accent1">
                  <a:lumMod val="20000"/>
                  <a:lumOff val="80000"/>
                </a:schemeClr>
              </a:solidFill>
            </a:endParaRPr>
          </a:p>
          <a:p>
            <a:r>
              <a:rPr lang="ja-JP" altLang="en-US" dirty="0" smtClean="0">
                <a:solidFill>
                  <a:schemeClr val="accent5">
                    <a:lumMod val="20000"/>
                    <a:lumOff val="80000"/>
                  </a:schemeClr>
                </a:solidFill>
              </a:rPr>
              <a:t>□内因</a:t>
            </a:r>
            <a:endParaRPr lang="ja-JP" altLang="en-US" dirty="0">
              <a:solidFill>
                <a:schemeClr val="accent5">
                  <a:lumMod val="20000"/>
                  <a:lumOff val="80000"/>
                </a:schemeClr>
              </a:solidFill>
            </a:endParaRPr>
          </a:p>
          <a:p>
            <a:r>
              <a:rPr lang="ja-JP" altLang="en-US" dirty="0" smtClean="0">
                <a:solidFill>
                  <a:srgbClr val="FF9900"/>
                </a:solidFill>
              </a:rPr>
              <a:t>□不内外因</a:t>
            </a:r>
            <a:endParaRPr lang="en-US" altLang="ja-JP" dirty="0" smtClean="0">
              <a:solidFill>
                <a:srgbClr val="FF9900"/>
              </a:solidFill>
            </a:endParaRPr>
          </a:p>
          <a:p>
            <a:r>
              <a:rPr lang="ja-JP" altLang="en-US" dirty="0" smtClean="0">
                <a:solidFill>
                  <a:schemeClr val="accent5">
                    <a:lumMod val="20000"/>
                    <a:lumOff val="80000"/>
                  </a:schemeClr>
                </a:solidFill>
              </a:rPr>
              <a:t>□病理産物</a:t>
            </a:r>
            <a:endParaRPr lang="ja-JP" altLang="en-US" dirty="0">
              <a:solidFill>
                <a:schemeClr val="accent5">
                  <a:lumMod val="20000"/>
                  <a:lumOff val="80000"/>
                </a:schemeClr>
              </a:solidFill>
            </a:endParaRPr>
          </a:p>
        </p:txBody>
      </p:sp>
    </p:spTree>
    <p:extLst>
      <p:ext uri="{BB962C8B-B14F-4D97-AF65-F5344CB8AC3E}">
        <p14:creationId xmlns:p14="http://schemas.microsoft.com/office/powerpoint/2010/main" val="103833195"/>
      </p:ext>
    </p:extLst>
  </p:cSld>
  <p:clrMapOvr>
    <a:masterClrMapping/>
  </p:clrMapOvr>
  <p:transition spd="slow">
    <p:push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mph" presetSubtype="2" fill="hold" nodeType="clickEffect">
                                  <p:stCondLst>
                                    <p:cond delay="0"/>
                                  </p:stCondLst>
                                  <p:childTnLst>
                                    <p:animClr clrSpc="rgb" dir="cw">
                                      <p:cBhvr override="childStyle">
                                        <p:cTn id="6" dur="2000" fill="hold"/>
                                        <p:tgtEl>
                                          <p:spTgt spid="3">
                                            <p:txEl>
                                              <p:pRg st="4" end="4"/>
                                            </p:txEl>
                                          </p:spTgt>
                                        </p:tgtEl>
                                        <p:attrNameLst>
                                          <p:attrName>style.color</p:attrName>
                                        </p:attrNameLst>
                                      </p:cBhvr>
                                      <p:to>
                                        <a:schemeClr val="accent2"/>
                                      </p:to>
                                    </p:animClr>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539552" y="1673424"/>
            <a:ext cx="8424936" cy="4059832"/>
          </a:xfrm>
        </p:spPr>
        <p:txBody>
          <a:bodyPr>
            <a:noAutofit/>
          </a:bodyPr>
          <a:lstStyle/>
          <a:p>
            <a:pPr marL="45720" indent="0">
              <a:buNone/>
            </a:pPr>
            <a:r>
              <a:rPr lang="ja-JP" altLang="en-US" sz="2400" dirty="0" smtClean="0"/>
              <a:t>　</a:t>
            </a:r>
            <a:r>
              <a:rPr lang="ja-JP" altLang="ja-JP" sz="2400" dirty="0" smtClean="0"/>
              <a:t>不内外因</a:t>
            </a:r>
            <a:r>
              <a:rPr lang="ja-JP" altLang="ja-JP" sz="2400" dirty="0"/>
              <a:t>：外因（気候の変化</a:t>
            </a:r>
            <a:r>
              <a:rPr lang="en-US" altLang="ja-JP" sz="2400" dirty="0"/>
              <a:t>&amp;</a:t>
            </a:r>
            <a:r>
              <a:rPr lang="ja-JP" altLang="ja-JP" sz="2400" dirty="0"/>
              <a:t>伝染病）</a:t>
            </a:r>
            <a:r>
              <a:rPr lang="ja-JP" altLang="ja-JP" sz="2400" dirty="0" smtClean="0"/>
              <a:t>でも</a:t>
            </a:r>
            <a:endParaRPr lang="en-US" altLang="ja-JP" sz="2400" dirty="0" smtClean="0"/>
          </a:p>
          <a:p>
            <a:pPr marL="45720" indent="0">
              <a:buNone/>
            </a:pPr>
            <a:r>
              <a:rPr lang="ja-JP" altLang="ja-JP" sz="2400" dirty="0" smtClean="0"/>
              <a:t>内因</a:t>
            </a:r>
            <a:r>
              <a:rPr lang="ja-JP" altLang="ja-JP" sz="2400" dirty="0"/>
              <a:t>（感情の失調）でもない</a:t>
            </a:r>
            <a:r>
              <a:rPr lang="ja-JP" altLang="ja-JP" sz="2400" dirty="0" smtClean="0"/>
              <a:t>もの</a:t>
            </a:r>
            <a:endParaRPr lang="en-US" altLang="ja-JP" sz="2400" dirty="0" smtClean="0"/>
          </a:p>
          <a:p>
            <a:pPr marL="45720" indent="0">
              <a:buNone/>
            </a:pPr>
            <a:endParaRPr lang="en-US" altLang="ja-JP" sz="2400" dirty="0" smtClean="0"/>
          </a:p>
          <a:p>
            <a:pPr marL="45720" indent="0">
              <a:buNone/>
            </a:pPr>
            <a:r>
              <a:rPr lang="ja-JP" altLang="en-US" sz="2400" dirty="0" smtClean="0"/>
              <a:t>　</a:t>
            </a:r>
            <a:r>
              <a:rPr lang="ja-JP" altLang="ja-JP" sz="2400" dirty="0" smtClean="0"/>
              <a:t>○</a:t>
            </a:r>
            <a:r>
              <a:rPr lang="ja-JP" altLang="ja-JP" sz="2400" dirty="0"/>
              <a:t>飲食の</a:t>
            </a:r>
            <a:r>
              <a:rPr lang="ja-JP" altLang="ja-JP" sz="2400" dirty="0" smtClean="0"/>
              <a:t>不摂生</a:t>
            </a:r>
            <a:endParaRPr lang="en-US" altLang="ja-JP" sz="2400" dirty="0" smtClean="0"/>
          </a:p>
          <a:p>
            <a:pPr marL="45720" indent="0">
              <a:buNone/>
            </a:pPr>
            <a:r>
              <a:rPr lang="ja-JP" altLang="en-US" sz="2400" dirty="0" smtClean="0"/>
              <a:t>　</a:t>
            </a:r>
            <a:r>
              <a:rPr lang="ja-JP" altLang="ja-JP" sz="2400" dirty="0" smtClean="0"/>
              <a:t>○</a:t>
            </a:r>
            <a:r>
              <a:rPr lang="ja-JP" altLang="ja-JP" sz="2400" dirty="0"/>
              <a:t>労倦（過度の労働）</a:t>
            </a:r>
          </a:p>
          <a:p>
            <a:pPr marL="45720" indent="0">
              <a:buNone/>
            </a:pPr>
            <a:r>
              <a:rPr lang="ja-JP" altLang="en-US" sz="2400" dirty="0" smtClean="0"/>
              <a:t>　</a:t>
            </a:r>
            <a:r>
              <a:rPr lang="ja-JP" altLang="ja-JP" sz="2400" dirty="0" smtClean="0"/>
              <a:t>○房事不節</a:t>
            </a:r>
            <a:r>
              <a:rPr lang="ja-JP" altLang="en-US" sz="2400" dirty="0" smtClean="0"/>
              <a:t>（過度の性交渉）</a:t>
            </a:r>
            <a:endParaRPr lang="ja-JP" altLang="ja-JP" sz="2400" dirty="0"/>
          </a:p>
          <a:p>
            <a:pPr marL="45720" indent="0">
              <a:buNone/>
            </a:pPr>
            <a:r>
              <a:rPr lang="ja-JP" altLang="en-US" sz="2400" dirty="0" smtClean="0"/>
              <a:t>　</a:t>
            </a:r>
            <a:r>
              <a:rPr lang="ja-JP" altLang="ja-JP" sz="2400" dirty="0" smtClean="0"/>
              <a:t>○</a:t>
            </a:r>
            <a:r>
              <a:rPr lang="ja-JP" altLang="ja-JP" sz="2400" dirty="0"/>
              <a:t>外傷（気、血、津液の変化によりバランスを崩す）</a:t>
            </a:r>
          </a:p>
          <a:p>
            <a:pPr marL="45720" indent="0">
              <a:buNone/>
            </a:pPr>
            <a:r>
              <a:rPr lang="ja-JP" altLang="en-US" sz="2400" dirty="0" smtClean="0"/>
              <a:t>　</a:t>
            </a:r>
            <a:r>
              <a:rPr lang="ja-JP" altLang="ja-JP" sz="2400" dirty="0" smtClean="0"/>
              <a:t>○</a:t>
            </a:r>
            <a:r>
              <a:rPr lang="ja-JP" altLang="ja-JP" sz="2400" dirty="0"/>
              <a:t>寄生虫　　　　　</a:t>
            </a:r>
            <a:r>
              <a:rPr lang="ja-JP" altLang="en-US" sz="2400" dirty="0" smtClean="0"/>
              <a:t>　　　　　　　　　　　　　　　　　　　　　　</a:t>
            </a:r>
            <a:r>
              <a:rPr lang="ja-JP" altLang="ja-JP" sz="2400" dirty="0"/>
              <a:t>　など</a:t>
            </a:r>
          </a:p>
          <a:p>
            <a:endParaRPr kumimoji="1" lang="ja-JP" altLang="en-US" sz="2400" dirty="0"/>
          </a:p>
        </p:txBody>
      </p:sp>
      <p:sp>
        <p:nvSpPr>
          <p:cNvPr id="2" name="タイトル 1"/>
          <p:cNvSpPr>
            <a:spLocks noGrp="1"/>
          </p:cNvSpPr>
          <p:nvPr>
            <p:ph type="title"/>
          </p:nvPr>
        </p:nvSpPr>
        <p:spPr/>
        <p:txBody>
          <a:bodyPr/>
          <a:lstStyle/>
          <a:p>
            <a:r>
              <a:rPr lang="ja-JP" altLang="ja-JP" dirty="0"/>
              <a:t>◆不内外因</a:t>
            </a:r>
            <a:endParaRPr kumimoji="1" lang="ja-JP" altLang="en-US" dirty="0"/>
          </a:p>
        </p:txBody>
      </p:sp>
      <p:sp>
        <p:nvSpPr>
          <p:cNvPr id="5" name="テキスト ボックス 4"/>
          <p:cNvSpPr txBox="1"/>
          <p:nvPr/>
        </p:nvSpPr>
        <p:spPr>
          <a:xfrm>
            <a:off x="7164288" y="332656"/>
            <a:ext cx="1800200" cy="1200329"/>
          </a:xfrm>
          <a:prstGeom prst="rect">
            <a:avLst/>
          </a:prstGeom>
          <a:noFill/>
        </p:spPr>
        <p:txBody>
          <a:bodyPr wrap="square" rtlCol="0">
            <a:spAutoFit/>
          </a:bodyPr>
          <a:lstStyle/>
          <a:p>
            <a:r>
              <a:rPr lang="ja-JP" altLang="en-US" dirty="0">
                <a:solidFill>
                  <a:schemeClr val="accent1">
                    <a:lumMod val="20000"/>
                    <a:lumOff val="80000"/>
                  </a:schemeClr>
                </a:solidFill>
              </a:rPr>
              <a:t>□</a:t>
            </a:r>
            <a:r>
              <a:rPr lang="ja-JP" altLang="en-US" dirty="0" smtClean="0">
                <a:solidFill>
                  <a:schemeClr val="accent1">
                    <a:lumMod val="20000"/>
                    <a:lumOff val="80000"/>
                  </a:schemeClr>
                </a:solidFill>
              </a:rPr>
              <a:t>外因</a:t>
            </a:r>
            <a:endParaRPr lang="ja-JP" altLang="en-US" dirty="0">
              <a:solidFill>
                <a:schemeClr val="accent1">
                  <a:lumMod val="20000"/>
                  <a:lumOff val="80000"/>
                </a:schemeClr>
              </a:solidFill>
            </a:endParaRPr>
          </a:p>
          <a:p>
            <a:r>
              <a:rPr lang="ja-JP" altLang="en-US" dirty="0" smtClean="0">
                <a:solidFill>
                  <a:schemeClr val="accent5">
                    <a:lumMod val="20000"/>
                    <a:lumOff val="80000"/>
                  </a:schemeClr>
                </a:solidFill>
              </a:rPr>
              <a:t>□内因</a:t>
            </a:r>
            <a:endParaRPr lang="ja-JP" altLang="en-US" dirty="0">
              <a:solidFill>
                <a:schemeClr val="accent5">
                  <a:lumMod val="20000"/>
                  <a:lumOff val="80000"/>
                </a:schemeClr>
              </a:solidFill>
            </a:endParaRPr>
          </a:p>
          <a:p>
            <a:r>
              <a:rPr lang="ja-JP" altLang="en-US" dirty="0" smtClean="0">
                <a:solidFill>
                  <a:srgbClr val="FF9900"/>
                </a:solidFill>
              </a:rPr>
              <a:t>□不内外因</a:t>
            </a:r>
            <a:endParaRPr lang="en-US" altLang="ja-JP" dirty="0" smtClean="0">
              <a:solidFill>
                <a:srgbClr val="FF9900"/>
              </a:solidFill>
            </a:endParaRPr>
          </a:p>
          <a:p>
            <a:r>
              <a:rPr lang="ja-JP" altLang="en-US" dirty="0" smtClean="0">
                <a:solidFill>
                  <a:schemeClr val="accent5">
                    <a:lumMod val="20000"/>
                    <a:lumOff val="80000"/>
                  </a:schemeClr>
                </a:solidFill>
              </a:rPr>
              <a:t>□病理産物</a:t>
            </a:r>
            <a:endParaRPr lang="ja-JP" altLang="en-US" dirty="0">
              <a:solidFill>
                <a:schemeClr val="accent5">
                  <a:lumMod val="20000"/>
                  <a:lumOff val="80000"/>
                </a:schemeClr>
              </a:solidFill>
            </a:endParaRPr>
          </a:p>
        </p:txBody>
      </p:sp>
    </p:spTree>
    <p:extLst>
      <p:ext uri="{BB962C8B-B14F-4D97-AF65-F5344CB8AC3E}">
        <p14:creationId xmlns:p14="http://schemas.microsoft.com/office/powerpoint/2010/main" val="2287689606"/>
      </p:ext>
    </p:extLst>
  </p:cSld>
  <p:clrMapOvr>
    <a:masterClrMapping/>
  </p:clrMapOvr>
  <p:transition spd="slow">
    <p:pu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8"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42"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1000"/>
                                        <p:tgtEl>
                                          <p:spTgt spid="3">
                                            <p:txEl>
                                              <p:pRg st="3" end="3"/>
                                            </p:txEl>
                                          </p:spTgt>
                                        </p:tgtEl>
                                      </p:cBhvr>
                                    </p:animEffect>
                                    <p:anim calcmode="lin" valueType="num">
                                      <p:cBhvr>
                                        <p:cTn id="18"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nodeType="click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Effect transition="in" filter="fade">
                                      <p:cBhvr>
                                        <p:cTn id="24" dur="1000"/>
                                        <p:tgtEl>
                                          <p:spTgt spid="3">
                                            <p:txEl>
                                              <p:pRg st="4" end="4"/>
                                            </p:txEl>
                                          </p:spTgt>
                                        </p:tgtEl>
                                      </p:cBhvr>
                                    </p:animEffect>
                                    <p:anim calcmode="lin" valueType="num">
                                      <p:cBhvr>
                                        <p:cTn id="25"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Effect transition="in" filter="fade">
                                      <p:cBhvr>
                                        <p:cTn id="31" dur="1000"/>
                                        <p:tgtEl>
                                          <p:spTgt spid="3">
                                            <p:txEl>
                                              <p:pRg st="5" end="5"/>
                                            </p:txEl>
                                          </p:spTgt>
                                        </p:tgtEl>
                                      </p:cBhvr>
                                    </p:animEffect>
                                    <p:anim calcmode="lin" valueType="num">
                                      <p:cBhvr>
                                        <p:cTn id="32"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42" presetClass="entr" presetSubtype="0" fill="hold" nodeType="clickEffect">
                                  <p:stCondLst>
                                    <p:cond delay="0"/>
                                  </p:stCondLst>
                                  <p:childTnLst>
                                    <p:set>
                                      <p:cBhvr>
                                        <p:cTn id="37" dur="1" fill="hold">
                                          <p:stCondLst>
                                            <p:cond delay="0"/>
                                          </p:stCondLst>
                                        </p:cTn>
                                        <p:tgtEl>
                                          <p:spTgt spid="3">
                                            <p:txEl>
                                              <p:pRg st="6" end="6"/>
                                            </p:txEl>
                                          </p:spTgt>
                                        </p:tgtEl>
                                        <p:attrNameLst>
                                          <p:attrName>style.visibility</p:attrName>
                                        </p:attrNameLst>
                                      </p:cBhvr>
                                      <p:to>
                                        <p:strVal val="visible"/>
                                      </p:to>
                                    </p:set>
                                    <p:animEffect transition="in" filter="fade">
                                      <p:cBhvr>
                                        <p:cTn id="38" dur="1000"/>
                                        <p:tgtEl>
                                          <p:spTgt spid="3">
                                            <p:txEl>
                                              <p:pRg st="6" end="6"/>
                                            </p:txEl>
                                          </p:spTgt>
                                        </p:tgtEl>
                                      </p:cBhvr>
                                    </p:animEffect>
                                    <p:anim calcmode="lin" valueType="num">
                                      <p:cBhvr>
                                        <p:cTn id="39"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0"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42" presetClass="entr" presetSubtype="0" fill="hold" nodeType="clickEffect">
                                  <p:stCondLst>
                                    <p:cond delay="0"/>
                                  </p:stCondLst>
                                  <p:childTnLst>
                                    <p:set>
                                      <p:cBhvr>
                                        <p:cTn id="44" dur="1" fill="hold">
                                          <p:stCondLst>
                                            <p:cond delay="0"/>
                                          </p:stCondLst>
                                        </p:cTn>
                                        <p:tgtEl>
                                          <p:spTgt spid="3">
                                            <p:txEl>
                                              <p:pRg st="7" end="7"/>
                                            </p:txEl>
                                          </p:spTgt>
                                        </p:tgtEl>
                                        <p:attrNameLst>
                                          <p:attrName>style.visibility</p:attrName>
                                        </p:attrNameLst>
                                      </p:cBhvr>
                                      <p:to>
                                        <p:strVal val="visible"/>
                                      </p:to>
                                    </p:set>
                                    <p:animEffect transition="in" filter="fade">
                                      <p:cBhvr>
                                        <p:cTn id="45" dur="1000"/>
                                        <p:tgtEl>
                                          <p:spTgt spid="3">
                                            <p:txEl>
                                              <p:pRg st="7" end="7"/>
                                            </p:txEl>
                                          </p:spTgt>
                                        </p:tgtEl>
                                      </p:cBhvr>
                                    </p:animEffect>
                                    <p:anim calcmode="lin" valueType="num">
                                      <p:cBhvr>
                                        <p:cTn id="46"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47"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380999" y="1719071"/>
            <a:ext cx="8407893" cy="1493905"/>
          </a:xfrm>
        </p:spPr>
        <p:txBody>
          <a:bodyPr>
            <a:normAutofit/>
          </a:bodyPr>
          <a:lstStyle/>
          <a:p>
            <a:pPr marL="45720" indent="0">
              <a:buNone/>
            </a:pPr>
            <a:r>
              <a:rPr lang="ja-JP" altLang="en-US" sz="2400" dirty="0" smtClean="0"/>
              <a:t>人は、気</a:t>
            </a:r>
            <a:r>
              <a:rPr lang="ja-JP" altLang="en-US" sz="2400" dirty="0"/>
              <a:t>・血・津液・臓腑・経絡など</a:t>
            </a:r>
            <a:r>
              <a:rPr lang="ja-JP" altLang="en-US" sz="2400" dirty="0" smtClean="0"/>
              <a:t>が</a:t>
            </a:r>
            <a:endParaRPr lang="en-US" altLang="ja-JP" sz="2400" dirty="0" smtClean="0"/>
          </a:p>
          <a:p>
            <a:pPr marL="45720" indent="0">
              <a:buNone/>
            </a:pPr>
            <a:r>
              <a:rPr lang="ja-JP" altLang="en-US" sz="2400" dirty="0"/>
              <a:t>　</a:t>
            </a:r>
            <a:r>
              <a:rPr lang="ja-JP" altLang="en-US" sz="2400" dirty="0" smtClean="0"/>
              <a:t>バランスよく機能することで健康に過ごしている</a:t>
            </a:r>
            <a:endParaRPr lang="en-US" altLang="ja-JP" sz="2400" dirty="0" smtClean="0"/>
          </a:p>
          <a:p>
            <a:pPr marL="45720" indent="0">
              <a:buNone/>
            </a:pPr>
            <a:r>
              <a:rPr lang="ja-JP" altLang="en-US" dirty="0"/>
              <a:t>　</a:t>
            </a:r>
            <a:r>
              <a:rPr lang="ja-JP" altLang="en-US" dirty="0" smtClean="0"/>
              <a:t>　　　　　　　　　　　</a:t>
            </a:r>
            <a:r>
              <a:rPr lang="ja-JP" altLang="en-US" b="1" dirty="0" smtClean="0">
                <a:solidFill>
                  <a:schemeClr val="accent1">
                    <a:lumMod val="75000"/>
                  </a:schemeClr>
                </a:solidFill>
              </a:rPr>
              <a:t>　</a:t>
            </a:r>
            <a:r>
              <a:rPr lang="ja-JP" altLang="en-US" sz="2000" b="1" dirty="0" smtClean="0">
                <a:solidFill>
                  <a:schemeClr val="accent1">
                    <a:lumMod val="75000"/>
                  </a:schemeClr>
                </a:solidFill>
              </a:rPr>
              <a:t>→バランスが崩れると病気になる！</a:t>
            </a:r>
            <a:endParaRPr lang="ja-JP" altLang="en-US" sz="2000" b="1" dirty="0">
              <a:solidFill>
                <a:schemeClr val="accent1">
                  <a:lumMod val="75000"/>
                </a:schemeClr>
              </a:solidFill>
            </a:endParaRPr>
          </a:p>
          <a:p>
            <a:pPr marL="45720" indent="0">
              <a:buNone/>
            </a:pPr>
            <a:endParaRPr kumimoji="1" lang="ja-JP" altLang="en-US" dirty="0"/>
          </a:p>
        </p:txBody>
      </p:sp>
      <p:sp>
        <p:nvSpPr>
          <p:cNvPr id="2" name="タイトル 1"/>
          <p:cNvSpPr>
            <a:spLocks noGrp="1"/>
          </p:cNvSpPr>
          <p:nvPr>
            <p:ph type="title"/>
          </p:nvPr>
        </p:nvSpPr>
        <p:spPr>
          <a:xfrm>
            <a:off x="-252536" y="574406"/>
            <a:ext cx="8381260" cy="1054394"/>
          </a:xfrm>
        </p:spPr>
        <p:txBody>
          <a:bodyPr>
            <a:normAutofit/>
          </a:bodyPr>
          <a:lstStyle/>
          <a:p>
            <a:r>
              <a:rPr kumimoji="1" lang="ja-JP" altLang="en-US" sz="3600" dirty="0" smtClean="0"/>
              <a:t>まず、病因病機学･･･と</a:t>
            </a:r>
            <a:r>
              <a:rPr lang="ja-JP" altLang="en-US" sz="3600" dirty="0" smtClean="0"/>
              <a:t>は･･･</a:t>
            </a:r>
            <a:r>
              <a:rPr kumimoji="1" lang="ja-JP" altLang="en-US" sz="3600" dirty="0" smtClean="0"/>
              <a:t>？</a:t>
            </a:r>
            <a:endParaRPr kumimoji="1" lang="ja-JP" altLang="en-US" sz="3600" dirty="0"/>
          </a:p>
        </p:txBody>
      </p:sp>
      <p:sp>
        <p:nvSpPr>
          <p:cNvPr id="4" name="テキスト ボックス 3"/>
          <p:cNvSpPr txBox="1"/>
          <p:nvPr/>
        </p:nvSpPr>
        <p:spPr>
          <a:xfrm>
            <a:off x="899592" y="3381958"/>
            <a:ext cx="2291750" cy="646331"/>
          </a:xfrm>
          <a:prstGeom prst="rect">
            <a:avLst/>
          </a:prstGeom>
          <a:noFill/>
        </p:spPr>
        <p:txBody>
          <a:bodyPr wrap="square" rtlCol="0">
            <a:spAutoFit/>
          </a:bodyPr>
          <a:lstStyle/>
          <a:p>
            <a:r>
              <a:rPr lang="ja-JP" altLang="en-US" sz="3600" spc="150" dirty="0">
                <a:solidFill>
                  <a:schemeClr val="accent5">
                    <a:lumMod val="75000"/>
                  </a:schemeClr>
                </a:solidFill>
              </a:rPr>
              <a:t>●病因：</a:t>
            </a:r>
            <a:endParaRPr kumimoji="1" lang="ja-JP" altLang="en-US" dirty="0">
              <a:solidFill>
                <a:schemeClr val="accent5">
                  <a:lumMod val="75000"/>
                </a:schemeClr>
              </a:solidFill>
            </a:endParaRPr>
          </a:p>
        </p:txBody>
      </p:sp>
      <p:sp>
        <p:nvSpPr>
          <p:cNvPr id="5" name="テキスト ボックス 4"/>
          <p:cNvSpPr txBox="1"/>
          <p:nvPr/>
        </p:nvSpPr>
        <p:spPr>
          <a:xfrm>
            <a:off x="2771800" y="3369766"/>
            <a:ext cx="5904656" cy="923330"/>
          </a:xfrm>
          <a:prstGeom prst="rect">
            <a:avLst/>
          </a:prstGeom>
          <a:noFill/>
        </p:spPr>
        <p:txBody>
          <a:bodyPr wrap="square" rtlCol="0">
            <a:spAutoFit/>
          </a:bodyPr>
          <a:lstStyle/>
          <a:p>
            <a:pPr marL="45720" lvl="0">
              <a:spcBef>
                <a:spcPct val="20000"/>
              </a:spcBef>
              <a:buClr>
                <a:srgbClr val="C66951"/>
              </a:buClr>
            </a:pPr>
            <a:r>
              <a:rPr lang="ja-JP" altLang="en-US" sz="3600" spc="150" dirty="0" smtClean="0">
                <a:solidFill>
                  <a:schemeClr val="accent5">
                    <a:lumMod val="50000"/>
                  </a:schemeClr>
                </a:solidFill>
              </a:rPr>
              <a:t>バランス</a:t>
            </a:r>
            <a:r>
              <a:rPr lang="ja-JP" altLang="en-US" sz="3600" spc="150" dirty="0">
                <a:solidFill>
                  <a:schemeClr val="accent5">
                    <a:lumMod val="50000"/>
                  </a:schemeClr>
                </a:solidFill>
              </a:rPr>
              <a:t>を崩す原因因子</a:t>
            </a:r>
            <a:endParaRPr lang="en-US" altLang="ja-JP" sz="3600" spc="150" dirty="0">
              <a:solidFill>
                <a:schemeClr val="accent5">
                  <a:lumMod val="50000"/>
                </a:schemeClr>
              </a:solidFill>
            </a:endParaRPr>
          </a:p>
          <a:p>
            <a:endParaRPr kumimoji="1" lang="ja-JP" altLang="en-US" dirty="0"/>
          </a:p>
        </p:txBody>
      </p:sp>
      <p:sp>
        <p:nvSpPr>
          <p:cNvPr id="6" name="テキスト ボックス 5"/>
          <p:cNvSpPr txBox="1"/>
          <p:nvPr/>
        </p:nvSpPr>
        <p:spPr>
          <a:xfrm>
            <a:off x="899592" y="4502065"/>
            <a:ext cx="2592288" cy="646331"/>
          </a:xfrm>
          <a:prstGeom prst="rect">
            <a:avLst/>
          </a:prstGeom>
          <a:noFill/>
        </p:spPr>
        <p:txBody>
          <a:bodyPr wrap="square" rtlCol="0">
            <a:spAutoFit/>
          </a:bodyPr>
          <a:lstStyle/>
          <a:p>
            <a:pPr marL="45720" lvl="0">
              <a:spcBef>
                <a:spcPct val="20000"/>
              </a:spcBef>
              <a:buClr>
                <a:srgbClr val="C66951"/>
              </a:buClr>
            </a:pPr>
            <a:r>
              <a:rPr lang="ja-JP" altLang="en-US" sz="3600" spc="150" dirty="0">
                <a:solidFill>
                  <a:schemeClr val="accent5">
                    <a:lumMod val="75000"/>
                  </a:schemeClr>
                </a:solidFill>
              </a:rPr>
              <a:t>●病機</a:t>
            </a:r>
            <a:r>
              <a:rPr lang="ja-JP" altLang="en-US" sz="3600" spc="150" dirty="0" smtClean="0">
                <a:solidFill>
                  <a:schemeClr val="accent5">
                    <a:lumMod val="75000"/>
                  </a:schemeClr>
                </a:solidFill>
              </a:rPr>
              <a:t>：</a:t>
            </a:r>
            <a:endParaRPr kumimoji="1" lang="ja-JP" altLang="en-US" dirty="0">
              <a:solidFill>
                <a:schemeClr val="accent5">
                  <a:lumMod val="75000"/>
                </a:schemeClr>
              </a:solidFill>
            </a:endParaRPr>
          </a:p>
        </p:txBody>
      </p:sp>
      <p:sp>
        <p:nvSpPr>
          <p:cNvPr id="8" name="テキスト ボックス 7"/>
          <p:cNvSpPr txBox="1"/>
          <p:nvPr/>
        </p:nvSpPr>
        <p:spPr>
          <a:xfrm>
            <a:off x="2771800" y="4471952"/>
            <a:ext cx="8064896" cy="1477328"/>
          </a:xfrm>
          <a:prstGeom prst="rect">
            <a:avLst/>
          </a:prstGeom>
          <a:noFill/>
        </p:spPr>
        <p:txBody>
          <a:bodyPr wrap="square" rtlCol="0">
            <a:spAutoFit/>
          </a:bodyPr>
          <a:lstStyle/>
          <a:p>
            <a:pPr marL="45720" lvl="0">
              <a:spcBef>
                <a:spcPct val="20000"/>
              </a:spcBef>
              <a:buClr>
                <a:srgbClr val="C66951"/>
              </a:buClr>
            </a:pPr>
            <a:r>
              <a:rPr lang="ja-JP" altLang="en-US" sz="3600" spc="150" dirty="0" smtClean="0">
                <a:solidFill>
                  <a:schemeClr val="accent5">
                    <a:lumMod val="50000"/>
                  </a:schemeClr>
                </a:solidFill>
              </a:rPr>
              <a:t>バランス</a:t>
            </a:r>
            <a:r>
              <a:rPr lang="ja-JP" altLang="en-US" sz="3600" spc="150" dirty="0">
                <a:solidFill>
                  <a:schemeClr val="accent5">
                    <a:lumMod val="50000"/>
                  </a:schemeClr>
                </a:solidFill>
              </a:rPr>
              <a:t>を崩したこと</a:t>
            </a:r>
            <a:r>
              <a:rPr lang="ja-JP" altLang="en-US" sz="3600" spc="150" dirty="0" smtClean="0">
                <a:solidFill>
                  <a:schemeClr val="accent5">
                    <a:lumMod val="50000"/>
                  </a:schemeClr>
                </a:solidFill>
              </a:rPr>
              <a:t>が</a:t>
            </a:r>
            <a:r>
              <a:rPr lang="ja-JP" altLang="en-US" sz="3600" spc="150" dirty="0">
                <a:solidFill>
                  <a:schemeClr val="accent5">
                    <a:lumMod val="50000"/>
                  </a:schemeClr>
                </a:solidFill>
              </a:rPr>
              <a:t>　　　　　病気につながるメカニズム</a:t>
            </a:r>
          </a:p>
          <a:p>
            <a:endParaRPr kumimoji="1" lang="ja-JP" altLang="en-US" dirty="0">
              <a:solidFill>
                <a:schemeClr val="accent1">
                  <a:lumMod val="75000"/>
                </a:schemeClr>
              </a:solidFill>
            </a:endParaRPr>
          </a:p>
        </p:txBody>
      </p:sp>
      <p:sp>
        <p:nvSpPr>
          <p:cNvPr id="9" name="角丸四角形 8"/>
          <p:cNvSpPr/>
          <p:nvPr/>
        </p:nvSpPr>
        <p:spPr>
          <a:xfrm>
            <a:off x="755576" y="3212976"/>
            <a:ext cx="7848872" cy="988951"/>
          </a:xfrm>
          <a:prstGeom prst="roundRect">
            <a:avLst/>
          </a:prstGeom>
          <a:noFill/>
          <a:ln w="31750">
            <a:solidFill>
              <a:schemeClr val="accent1">
                <a:lumMod val="40000"/>
                <a:lumOff val="60000"/>
              </a:schemeClr>
            </a:solidFill>
          </a:ln>
          <a:effectLst>
            <a:glow rad="228600">
              <a:schemeClr val="accent1">
                <a:satMod val="175000"/>
                <a:alpha val="85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0245879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8"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8" fill="hold" grpId="0" nodeType="clickEffect">
                                  <p:stCondLst>
                                    <p:cond delay="0"/>
                                  </p:stCondLst>
                                  <p:childTnLst>
                                    <p:set>
                                      <p:cBhvr>
                                        <p:cTn id="22" dur="1" fill="hold">
                                          <p:stCondLst>
                                            <p:cond delay="0"/>
                                          </p:stCondLst>
                                        </p:cTn>
                                        <p:tgtEl>
                                          <p:spTgt spid="4"/>
                                        </p:tgtEl>
                                        <p:attrNameLst>
                                          <p:attrName>style.visibility</p:attrName>
                                        </p:attrNameLst>
                                      </p:cBhvr>
                                      <p:to>
                                        <p:strVal val="visible"/>
                                      </p:to>
                                    </p:set>
                                    <p:anim calcmode="lin" valueType="num">
                                      <p:cBhvr additive="base">
                                        <p:cTn id="23" dur="500" fill="hold"/>
                                        <p:tgtEl>
                                          <p:spTgt spid="4"/>
                                        </p:tgtEl>
                                        <p:attrNameLst>
                                          <p:attrName>ppt_x</p:attrName>
                                        </p:attrNameLst>
                                      </p:cBhvr>
                                      <p:tavLst>
                                        <p:tav tm="0">
                                          <p:val>
                                            <p:strVal val="0-#ppt_w/2"/>
                                          </p:val>
                                        </p:tav>
                                        <p:tav tm="100000">
                                          <p:val>
                                            <p:strVal val="#ppt_x"/>
                                          </p:val>
                                        </p:tav>
                                      </p:tavLst>
                                    </p:anim>
                                    <p:anim calcmode="lin" valueType="num">
                                      <p:cBhvr additive="base">
                                        <p:cTn id="24" dur="500" fill="hold"/>
                                        <p:tgtEl>
                                          <p:spTgt spid="4"/>
                                        </p:tgtEl>
                                        <p:attrNameLst>
                                          <p:attrName>ppt_y</p:attrName>
                                        </p:attrNameLst>
                                      </p:cBhvr>
                                      <p:tavLst>
                                        <p:tav tm="0">
                                          <p:val>
                                            <p:strVal val="#ppt_y"/>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8" fill="hold" grpId="0" nodeType="clickEffect">
                                  <p:stCondLst>
                                    <p:cond delay="0"/>
                                  </p:stCondLst>
                                  <p:childTnLst>
                                    <p:set>
                                      <p:cBhvr>
                                        <p:cTn id="28" dur="1" fill="hold">
                                          <p:stCondLst>
                                            <p:cond delay="0"/>
                                          </p:stCondLst>
                                        </p:cTn>
                                        <p:tgtEl>
                                          <p:spTgt spid="6"/>
                                        </p:tgtEl>
                                        <p:attrNameLst>
                                          <p:attrName>style.visibility</p:attrName>
                                        </p:attrNameLst>
                                      </p:cBhvr>
                                      <p:to>
                                        <p:strVal val="visible"/>
                                      </p:to>
                                    </p:set>
                                    <p:anim calcmode="lin" valueType="num">
                                      <p:cBhvr additive="base">
                                        <p:cTn id="29" dur="500" fill="hold"/>
                                        <p:tgtEl>
                                          <p:spTgt spid="6"/>
                                        </p:tgtEl>
                                        <p:attrNameLst>
                                          <p:attrName>ppt_x</p:attrName>
                                        </p:attrNameLst>
                                      </p:cBhvr>
                                      <p:tavLst>
                                        <p:tav tm="0">
                                          <p:val>
                                            <p:strVal val="0-#ppt_w/2"/>
                                          </p:val>
                                        </p:tav>
                                        <p:tav tm="100000">
                                          <p:val>
                                            <p:strVal val="#ppt_x"/>
                                          </p:val>
                                        </p:tav>
                                      </p:tavLst>
                                    </p:anim>
                                    <p:anim calcmode="lin" valueType="num">
                                      <p:cBhvr additive="base">
                                        <p:cTn id="30" dur="500" fill="hold"/>
                                        <p:tgtEl>
                                          <p:spTgt spid="6"/>
                                        </p:tgtEl>
                                        <p:attrNameLst>
                                          <p:attrName>ppt_y</p:attrName>
                                        </p:attrNameLst>
                                      </p:cBhvr>
                                      <p:tavLst>
                                        <p:tav tm="0">
                                          <p:val>
                                            <p:strVal val="#ppt_y"/>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grpId="0" nodeType="clickEffect">
                                  <p:stCondLst>
                                    <p:cond delay="0"/>
                                  </p:stCondLst>
                                  <p:childTnLst>
                                    <p:set>
                                      <p:cBhvr>
                                        <p:cTn id="34" dur="1" fill="hold">
                                          <p:stCondLst>
                                            <p:cond delay="0"/>
                                          </p:stCondLst>
                                        </p:cTn>
                                        <p:tgtEl>
                                          <p:spTgt spid="5"/>
                                        </p:tgtEl>
                                        <p:attrNameLst>
                                          <p:attrName>style.visibility</p:attrName>
                                        </p:attrNameLst>
                                      </p:cBhvr>
                                      <p:to>
                                        <p:strVal val="visible"/>
                                      </p:to>
                                    </p:set>
                                    <p:animEffect transition="in" filter="fade">
                                      <p:cBhvr>
                                        <p:cTn id="35" dur="500"/>
                                        <p:tgtEl>
                                          <p:spTgt spid="5"/>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grpId="0" nodeType="clickEffect">
                                  <p:stCondLst>
                                    <p:cond delay="0"/>
                                  </p:stCondLst>
                                  <p:childTnLst>
                                    <p:set>
                                      <p:cBhvr>
                                        <p:cTn id="39" dur="1" fill="hold">
                                          <p:stCondLst>
                                            <p:cond delay="0"/>
                                          </p:stCondLst>
                                        </p:cTn>
                                        <p:tgtEl>
                                          <p:spTgt spid="8"/>
                                        </p:tgtEl>
                                        <p:attrNameLst>
                                          <p:attrName>style.visibility</p:attrName>
                                        </p:attrNameLst>
                                      </p:cBhvr>
                                      <p:to>
                                        <p:strVal val="visible"/>
                                      </p:to>
                                    </p:set>
                                    <p:animEffect transition="in" filter="fade">
                                      <p:cBhvr>
                                        <p:cTn id="40" dur="500"/>
                                        <p:tgtEl>
                                          <p:spTgt spid="8"/>
                                        </p:tgtEl>
                                      </p:cBhvr>
                                    </p:animEffect>
                                  </p:childTnLst>
                                </p:cTn>
                              </p:par>
                            </p:childTnLst>
                          </p:cTn>
                        </p:par>
                      </p:childTnLst>
                    </p:cTn>
                  </p:par>
                  <p:par>
                    <p:cTn id="41" fill="hold">
                      <p:stCondLst>
                        <p:cond delay="indefinite"/>
                      </p:stCondLst>
                      <p:childTnLst>
                        <p:par>
                          <p:cTn id="42" fill="hold">
                            <p:stCondLst>
                              <p:cond delay="0"/>
                            </p:stCondLst>
                            <p:childTnLst>
                              <p:par>
                                <p:cTn id="43" presetID="10" presetClass="entr" presetSubtype="0" fill="hold" grpId="0" nodeType="clickEffect">
                                  <p:stCondLst>
                                    <p:cond delay="0"/>
                                  </p:stCondLst>
                                  <p:childTnLst>
                                    <p:set>
                                      <p:cBhvr>
                                        <p:cTn id="44" dur="1" fill="hold">
                                          <p:stCondLst>
                                            <p:cond delay="0"/>
                                          </p:stCondLst>
                                        </p:cTn>
                                        <p:tgtEl>
                                          <p:spTgt spid="9"/>
                                        </p:tgtEl>
                                        <p:attrNameLst>
                                          <p:attrName>style.visibility</p:attrName>
                                        </p:attrNameLst>
                                      </p:cBhvr>
                                      <p:to>
                                        <p:strVal val="visible"/>
                                      </p:to>
                                    </p:set>
                                    <p:animEffect transition="in" filter="fade">
                                      <p:cBhvr>
                                        <p:cTn id="45" dur="500"/>
                                        <p:tgtEl>
                                          <p:spTgt spid="9"/>
                                        </p:tgtEl>
                                      </p:cBhvr>
                                    </p:animEffect>
                                  </p:childTnLst>
                                </p:cTn>
                              </p:par>
                            </p:childTnLst>
                          </p:cTn>
                        </p:par>
                      </p:childTnLst>
                    </p:cTn>
                  </p:par>
                  <p:par>
                    <p:cTn id="46" fill="hold">
                      <p:stCondLst>
                        <p:cond delay="indefinite"/>
                      </p:stCondLst>
                      <p:childTnLst>
                        <p:par>
                          <p:cTn id="47" fill="hold">
                            <p:stCondLst>
                              <p:cond delay="0"/>
                            </p:stCondLst>
                            <p:childTnLst>
                              <p:par>
                                <p:cTn id="48" presetID="26" presetClass="emph" presetSubtype="0" fill="hold" grpId="1" nodeType="clickEffect">
                                  <p:stCondLst>
                                    <p:cond delay="0"/>
                                  </p:stCondLst>
                                  <p:childTnLst>
                                    <p:animEffect transition="out" filter="fade">
                                      <p:cBhvr>
                                        <p:cTn id="49" dur="500" tmFilter="0, 0; .2, .5; .8, .5; 1, 0"/>
                                        <p:tgtEl>
                                          <p:spTgt spid="9"/>
                                        </p:tgtEl>
                                      </p:cBhvr>
                                    </p:animEffect>
                                    <p:animScale>
                                      <p:cBhvr>
                                        <p:cTn id="50" dur="250" autoRev="1" fill="hold"/>
                                        <p:tgtEl>
                                          <p:spTgt spid="9"/>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p:bldP spid="5" grpId="0"/>
      <p:bldP spid="6" grpId="0"/>
      <p:bldP spid="8" grpId="0"/>
      <p:bldP spid="9" grpId="0" animBg="1"/>
      <p:bldP spid="9" grpId="1"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539552" y="1673424"/>
            <a:ext cx="8424936" cy="4923928"/>
          </a:xfrm>
        </p:spPr>
        <p:txBody>
          <a:bodyPr>
            <a:noAutofit/>
          </a:bodyPr>
          <a:lstStyle/>
          <a:p>
            <a:pPr marL="45720" indent="0">
              <a:buNone/>
            </a:pPr>
            <a:r>
              <a:rPr lang="ja-JP" altLang="en-US" sz="2400" dirty="0" smtClean="0"/>
              <a:t>　</a:t>
            </a:r>
            <a:r>
              <a:rPr lang="ja-JP" altLang="ja-JP" sz="2400" dirty="0" smtClean="0"/>
              <a:t>不内外因</a:t>
            </a:r>
            <a:r>
              <a:rPr lang="ja-JP" altLang="ja-JP" sz="2400" dirty="0"/>
              <a:t>：外因（気候の変化</a:t>
            </a:r>
            <a:r>
              <a:rPr lang="en-US" altLang="ja-JP" sz="2400" dirty="0"/>
              <a:t>&amp;</a:t>
            </a:r>
            <a:r>
              <a:rPr lang="ja-JP" altLang="ja-JP" sz="2400" dirty="0"/>
              <a:t>伝染病）</a:t>
            </a:r>
            <a:r>
              <a:rPr lang="ja-JP" altLang="ja-JP" sz="2400" dirty="0" smtClean="0"/>
              <a:t>でも</a:t>
            </a:r>
            <a:endParaRPr lang="en-US" altLang="ja-JP" sz="2400" dirty="0" smtClean="0"/>
          </a:p>
          <a:p>
            <a:pPr marL="45720" indent="0">
              <a:buNone/>
            </a:pPr>
            <a:r>
              <a:rPr lang="ja-JP" altLang="ja-JP" sz="2400" dirty="0" smtClean="0"/>
              <a:t>内因</a:t>
            </a:r>
            <a:r>
              <a:rPr lang="ja-JP" altLang="ja-JP" sz="2400" dirty="0"/>
              <a:t>（感情の失調）でもない</a:t>
            </a:r>
            <a:r>
              <a:rPr lang="ja-JP" altLang="ja-JP" sz="2400" dirty="0" smtClean="0"/>
              <a:t>もの</a:t>
            </a:r>
            <a:endParaRPr lang="en-US" altLang="ja-JP" sz="2400" dirty="0" smtClean="0"/>
          </a:p>
          <a:p>
            <a:pPr marL="45720" indent="0">
              <a:buNone/>
            </a:pPr>
            <a:endParaRPr lang="en-US" altLang="ja-JP" sz="1400" dirty="0"/>
          </a:p>
          <a:p>
            <a:pPr marL="45720" indent="0">
              <a:buNone/>
            </a:pPr>
            <a:r>
              <a:rPr lang="ja-JP" altLang="en-US" sz="2400" dirty="0" smtClean="0"/>
              <a:t>　</a:t>
            </a:r>
            <a:r>
              <a:rPr lang="ja-JP" altLang="ja-JP" sz="2400" dirty="0" smtClean="0"/>
              <a:t>○</a:t>
            </a:r>
            <a:r>
              <a:rPr lang="ja-JP" altLang="ja-JP" sz="2400" dirty="0"/>
              <a:t>飲食の</a:t>
            </a:r>
            <a:r>
              <a:rPr lang="ja-JP" altLang="ja-JP" sz="2400" dirty="0" smtClean="0"/>
              <a:t>不摂生</a:t>
            </a:r>
            <a:endParaRPr lang="en-US" altLang="ja-JP" sz="2400" dirty="0" smtClean="0"/>
          </a:p>
          <a:p>
            <a:pPr marL="45720" indent="0">
              <a:buNone/>
            </a:pPr>
            <a:r>
              <a:rPr lang="ja-JP" altLang="en-US" sz="2800" dirty="0"/>
              <a:t>　</a:t>
            </a:r>
            <a:r>
              <a:rPr lang="ja-JP" altLang="en-US" sz="2800" dirty="0" smtClean="0"/>
              <a:t>　　</a:t>
            </a:r>
            <a:r>
              <a:rPr lang="ja-JP" altLang="en-US" sz="2400" dirty="0" smtClean="0"/>
              <a:t>▦</a:t>
            </a:r>
            <a:r>
              <a:rPr lang="ja-JP" altLang="ja-JP" sz="2400" dirty="0"/>
              <a:t>生もの、冷たいもの、香辛料などの摂取</a:t>
            </a:r>
          </a:p>
          <a:p>
            <a:pPr marL="45720" indent="0">
              <a:buNone/>
            </a:pPr>
            <a:r>
              <a:rPr lang="ja-JP" altLang="en-US" sz="2400" dirty="0"/>
              <a:t>　　　　</a:t>
            </a:r>
            <a:r>
              <a:rPr lang="ja-JP" altLang="en-US" sz="2400" dirty="0" smtClean="0"/>
              <a:t>　</a:t>
            </a:r>
            <a:r>
              <a:rPr lang="ja-JP" altLang="ja-JP" dirty="0" smtClean="0"/>
              <a:t>→</a:t>
            </a:r>
            <a:r>
              <a:rPr lang="ja-JP" altLang="ja-JP" dirty="0"/>
              <a:t>胃や脾の機能を直接</a:t>
            </a:r>
            <a:r>
              <a:rPr lang="ja-JP" altLang="ja-JP" dirty="0" smtClean="0"/>
              <a:t>傷害</a:t>
            </a:r>
            <a:endParaRPr lang="en-US" altLang="ja-JP" dirty="0" smtClean="0"/>
          </a:p>
          <a:p>
            <a:pPr marL="45720" indent="0">
              <a:buNone/>
            </a:pPr>
            <a:endParaRPr lang="ja-JP" altLang="ja-JP" sz="900" dirty="0"/>
          </a:p>
          <a:p>
            <a:pPr marL="45720" indent="0">
              <a:buNone/>
            </a:pPr>
            <a:r>
              <a:rPr lang="ja-JP" altLang="en-US" sz="2400" dirty="0" smtClean="0"/>
              <a:t>　　　</a:t>
            </a:r>
            <a:r>
              <a:rPr lang="ja-JP" altLang="en-US" sz="2400" dirty="0"/>
              <a:t> </a:t>
            </a:r>
            <a:r>
              <a:rPr lang="ja-JP" altLang="en-US" sz="2400" dirty="0" smtClean="0"/>
              <a:t> </a:t>
            </a:r>
            <a:r>
              <a:rPr lang="ja-JP" altLang="ja-JP" sz="2400" dirty="0" smtClean="0"/>
              <a:t>▦</a:t>
            </a:r>
            <a:r>
              <a:rPr lang="ja-JP" altLang="ja-JP" sz="2400" dirty="0"/>
              <a:t>暴飲暴食→飲食物が消化されずに停滞</a:t>
            </a:r>
          </a:p>
          <a:p>
            <a:pPr marL="45720" indent="0">
              <a:buNone/>
            </a:pPr>
            <a:r>
              <a:rPr lang="ja-JP" altLang="en-US" sz="2400" dirty="0"/>
              <a:t>　　　　　</a:t>
            </a:r>
            <a:r>
              <a:rPr lang="ja-JP" altLang="en-US" dirty="0" smtClean="0"/>
              <a:t>→</a:t>
            </a:r>
            <a:r>
              <a:rPr lang="ja-JP" altLang="en-US" dirty="0"/>
              <a:t>「</a:t>
            </a:r>
            <a:r>
              <a:rPr lang="ja-JP" altLang="ja-JP" dirty="0"/>
              <a:t>食積</a:t>
            </a:r>
            <a:r>
              <a:rPr lang="ja-JP" altLang="en-US" dirty="0"/>
              <a:t>」</a:t>
            </a:r>
            <a:r>
              <a:rPr lang="ja-JP" altLang="ja-JP" dirty="0"/>
              <a:t>→病邪に変化、新たな病因</a:t>
            </a:r>
            <a:r>
              <a:rPr lang="ja-JP" altLang="ja-JP" dirty="0" smtClean="0"/>
              <a:t>へ</a:t>
            </a:r>
            <a:endParaRPr lang="en-US" altLang="ja-JP" dirty="0" smtClean="0"/>
          </a:p>
          <a:p>
            <a:pPr marL="45720" indent="0">
              <a:buNone/>
            </a:pPr>
            <a:endParaRPr lang="en-US" altLang="ja-JP" sz="1050" dirty="0"/>
          </a:p>
          <a:p>
            <a:pPr marL="45720" indent="0">
              <a:buNone/>
            </a:pPr>
            <a:r>
              <a:rPr lang="ja-JP" altLang="en-US" sz="2400" dirty="0"/>
              <a:t>　 </a:t>
            </a:r>
            <a:r>
              <a:rPr lang="ja-JP" altLang="en-US" sz="2400" dirty="0" smtClean="0"/>
              <a:t>　　 </a:t>
            </a:r>
            <a:r>
              <a:rPr lang="ja-JP" altLang="ja-JP" sz="2400" dirty="0" smtClean="0"/>
              <a:t>▦</a:t>
            </a:r>
            <a:r>
              <a:rPr lang="ja-JP" altLang="ja-JP" sz="2400" dirty="0"/>
              <a:t>脂肪分、甘味、アルコール類</a:t>
            </a:r>
          </a:p>
          <a:p>
            <a:pPr marL="45720" indent="0">
              <a:buNone/>
            </a:pPr>
            <a:r>
              <a:rPr lang="ja-JP" altLang="ja-JP" sz="2400" dirty="0"/>
              <a:t>　　</a:t>
            </a:r>
            <a:r>
              <a:rPr lang="ja-JP" altLang="en-US" sz="2400" dirty="0"/>
              <a:t>　</a:t>
            </a:r>
            <a:r>
              <a:rPr lang="en-US" altLang="ja-JP" sz="2400" dirty="0"/>
              <a:t>       </a:t>
            </a:r>
            <a:r>
              <a:rPr lang="ja-JP" altLang="ja-JP" dirty="0"/>
              <a:t>→長期にわたって摂りすぎると、体内に湿邪を生じる</a:t>
            </a:r>
            <a:endParaRPr lang="en-US" altLang="ja-JP" dirty="0"/>
          </a:p>
          <a:p>
            <a:endParaRPr lang="ja-JP" altLang="en-US" sz="2400" dirty="0"/>
          </a:p>
          <a:p>
            <a:pPr marL="45720" indent="0">
              <a:buNone/>
            </a:pPr>
            <a:endParaRPr lang="en-US" altLang="ja-JP" sz="2400" dirty="0" smtClean="0"/>
          </a:p>
          <a:p>
            <a:pPr marL="45720" indent="0">
              <a:buNone/>
            </a:pPr>
            <a:r>
              <a:rPr lang="ja-JP" altLang="en-US" sz="2400" dirty="0" smtClean="0"/>
              <a:t>　</a:t>
            </a:r>
            <a:endParaRPr kumimoji="1" lang="ja-JP" altLang="en-US" sz="2400" dirty="0"/>
          </a:p>
        </p:txBody>
      </p:sp>
      <p:sp>
        <p:nvSpPr>
          <p:cNvPr id="2" name="タイトル 1"/>
          <p:cNvSpPr>
            <a:spLocks noGrp="1"/>
          </p:cNvSpPr>
          <p:nvPr>
            <p:ph type="title"/>
          </p:nvPr>
        </p:nvSpPr>
        <p:spPr/>
        <p:txBody>
          <a:bodyPr/>
          <a:lstStyle/>
          <a:p>
            <a:r>
              <a:rPr lang="ja-JP" altLang="ja-JP" dirty="0"/>
              <a:t>◆不内外因</a:t>
            </a:r>
            <a:endParaRPr kumimoji="1" lang="ja-JP" altLang="en-US" dirty="0"/>
          </a:p>
        </p:txBody>
      </p:sp>
      <p:sp>
        <p:nvSpPr>
          <p:cNvPr id="5" name="テキスト ボックス 4"/>
          <p:cNvSpPr txBox="1"/>
          <p:nvPr/>
        </p:nvSpPr>
        <p:spPr>
          <a:xfrm>
            <a:off x="7164288" y="332656"/>
            <a:ext cx="1800200" cy="1200329"/>
          </a:xfrm>
          <a:prstGeom prst="rect">
            <a:avLst/>
          </a:prstGeom>
          <a:noFill/>
        </p:spPr>
        <p:txBody>
          <a:bodyPr wrap="square" rtlCol="0">
            <a:spAutoFit/>
          </a:bodyPr>
          <a:lstStyle/>
          <a:p>
            <a:r>
              <a:rPr lang="ja-JP" altLang="en-US" dirty="0">
                <a:solidFill>
                  <a:schemeClr val="accent1">
                    <a:lumMod val="20000"/>
                    <a:lumOff val="80000"/>
                  </a:schemeClr>
                </a:solidFill>
              </a:rPr>
              <a:t>□</a:t>
            </a:r>
            <a:r>
              <a:rPr lang="ja-JP" altLang="en-US" dirty="0" smtClean="0">
                <a:solidFill>
                  <a:schemeClr val="accent1">
                    <a:lumMod val="20000"/>
                    <a:lumOff val="80000"/>
                  </a:schemeClr>
                </a:solidFill>
              </a:rPr>
              <a:t>外因</a:t>
            </a:r>
            <a:endParaRPr lang="ja-JP" altLang="en-US" dirty="0">
              <a:solidFill>
                <a:schemeClr val="accent1">
                  <a:lumMod val="20000"/>
                  <a:lumOff val="80000"/>
                </a:schemeClr>
              </a:solidFill>
            </a:endParaRPr>
          </a:p>
          <a:p>
            <a:r>
              <a:rPr lang="ja-JP" altLang="en-US" dirty="0" smtClean="0">
                <a:solidFill>
                  <a:schemeClr val="accent5">
                    <a:lumMod val="20000"/>
                    <a:lumOff val="80000"/>
                  </a:schemeClr>
                </a:solidFill>
              </a:rPr>
              <a:t>□内因</a:t>
            </a:r>
            <a:endParaRPr lang="ja-JP" altLang="en-US" dirty="0">
              <a:solidFill>
                <a:schemeClr val="accent5">
                  <a:lumMod val="20000"/>
                  <a:lumOff val="80000"/>
                </a:schemeClr>
              </a:solidFill>
            </a:endParaRPr>
          </a:p>
          <a:p>
            <a:r>
              <a:rPr lang="ja-JP" altLang="en-US" dirty="0" smtClean="0">
                <a:solidFill>
                  <a:srgbClr val="FF9900"/>
                </a:solidFill>
              </a:rPr>
              <a:t>□不内外因</a:t>
            </a:r>
            <a:endParaRPr lang="en-US" altLang="ja-JP" dirty="0" smtClean="0">
              <a:solidFill>
                <a:srgbClr val="FF9900"/>
              </a:solidFill>
            </a:endParaRPr>
          </a:p>
          <a:p>
            <a:r>
              <a:rPr lang="ja-JP" altLang="en-US" dirty="0" smtClean="0">
                <a:solidFill>
                  <a:schemeClr val="accent5">
                    <a:lumMod val="20000"/>
                    <a:lumOff val="80000"/>
                  </a:schemeClr>
                </a:solidFill>
              </a:rPr>
              <a:t>□病理産物</a:t>
            </a:r>
            <a:endParaRPr lang="ja-JP" altLang="en-US" dirty="0">
              <a:solidFill>
                <a:schemeClr val="accent5">
                  <a:lumMod val="20000"/>
                  <a:lumOff val="80000"/>
                </a:schemeClr>
              </a:solidFill>
            </a:endParaRPr>
          </a:p>
        </p:txBody>
      </p:sp>
    </p:spTree>
    <p:extLst>
      <p:ext uri="{BB962C8B-B14F-4D97-AF65-F5344CB8AC3E}">
        <p14:creationId xmlns:p14="http://schemas.microsoft.com/office/powerpoint/2010/main" val="3743903666"/>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fade">
                                      <p:cBhvr>
                                        <p:cTn id="7" dur="500"/>
                                        <p:tgtEl>
                                          <p:spTgt spid="3">
                                            <p:txEl>
                                              <p:pRg st="4" end="4"/>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5" end="5"/>
                                            </p:txEl>
                                          </p:spTgt>
                                        </p:tgtEl>
                                        <p:attrNameLst>
                                          <p:attrName>style.visibility</p:attrName>
                                        </p:attrNameLst>
                                      </p:cBhvr>
                                      <p:to>
                                        <p:strVal val="visible"/>
                                      </p:to>
                                    </p:set>
                                    <p:animEffect transition="in" filter="fade">
                                      <p:cBhvr>
                                        <p:cTn id="10" dur="500"/>
                                        <p:tgtEl>
                                          <p:spTgt spid="3">
                                            <p:txEl>
                                              <p:pRg st="5" end="5"/>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7" end="7"/>
                                            </p:txEl>
                                          </p:spTgt>
                                        </p:tgtEl>
                                        <p:attrNameLst>
                                          <p:attrName>style.visibility</p:attrName>
                                        </p:attrNameLst>
                                      </p:cBhvr>
                                      <p:to>
                                        <p:strVal val="visible"/>
                                      </p:to>
                                    </p:set>
                                    <p:animEffect transition="in" filter="fade">
                                      <p:cBhvr>
                                        <p:cTn id="13" dur="500"/>
                                        <p:tgtEl>
                                          <p:spTgt spid="3">
                                            <p:txEl>
                                              <p:pRg st="7" end="7"/>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8" end="8"/>
                                            </p:txEl>
                                          </p:spTgt>
                                        </p:tgtEl>
                                        <p:attrNameLst>
                                          <p:attrName>style.visibility</p:attrName>
                                        </p:attrNameLst>
                                      </p:cBhvr>
                                      <p:to>
                                        <p:strVal val="visible"/>
                                      </p:to>
                                    </p:set>
                                    <p:animEffect transition="in" filter="fade">
                                      <p:cBhvr>
                                        <p:cTn id="16" dur="500"/>
                                        <p:tgtEl>
                                          <p:spTgt spid="3">
                                            <p:txEl>
                                              <p:pRg st="8" end="8"/>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3">
                                            <p:txEl>
                                              <p:pRg st="10" end="10"/>
                                            </p:txEl>
                                          </p:spTgt>
                                        </p:tgtEl>
                                        <p:attrNameLst>
                                          <p:attrName>style.visibility</p:attrName>
                                        </p:attrNameLst>
                                      </p:cBhvr>
                                      <p:to>
                                        <p:strVal val="visible"/>
                                      </p:to>
                                    </p:set>
                                    <p:animEffect transition="in" filter="fade">
                                      <p:cBhvr>
                                        <p:cTn id="19" dur="500"/>
                                        <p:tgtEl>
                                          <p:spTgt spid="3">
                                            <p:txEl>
                                              <p:pRg st="10" end="10"/>
                                            </p:txEl>
                                          </p:spTgt>
                                        </p:tgtEl>
                                      </p:cBhvr>
                                    </p:animEffect>
                                  </p:childTnLst>
                                </p:cTn>
                              </p:par>
                              <p:par>
                                <p:cTn id="20" presetID="10" presetClass="entr" presetSubtype="0" fill="hold" nodeType="withEffect">
                                  <p:stCondLst>
                                    <p:cond delay="0"/>
                                  </p:stCondLst>
                                  <p:childTnLst>
                                    <p:set>
                                      <p:cBhvr>
                                        <p:cTn id="21" dur="1" fill="hold">
                                          <p:stCondLst>
                                            <p:cond delay="0"/>
                                          </p:stCondLst>
                                        </p:cTn>
                                        <p:tgtEl>
                                          <p:spTgt spid="3">
                                            <p:txEl>
                                              <p:pRg st="11" end="11"/>
                                            </p:txEl>
                                          </p:spTgt>
                                        </p:tgtEl>
                                        <p:attrNameLst>
                                          <p:attrName>style.visibility</p:attrName>
                                        </p:attrNameLst>
                                      </p:cBhvr>
                                      <p:to>
                                        <p:strVal val="visible"/>
                                      </p:to>
                                    </p:set>
                                    <p:animEffect transition="in" filter="fade">
                                      <p:cBhvr>
                                        <p:cTn id="22" dur="500"/>
                                        <p:tgtEl>
                                          <p:spTgt spid="3">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p:txBody>
          <a:bodyPr>
            <a:normAutofit/>
          </a:bodyPr>
          <a:lstStyle/>
          <a:p>
            <a:endParaRPr lang="ja-JP" altLang="en-US" dirty="0"/>
          </a:p>
          <a:p>
            <a:pPr marL="45720" indent="0">
              <a:buNone/>
            </a:pPr>
            <a:r>
              <a:rPr lang="ja-JP" altLang="en-US" sz="3600" dirty="0"/>
              <a:t>病因</a:t>
            </a:r>
            <a:r>
              <a:rPr lang="ja-JP" altLang="en-US" sz="2800" dirty="0"/>
              <a:t>　</a:t>
            </a:r>
            <a:endParaRPr lang="en-US" altLang="ja-JP" sz="2800" dirty="0" smtClean="0"/>
          </a:p>
          <a:p>
            <a:pPr marL="45720" indent="0">
              <a:buNone/>
            </a:pPr>
            <a:r>
              <a:rPr lang="ja-JP" altLang="en-US" sz="2800" dirty="0" smtClean="0"/>
              <a:t>　</a:t>
            </a:r>
            <a:r>
              <a:rPr lang="ja-JP" altLang="en-US" sz="2000" dirty="0" smtClean="0"/>
              <a:t>□</a:t>
            </a:r>
            <a:r>
              <a:rPr lang="ja-JP" altLang="en-US" sz="2800" dirty="0" smtClean="0"/>
              <a:t>外因･･･</a:t>
            </a:r>
            <a:r>
              <a:rPr lang="ja-JP" altLang="en-US" sz="2800" b="0" dirty="0" smtClean="0"/>
              <a:t>外部</a:t>
            </a:r>
            <a:r>
              <a:rPr lang="ja-JP" altLang="en-US" sz="2800" b="0" dirty="0"/>
              <a:t>（気候の乱れ＋伝染病）</a:t>
            </a:r>
            <a:r>
              <a:rPr lang="ja-JP" altLang="en-US" sz="2800" b="0" dirty="0" smtClean="0"/>
              <a:t>から</a:t>
            </a:r>
            <a:endParaRPr lang="ja-JP" altLang="en-US" sz="2800" b="0" dirty="0"/>
          </a:p>
          <a:p>
            <a:pPr marL="45720" indent="0">
              <a:buNone/>
            </a:pPr>
            <a:r>
              <a:rPr lang="ja-JP" altLang="en-US" sz="2800" dirty="0" smtClean="0"/>
              <a:t>　</a:t>
            </a:r>
            <a:r>
              <a:rPr lang="ja-JP" altLang="en-US" sz="2000" dirty="0" smtClean="0"/>
              <a:t>□</a:t>
            </a:r>
            <a:r>
              <a:rPr lang="ja-JP" altLang="en-US" sz="2800" dirty="0" smtClean="0"/>
              <a:t>内因･･･</a:t>
            </a:r>
            <a:r>
              <a:rPr lang="ja-JP" altLang="en-US" sz="2800" b="0" dirty="0" smtClean="0"/>
              <a:t>内部</a:t>
            </a:r>
            <a:r>
              <a:rPr lang="ja-JP" altLang="en-US" sz="2800" b="0" dirty="0"/>
              <a:t>（感情の</a:t>
            </a:r>
            <a:r>
              <a:rPr lang="ja-JP" altLang="en-US" sz="2800" b="0" dirty="0" smtClean="0"/>
              <a:t>失調</a:t>
            </a:r>
            <a:r>
              <a:rPr lang="en-US" altLang="ja-JP" sz="2800" b="0" dirty="0" smtClean="0"/>
              <a:t>)</a:t>
            </a:r>
            <a:r>
              <a:rPr lang="ja-JP" altLang="en-US" sz="2800" b="0" dirty="0" smtClean="0"/>
              <a:t>から</a:t>
            </a:r>
            <a:endParaRPr lang="en-US" altLang="ja-JP" sz="2800" b="0" dirty="0" smtClean="0"/>
          </a:p>
          <a:p>
            <a:pPr marL="45720" indent="0">
              <a:buNone/>
            </a:pPr>
            <a:r>
              <a:rPr lang="ja-JP" altLang="en-US" sz="2800" dirty="0" smtClean="0"/>
              <a:t>　</a:t>
            </a:r>
            <a:r>
              <a:rPr lang="ja-JP" altLang="en-US" sz="2000" dirty="0" smtClean="0"/>
              <a:t>□</a:t>
            </a:r>
            <a:r>
              <a:rPr lang="ja-JP" altLang="en-US" sz="2800" dirty="0" smtClean="0"/>
              <a:t>不内外因･･･</a:t>
            </a:r>
            <a:r>
              <a:rPr lang="ja-JP" altLang="en-US" sz="2800" b="0" dirty="0" smtClean="0"/>
              <a:t>上記</a:t>
            </a:r>
            <a:r>
              <a:rPr lang="ja-JP" altLang="en-US" sz="2800" b="0" dirty="0"/>
              <a:t>以外から</a:t>
            </a:r>
          </a:p>
          <a:p>
            <a:pPr marL="45720" indent="0">
              <a:buNone/>
            </a:pPr>
            <a:r>
              <a:rPr lang="ja-JP" altLang="en-US" sz="2800" dirty="0" smtClean="0"/>
              <a:t>　</a:t>
            </a:r>
            <a:r>
              <a:rPr lang="ja-JP" altLang="en-US" sz="2000" dirty="0" smtClean="0"/>
              <a:t>□</a:t>
            </a:r>
            <a:r>
              <a:rPr lang="ja-JP" altLang="en-US" sz="2800" dirty="0" smtClean="0"/>
              <a:t>病理</a:t>
            </a:r>
            <a:r>
              <a:rPr lang="ja-JP" altLang="en-US" sz="2800" dirty="0"/>
              <a:t>産物</a:t>
            </a:r>
          </a:p>
          <a:p>
            <a:endParaRPr kumimoji="1" lang="ja-JP" altLang="en-US" dirty="0"/>
          </a:p>
        </p:txBody>
      </p:sp>
      <p:sp>
        <p:nvSpPr>
          <p:cNvPr id="2" name="タイトル 1"/>
          <p:cNvSpPr>
            <a:spLocks noGrp="1"/>
          </p:cNvSpPr>
          <p:nvPr>
            <p:ph type="title"/>
          </p:nvPr>
        </p:nvSpPr>
        <p:spPr/>
        <p:txBody>
          <a:bodyPr/>
          <a:lstStyle/>
          <a:p>
            <a:r>
              <a:rPr kumimoji="1" lang="ja-JP" altLang="en-US" sz="4000" dirty="0" smtClean="0">
                <a:solidFill>
                  <a:schemeClr val="accent5">
                    <a:lumMod val="20000"/>
                    <a:lumOff val="80000"/>
                  </a:schemeClr>
                </a:solidFill>
              </a:rPr>
              <a:t>①病因論</a:t>
            </a:r>
            <a:endParaRPr kumimoji="1" lang="ja-JP" altLang="en-US" sz="4000" dirty="0">
              <a:solidFill>
                <a:schemeClr val="accent5">
                  <a:lumMod val="20000"/>
                  <a:lumOff val="80000"/>
                </a:schemeClr>
              </a:solidFill>
            </a:endParaRPr>
          </a:p>
        </p:txBody>
      </p:sp>
      <p:sp>
        <p:nvSpPr>
          <p:cNvPr id="5" name="テキスト ボックス 4"/>
          <p:cNvSpPr txBox="1"/>
          <p:nvPr/>
        </p:nvSpPr>
        <p:spPr>
          <a:xfrm>
            <a:off x="7164288" y="332656"/>
            <a:ext cx="1800200" cy="1200329"/>
          </a:xfrm>
          <a:prstGeom prst="rect">
            <a:avLst/>
          </a:prstGeom>
          <a:noFill/>
        </p:spPr>
        <p:txBody>
          <a:bodyPr wrap="square" rtlCol="0">
            <a:spAutoFit/>
          </a:bodyPr>
          <a:lstStyle/>
          <a:p>
            <a:r>
              <a:rPr lang="ja-JP" altLang="en-US" dirty="0">
                <a:solidFill>
                  <a:schemeClr val="accent1">
                    <a:lumMod val="20000"/>
                    <a:lumOff val="80000"/>
                  </a:schemeClr>
                </a:solidFill>
              </a:rPr>
              <a:t>□</a:t>
            </a:r>
            <a:r>
              <a:rPr lang="ja-JP" altLang="en-US" dirty="0" smtClean="0">
                <a:solidFill>
                  <a:schemeClr val="accent1">
                    <a:lumMod val="20000"/>
                    <a:lumOff val="80000"/>
                  </a:schemeClr>
                </a:solidFill>
              </a:rPr>
              <a:t>外因</a:t>
            </a:r>
            <a:endParaRPr lang="ja-JP" altLang="en-US" dirty="0">
              <a:solidFill>
                <a:schemeClr val="accent1">
                  <a:lumMod val="20000"/>
                  <a:lumOff val="80000"/>
                </a:schemeClr>
              </a:solidFill>
            </a:endParaRPr>
          </a:p>
          <a:p>
            <a:r>
              <a:rPr lang="ja-JP" altLang="en-US" dirty="0" smtClean="0">
                <a:solidFill>
                  <a:schemeClr val="accent5">
                    <a:lumMod val="20000"/>
                    <a:lumOff val="80000"/>
                  </a:schemeClr>
                </a:solidFill>
              </a:rPr>
              <a:t>□内因</a:t>
            </a:r>
            <a:endParaRPr lang="ja-JP" altLang="en-US" dirty="0">
              <a:solidFill>
                <a:schemeClr val="accent5">
                  <a:lumMod val="20000"/>
                  <a:lumOff val="80000"/>
                </a:schemeClr>
              </a:solidFill>
            </a:endParaRPr>
          </a:p>
          <a:p>
            <a:r>
              <a:rPr lang="ja-JP" altLang="en-US" dirty="0" smtClean="0">
                <a:solidFill>
                  <a:schemeClr val="accent5">
                    <a:lumMod val="20000"/>
                    <a:lumOff val="80000"/>
                  </a:schemeClr>
                </a:solidFill>
              </a:rPr>
              <a:t>□不内外因</a:t>
            </a:r>
            <a:endParaRPr lang="en-US" altLang="ja-JP" dirty="0" smtClean="0">
              <a:solidFill>
                <a:schemeClr val="accent5">
                  <a:lumMod val="20000"/>
                  <a:lumOff val="80000"/>
                </a:schemeClr>
              </a:solidFill>
            </a:endParaRPr>
          </a:p>
          <a:p>
            <a:r>
              <a:rPr lang="ja-JP" altLang="en-US" dirty="0" smtClean="0">
                <a:solidFill>
                  <a:srgbClr val="FF9900"/>
                </a:solidFill>
              </a:rPr>
              <a:t>□病理産物</a:t>
            </a:r>
            <a:endParaRPr lang="ja-JP" altLang="en-US" dirty="0">
              <a:solidFill>
                <a:srgbClr val="FF9900"/>
              </a:solidFill>
            </a:endParaRPr>
          </a:p>
        </p:txBody>
      </p:sp>
    </p:spTree>
    <p:extLst>
      <p:ext uri="{BB962C8B-B14F-4D97-AF65-F5344CB8AC3E}">
        <p14:creationId xmlns:p14="http://schemas.microsoft.com/office/powerpoint/2010/main" val="508660313"/>
      </p:ext>
    </p:extLst>
  </p:cSld>
  <p:clrMapOvr>
    <a:masterClrMapping/>
  </p:clrMapOvr>
  <p:transition spd="slow">
    <p:push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mph" presetSubtype="2" fill="hold" nodeType="clickEffect">
                                  <p:stCondLst>
                                    <p:cond delay="0"/>
                                  </p:stCondLst>
                                  <p:childTnLst>
                                    <p:animClr clrSpc="rgb" dir="cw">
                                      <p:cBhvr override="childStyle">
                                        <p:cTn id="6" dur="2000" fill="hold"/>
                                        <p:tgtEl>
                                          <p:spTgt spid="3">
                                            <p:txEl>
                                              <p:pRg st="5" end="5"/>
                                            </p:txEl>
                                          </p:spTgt>
                                        </p:tgtEl>
                                        <p:attrNameLst>
                                          <p:attrName>style.color</p:attrName>
                                        </p:attrNameLst>
                                      </p:cBhvr>
                                      <p:to>
                                        <a:schemeClr val="accent2"/>
                                      </p:to>
                                    </p:animClr>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539552" y="1673424"/>
            <a:ext cx="8424936" cy="4059832"/>
          </a:xfrm>
        </p:spPr>
        <p:txBody>
          <a:bodyPr>
            <a:noAutofit/>
          </a:bodyPr>
          <a:lstStyle/>
          <a:p>
            <a:pPr marL="45720" indent="0">
              <a:buNone/>
            </a:pPr>
            <a:r>
              <a:rPr lang="ja-JP" altLang="en-US" sz="2400" dirty="0"/>
              <a:t>　</a:t>
            </a:r>
            <a:r>
              <a:rPr lang="ja-JP" altLang="en-US" sz="2400" dirty="0" smtClean="0"/>
              <a:t>　</a:t>
            </a:r>
            <a:r>
              <a:rPr lang="ja-JP" altLang="ja-JP" sz="2400" dirty="0" smtClean="0"/>
              <a:t>気</a:t>
            </a:r>
            <a:r>
              <a:rPr lang="ja-JP" altLang="ja-JP" sz="2400" dirty="0"/>
              <a:t>、血、津液などが本来の形を失い、病的な物質に</a:t>
            </a:r>
            <a:r>
              <a:rPr lang="ja-JP" altLang="en-US" sz="2400" dirty="0" smtClean="0"/>
              <a:t>変化</a:t>
            </a:r>
            <a:r>
              <a:rPr lang="ja-JP" altLang="ja-JP" sz="2400" dirty="0" smtClean="0"/>
              <a:t>した</a:t>
            </a:r>
            <a:r>
              <a:rPr lang="ja-JP" altLang="ja-JP" sz="2400" dirty="0"/>
              <a:t>もの。新たな病因として生体を障害する。</a:t>
            </a:r>
            <a:endParaRPr lang="en-US" altLang="ja-JP" sz="2400" dirty="0"/>
          </a:p>
          <a:p>
            <a:endParaRPr lang="en-US" altLang="ja-JP" sz="2400" dirty="0"/>
          </a:p>
          <a:p>
            <a:endParaRPr lang="en-US" altLang="ja-JP" sz="2400" dirty="0"/>
          </a:p>
          <a:p>
            <a:pPr marL="45720" indent="0">
              <a:buNone/>
            </a:pPr>
            <a:r>
              <a:rPr lang="ja-JP" altLang="en-US" sz="2800" dirty="0" smtClean="0"/>
              <a:t>◎</a:t>
            </a:r>
            <a:r>
              <a:rPr lang="ja-JP" altLang="ja-JP" sz="2800" dirty="0" smtClean="0"/>
              <a:t>代表的</a:t>
            </a:r>
            <a:r>
              <a:rPr lang="ja-JP" altLang="ja-JP" sz="2800" dirty="0"/>
              <a:t>な</a:t>
            </a:r>
            <a:r>
              <a:rPr lang="ja-JP" altLang="ja-JP" sz="2800" dirty="0" smtClean="0"/>
              <a:t>２つ</a:t>
            </a:r>
            <a:r>
              <a:rPr lang="ja-JP" altLang="en-US" sz="2800" dirty="0" smtClean="0"/>
              <a:t>･･･</a:t>
            </a:r>
            <a:r>
              <a:rPr lang="ja-JP" altLang="ja-JP" sz="2800" dirty="0" smtClean="0"/>
              <a:t>瘀</a:t>
            </a:r>
            <a:r>
              <a:rPr lang="ja-JP" altLang="ja-JP" sz="2800" dirty="0"/>
              <a:t>血と</a:t>
            </a:r>
            <a:r>
              <a:rPr lang="ja-JP" altLang="ja-JP" sz="2800" dirty="0" smtClean="0"/>
              <a:t>痰飲</a:t>
            </a:r>
            <a:endParaRPr lang="ja-JP" altLang="ja-JP" sz="2800" dirty="0"/>
          </a:p>
        </p:txBody>
      </p:sp>
      <p:sp>
        <p:nvSpPr>
          <p:cNvPr id="2" name="タイトル 1"/>
          <p:cNvSpPr>
            <a:spLocks noGrp="1"/>
          </p:cNvSpPr>
          <p:nvPr>
            <p:ph type="title"/>
          </p:nvPr>
        </p:nvSpPr>
        <p:spPr/>
        <p:txBody>
          <a:bodyPr/>
          <a:lstStyle/>
          <a:p>
            <a:r>
              <a:rPr lang="ja-JP" altLang="ja-JP" dirty="0" smtClean="0"/>
              <a:t>◆</a:t>
            </a:r>
            <a:r>
              <a:rPr lang="ja-JP" altLang="en-US" dirty="0" smtClean="0"/>
              <a:t>病理産物</a:t>
            </a:r>
            <a:endParaRPr kumimoji="1" lang="ja-JP" altLang="en-US" dirty="0"/>
          </a:p>
        </p:txBody>
      </p:sp>
      <p:sp>
        <p:nvSpPr>
          <p:cNvPr id="5" name="テキスト ボックス 4"/>
          <p:cNvSpPr txBox="1"/>
          <p:nvPr/>
        </p:nvSpPr>
        <p:spPr>
          <a:xfrm>
            <a:off x="7164288" y="332656"/>
            <a:ext cx="1800200" cy="1200329"/>
          </a:xfrm>
          <a:prstGeom prst="rect">
            <a:avLst/>
          </a:prstGeom>
          <a:noFill/>
        </p:spPr>
        <p:txBody>
          <a:bodyPr wrap="square" rtlCol="0">
            <a:spAutoFit/>
          </a:bodyPr>
          <a:lstStyle/>
          <a:p>
            <a:r>
              <a:rPr lang="ja-JP" altLang="en-US" dirty="0">
                <a:solidFill>
                  <a:schemeClr val="accent1">
                    <a:lumMod val="20000"/>
                    <a:lumOff val="80000"/>
                  </a:schemeClr>
                </a:solidFill>
              </a:rPr>
              <a:t>□</a:t>
            </a:r>
            <a:r>
              <a:rPr lang="ja-JP" altLang="en-US" dirty="0" smtClean="0">
                <a:solidFill>
                  <a:schemeClr val="accent1">
                    <a:lumMod val="20000"/>
                    <a:lumOff val="80000"/>
                  </a:schemeClr>
                </a:solidFill>
              </a:rPr>
              <a:t>外因</a:t>
            </a:r>
            <a:endParaRPr lang="ja-JP" altLang="en-US" dirty="0">
              <a:solidFill>
                <a:schemeClr val="accent1">
                  <a:lumMod val="20000"/>
                  <a:lumOff val="80000"/>
                </a:schemeClr>
              </a:solidFill>
            </a:endParaRPr>
          </a:p>
          <a:p>
            <a:r>
              <a:rPr lang="ja-JP" altLang="en-US" dirty="0" smtClean="0">
                <a:solidFill>
                  <a:schemeClr val="accent5">
                    <a:lumMod val="20000"/>
                    <a:lumOff val="80000"/>
                  </a:schemeClr>
                </a:solidFill>
              </a:rPr>
              <a:t>□内因</a:t>
            </a:r>
            <a:endParaRPr lang="ja-JP" altLang="en-US" dirty="0">
              <a:solidFill>
                <a:schemeClr val="accent5">
                  <a:lumMod val="20000"/>
                  <a:lumOff val="80000"/>
                </a:schemeClr>
              </a:solidFill>
            </a:endParaRPr>
          </a:p>
          <a:p>
            <a:r>
              <a:rPr lang="ja-JP" altLang="en-US" dirty="0" smtClean="0">
                <a:solidFill>
                  <a:schemeClr val="accent5">
                    <a:lumMod val="20000"/>
                    <a:lumOff val="80000"/>
                  </a:schemeClr>
                </a:solidFill>
              </a:rPr>
              <a:t>□不内外因</a:t>
            </a:r>
            <a:endParaRPr lang="en-US" altLang="ja-JP" dirty="0" smtClean="0">
              <a:solidFill>
                <a:schemeClr val="accent5">
                  <a:lumMod val="20000"/>
                  <a:lumOff val="80000"/>
                </a:schemeClr>
              </a:solidFill>
            </a:endParaRPr>
          </a:p>
          <a:p>
            <a:r>
              <a:rPr lang="ja-JP" altLang="en-US" dirty="0" smtClean="0">
                <a:solidFill>
                  <a:srgbClr val="FF9900"/>
                </a:solidFill>
              </a:rPr>
              <a:t>□病理産物</a:t>
            </a:r>
            <a:endParaRPr lang="ja-JP" altLang="en-US" dirty="0">
              <a:solidFill>
                <a:srgbClr val="FF9900"/>
              </a:solidFill>
            </a:endParaRPr>
          </a:p>
        </p:txBody>
      </p:sp>
    </p:spTree>
    <p:extLst>
      <p:ext uri="{BB962C8B-B14F-4D97-AF65-F5344CB8AC3E}">
        <p14:creationId xmlns:p14="http://schemas.microsoft.com/office/powerpoint/2010/main" val="3330765905"/>
      </p:ext>
    </p:extLst>
  </p:cSld>
  <p:clrMapOvr>
    <a:masterClrMapping/>
  </p:clrMapOvr>
  <p:transition spd="slow">
    <p:pu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971600" y="1659170"/>
            <a:ext cx="7884368" cy="5208692"/>
          </a:xfrm>
        </p:spPr>
        <p:txBody>
          <a:bodyPr>
            <a:noAutofit/>
          </a:bodyPr>
          <a:lstStyle/>
          <a:p>
            <a:pPr marL="45720" indent="0">
              <a:buNone/>
            </a:pPr>
            <a:r>
              <a:rPr lang="ja-JP" altLang="ja-JP" sz="2800" dirty="0"/>
              <a:t>●瘀</a:t>
            </a:r>
            <a:r>
              <a:rPr lang="ja-JP" altLang="ja-JP" sz="2800" dirty="0" smtClean="0"/>
              <a:t>血</a:t>
            </a:r>
            <a:endParaRPr lang="en-US" altLang="ja-JP" sz="2800" dirty="0" smtClean="0"/>
          </a:p>
          <a:p>
            <a:pPr marL="45720" indent="0">
              <a:buNone/>
            </a:pPr>
            <a:r>
              <a:rPr lang="ja-JP" altLang="en-US" dirty="0" smtClean="0"/>
              <a:t>　◎</a:t>
            </a:r>
            <a:r>
              <a:rPr lang="ja-JP" altLang="ja-JP" sz="2000" dirty="0" smtClean="0"/>
              <a:t>気</a:t>
            </a:r>
            <a:r>
              <a:rPr lang="ja-JP" altLang="ja-JP" sz="2000" dirty="0"/>
              <a:t>・血・津液のうち、血の流れが悪くなって機能を</a:t>
            </a:r>
            <a:r>
              <a:rPr lang="ja-JP" altLang="ja-JP" sz="2000" dirty="0" smtClean="0"/>
              <a:t>失い</a:t>
            </a:r>
            <a:endParaRPr lang="en-US" altLang="ja-JP" sz="2000" dirty="0" smtClean="0"/>
          </a:p>
          <a:p>
            <a:pPr marL="45720" indent="0">
              <a:buNone/>
            </a:pPr>
            <a:r>
              <a:rPr lang="ja-JP" altLang="en-US" dirty="0" smtClean="0"/>
              <a:t>　　変化</a:t>
            </a:r>
            <a:r>
              <a:rPr lang="ja-JP" altLang="ja-JP" sz="2000" dirty="0" smtClean="0"/>
              <a:t>した</a:t>
            </a:r>
            <a:r>
              <a:rPr lang="ja-JP" altLang="ja-JP" sz="2000" dirty="0"/>
              <a:t>物質。</a:t>
            </a:r>
          </a:p>
          <a:p>
            <a:pPr marL="45720" indent="0">
              <a:buNone/>
            </a:pPr>
            <a:r>
              <a:rPr lang="ja-JP" altLang="en-US" sz="2000" dirty="0" smtClean="0"/>
              <a:t>　◎</a:t>
            </a:r>
            <a:r>
              <a:rPr lang="ja-JP" altLang="ja-JP" sz="2000" dirty="0" smtClean="0"/>
              <a:t>固定的</a:t>
            </a:r>
            <a:r>
              <a:rPr lang="ja-JP" altLang="ja-JP" sz="2000" dirty="0"/>
              <a:t>な</a:t>
            </a:r>
            <a:r>
              <a:rPr lang="ja-JP" altLang="ja-JP" sz="2000" dirty="0" smtClean="0"/>
              <a:t>刺痛</a:t>
            </a:r>
            <a:r>
              <a:rPr lang="ja-JP" altLang="en-US" sz="2000" dirty="0" smtClean="0"/>
              <a:t>が特徴</a:t>
            </a:r>
            <a:r>
              <a:rPr lang="ja-JP" altLang="ja-JP" dirty="0" smtClean="0"/>
              <a:t>（</a:t>
            </a:r>
            <a:r>
              <a:rPr lang="ja-JP" altLang="ja-JP" dirty="0"/>
              <a:t>すぐに動く、体勢を動かして痛み</a:t>
            </a:r>
            <a:r>
              <a:rPr lang="ja-JP" altLang="ja-JP" dirty="0" smtClean="0"/>
              <a:t>が</a:t>
            </a:r>
            <a:endParaRPr lang="en-US" altLang="ja-JP" dirty="0" smtClean="0"/>
          </a:p>
          <a:p>
            <a:pPr marL="45720" indent="0">
              <a:buNone/>
            </a:pPr>
            <a:r>
              <a:rPr lang="ja-JP" altLang="en-US" dirty="0"/>
              <a:t>　</a:t>
            </a:r>
            <a:r>
              <a:rPr lang="ja-JP" altLang="en-US" dirty="0" smtClean="0"/>
              <a:t>　</a:t>
            </a:r>
            <a:r>
              <a:rPr lang="ja-JP" altLang="ja-JP" dirty="0" smtClean="0"/>
              <a:t>変わる</a:t>
            </a:r>
            <a:r>
              <a:rPr lang="ja-JP" altLang="ja-JP" dirty="0"/>
              <a:t>の</a:t>
            </a:r>
            <a:r>
              <a:rPr lang="ja-JP" altLang="ja-JP" dirty="0" smtClean="0"/>
              <a:t>は血</a:t>
            </a:r>
            <a:r>
              <a:rPr lang="ja-JP" altLang="ja-JP" dirty="0"/>
              <a:t>でなく気が滞っていることを示す） </a:t>
            </a:r>
          </a:p>
          <a:p>
            <a:pPr marL="45720" indent="0">
              <a:buNone/>
            </a:pPr>
            <a:r>
              <a:rPr lang="ja-JP" altLang="en-US" sz="2800" dirty="0" smtClean="0"/>
              <a:t>●痰飲</a:t>
            </a:r>
            <a:endParaRPr lang="en-US" altLang="ja-JP" dirty="0"/>
          </a:p>
          <a:p>
            <a:pPr marL="45720" indent="0">
              <a:buNone/>
            </a:pPr>
            <a:r>
              <a:rPr lang="ja-JP" altLang="en-US" sz="2000" dirty="0" smtClean="0"/>
              <a:t>　◎気</a:t>
            </a:r>
            <a:r>
              <a:rPr lang="ja-JP" altLang="en-US" sz="2000" dirty="0"/>
              <a:t>・血・津液のうち、津液の代謝失調により機能を失い</a:t>
            </a:r>
            <a:r>
              <a:rPr lang="ja-JP" altLang="en-US" sz="2000" dirty="0" smtClean="0"/>
              <a:t>、</a:t>
            </a:r>
            <a:endParaRPr lang="en-US" altLang="ja-JP" sz="2000" dirty="0" smtClean="0"/>
          </a:p>
          <a:p>
            <a:pPr marL="45720" indent="0">
              <a:buNone/>
            </a:pPr>
            <a:r>
              <a:rPr lang="ja-JP" altLang="en-US" dirty="0"/>
              <a:t>　</a:t>
            </a:r>
            <a:r>
              <a:rPr lang="ja-JP" altLang="en-US" dirty="0" smtClean="0"/>
              <a:t>　</a:t>
            </a:r>
            <a:r>
              <a:rPr lang="ja-JP" altLang="en-US" sz="2000" dirty="0" smtClean="0"/>
              <a:t>変化</a:t>
            </a:r>
            <a:r>
              <a:rPr lang="ja-JP" altLang="en-US" sz="2000" dirty="0"/>
              <a:t>した物質。単純にたまって淀んでいるものは「湿」</a:t>
            </a:r>
            <a:r>
              <a:rPr lang="ja-JP" altLang="en-US" sz="2000" dirty="0" smtClean="0"/>
              <a:t>、</a:t>
            </a:r>
            <a:endParaRPr lang="en-US" altLang="ja-JP" sz="2000" dirty="0" smtClean="0"/>
          </a:p>
          <a:p>
            <a:pPr marL="45720" indent="0">
              <a:buNone/>
            </a:pPr>
            <a:r>
              <a:rPr lang="ja-JP" altLang="en-US" sz="2000" dirty="0" smtClean="0"/>
              <a:t>　　それ</a:t>
            </a:r>
            <a:r>
              <a:rPr lang="ja-JP" altLang="en-US" sz="2000" dirty="0"/>
              <a:t>が病理産物へと変化したものを「</a:t>
            </a:r>
            <a:r>
              <a:rPr lang="ja-JP" altLang="en-US" sz="2000" dirty="0" smtClean="0"/>
              <a:t>痰」や「飲</a:t>
            </a:r>
            <a:r>
              <a:rPr lang="ja-JP" altLang="en-US" sz="2000" dirty="0"/>
              <a:t>」という。</a:t>
            </a:r>
          </a:p>
          <a:p>
            <a:pPr marL="45720" indent="0">
              <a:buNone/>
            </a:pPr>
            <a:r>
              <a:rPr lang="ja-JP" altLang="en-US" sz="2000" dirty="0" smtClean="0"/>
              <a:t>　　　　　</a:t>
            </a:r>
            <a:r>
              <a:rPr lang="ja-JP" altLang="en-US" sz="1600" dirty="0" smtClean="0"/>
              <a:t>「</a:t>
            </a:r>
            <a:r>
              <a:rPr lang="ja-JP" altLang="en-US" sz="1600" dirty="0"/>
              <a:t>痰」＝どちらかというと</a:t>
            </a:r>
            <a:r>
              <a:rPr lang="ja-JP" altLang="en-US" sz="1600" dirty="0" smtClean="0"/>
              <a:t>ねばねば。</a:t>
            </a:r>
            <a:endParaRPr lang="ja-JP" altLang="en-US" sz="1600" dirty="0"/>
          </a:p>
          <a:p>
            <a:pPr marL="45720" indent="0">
              <a:buNone/>
            </a:pPr>
            <a:r>
              <a:rPr lang="ja-JP" altLang="en-US" sz="1600" dirty="0" smtClean="0"/>
              <a:t>　　　　　　「</a:t>
            </a:r>
            <a:r>
              <a:rPr lang="ja-JP" altLang="en-US" sz="1600" dirty="0"/>
              <a:t>飲」＝わりとさらさら。</a:t>
            </a:r>
          </a:p>
          <a:p>
            <a:pPr marL="45720" indent="0">
              <a:buNone/>
            </a:pPr>
            <a:r>
              <a:rPr lang="ja-JP" altLang="en-US" sz="2000" dirty="0" smtClean="0"/>
              <a:t>◎湿</a:t>
            </a:r>
            <a:r>
              <a:rPr lang="ja-JP" altLang="en-US" sz="2000" dirty="0"/>
              <a:t>は正常な代謝系に戻せば再利用可能だが、痰</a:t>
            </a:r>
            <a:r>
              <a:rPr lang="ja-JP" altLang="en-US" sz="2000" dirty="0" smtClean="0"/>
              <a:t>と飲</a:t>
            </a:r>
            <a:r>
              <a:rPr lang="ja-JP" altLang="en-US" sz="2000" dirty="0"/>
              <a:t>は不可。</a:t>
            </a:r>
          </a:p>
          <a:p>
            <a:pPr marL="45720" indent="0">
              <a:buNone/>
            </a:pPr>
            <a:r>
              <a:rPr lang="en-US" altLang="ja-JP" sz="1600" dirty="0" smtClean="0"/>
              <a:t>※</a:t>
            </a:r>
            <a:r>
              <a:rPr lang="ja-JP" altLang="en-US" sz="1600" dirty="0" smtClean="0"/>
              <a:t>瘀</a:t>
            </a:r>
            <a:r>
              <a:rPr lang="ja-JP" altLang="en-US" sz="1600" dirty="0"/>
              <a:t>血を生じる体の状態</a:t>
            </a:r>
            <a:r>
              <a:rPr lang="ja-JP" altLang="en-US" sz="1600" dirty="0" smtClean="0"/>
              <a:t>を「血瘀</a:t>
            </a:r>
            <a:r>
              <a:rPr lang="ja-JP" altLang="en-US" sz="1600" dirty="0"/>
              <a:t>」</a:t>
            </a:r>
            <a:r>
              <a:rPr lang="ja-JP" altLang="en-US" sz="1600" dirty="0" smtClean="0"/>
              <a:t>と呼ぶ。 </a:t>
            </a:r>
            <a:endParaRPr lang="ja-JP" altLang="en-US" sz="1600" dirty="0"/>
          </a:p>
          <a:p>
            <a:endParaRPr kumimoji="1" lang="ja-JP" altLang="en-US" sz="2000" dirty="0"/>
          </a:p>
        </p:txBody>
      </p:sp>
      <p:sp>
        <p:nvSpPr>
          <p:cNvPr id="2" name="タイトル 1"/>
          <p:cNvSpPr>
            <a:spLocks noGrp="1"/>
          </p:cNvSpPr>
          <p:nvPr>
            <p:ph type="title"/>
          </p:nvPr>
        </p:nvSpPr>
        <p:spPr/>
        <p:txBody>
          <a:bodyPr/>
          <a:lstStyle/>
          <a:p>
            <a:r>
              <a:rPr kumimoji="1" lang="ja-JP" altLang="en-US" dirty="0" smtClean="0"/>
              <a:t>瘀血と痰飲</a:t>
            </a:r>
            <a:endParaRPr kumimoji="1" lang="ja-JP" altLang="en-US" dirty="0"/>
          </a:p>
        </p:txBody>
      </p:sp>
      <p:sp>
        <p:nvSpPr>
          <p:cNvPr id="4" name="テキスト ボックス 3"/>
          <p:cNvSpPr txBox="1"/>
          <p:nvPr/>
        </p:nvSpPr>
        <p:spPr>
          <a:xfrm>
            <a:off x="7164288" y="332656"/>
            <a:ext cx="1800200" cy="1200329"/>
          </a:xfrm>
          <a:prstGeom prst="rect">
            <a:avLst/>
          </a:prstGeom>
          <a:noFill/>
        </p:spPr>
        <p:txBody>
          <a:bodyPr wrap="square" rtlCol="0">
            <a:spAutoFit/>
          </a:bodyPr>
          <a:lstStyle/>
          <a:p>
            <a:r>
              <a:rPr lang="ja-JP" altLang="en-US" dirty="0">
                <a:solidFill>
                  <a:schemeClr val="accent1">
                    <a:lumMod val="20000"/>
                    <a:lumOff val="80000"/>
                  </a:schemeClr>
                </a:solidFill>
              </a:rPr>
              <a:t>□</a:t>
            </a:r>
            <a:r>
              <a:rPr lang="ja-JP" altLang="en-US" dirty="0" smtClean="0">
                <a:solidFill>
                  <a:schemeClr val="accent1">
                    <a:lumMod val="20000"/>
                    <a:lumOff val="80000"/>
                  </a:schemeClr>
                </a:solidFill>
              </a:rPr>
              <a:t>外因</a:t>
            </a:r>
            <a:endParaRPr lang="ja-JP" altLang="en-US" dirty="0">
              <a:solidFill>
                <a:schemeClr val="accent1">
                  <a:lumMod val="20000"/>
                  <a:lumOff val="80000"/>
                </a:schemeClr>
              </a:solidFill>
            </a:endParaRPr>
          </a:p>
          <a:p>
            <a:r>
              <a:rPr lang="ja-JP" altLang="en-US" dirty="0" smtClean="0">
                <a:solidFill>
                  <a:schemeClr val="accent5">
                    <a:lumMod val="20000"/>
                    <a:lumOff val="80000"/>
                  </a:schemeClr>
                </a:solidFill>
              </a:rPr>
              <a:t>□内因</a:t>
            </a:r>
            <a:endParaRPr lang="ja-JP" altLang="en-US" dirty="0">
              <a:solidFill>
                <a:schemeClr val="accent5">
                  <a:lumMod val="20000"/>
                  <a:lumOff val="80000"/>
                </a:schemeClr>
              </a:solidFill>
            </a:endParaRPr>
          </a:p>
          <a:p>
            <a:r>
              <a:rPr lang="ja-JP" altLang="en-US" dirty="0" smtClean="0">
                <a:solidFill>
                  <a:schemeClr val="accent5">
                    <a:lumMod val="20000"/>
                    <a:lumOff val="80000"/>
                  </a:schemeClr>
                </a:solidFill>
              </a:rPr>
              <a:t>□不内外因</a:t>
            </a:r>
            <a:endParaRPr lang="en-US" altLang="ja-JP" dirty="0" smtClean="0">
              <a:solidFill>
                <a:schemeClr val="accent5">
                  <a:lumMod val="20000"/>
                  <a:lumOff val="80000"/>
                </a:schemeClr>
              </a:solidFill>
            </a:endParaRPr>
          </a:p>
          <a:p>
            <a:r>
              <a:rPr lang="ja-JP" altLang="en-US" dirty="0" smtClean="0">
                <a:solidFill>
                  <a:srgbClr val="FF9900"/>
                </a:solidFill>
              </a:rPr>
              <a:t>□病理産物</a:t>
            </a:r>
            <a:endParaRPr lang="ja-JP" altLang="en-US" dirty="0">
              <a:solidFill>
                <a:srgbClr val="FF9900"/>
              </a:solidFill>
            </a:endParaRPr>
          </a:p>
        </p:txBody>
      </p:sp>
    </p:spTree>
    <p:extLst>
      <p:ext uri="{BB962C8B-B14F-4D97-AF65-F5344CB8AC3E}">
        <p14:creationId xmlns:p14="http://schemas.microsoft.com/office/powerpoint/2010/main" val="518223373"/>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fade">
                                      <p:cBhvr>
                                        <p:cTn id="47" dur="50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fade">
                                      <p:cBhvr>
                                        <p:cTn id="52" dur="500"/>
                                        <p:tgtEl>
                                          <p:spTgt spid="3">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3">
                                            <p:txEl>
                                              <p:pRg st="10" end="10"/>
                                            </p:txEl>
                                          </p:spTgt>
                                        </p:tgtEl>
                                        <p:attrNameLst>
                                          <p:attrName>style.visibility</p:attrName>
                                        </p:attrNameLst>
                                      </p:cBhvr>
                                      <p:to>
                                        <p:strVal val="visible"/>
                                      </p:to>
                                    </p:set>
                                    <p:animEffect transition="in" filter="fade">
                                      <p:cBhvr>
                                        <p:cTn id="57" dur="500"/>
                                        <p:tgtEl>
                                          <p:spTgt spid="3">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3">
                                            <p:txEl>
                                              <p:pRg st="11" end="11"/>
                                            </p:txEl>
                                          </p:spTgt>
                                        </p:tgtEl>
                                        <p:attrNameLst>
                                          <p:attrName>style.visibility</p:attrName>
                                        </p:attrNameLst>
                                      </p:cBhvr>
                                      <p:to>
                                        <p:strVal val="visible"/>
                                      </p:to>
                                    </p:set>
                                    <p:animEffect transition="in" filter="fade">
                                      <p:cBhvr>
                                        <p:cTn id="62" dur="500"/>
                                        <p:tgtEl>
                                          <p:spTgt spid="3">
                                            <p:txEl>
                                              <p:pRg st="11" end="11"/>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grpId="0" nodeType="clickEffect">
                                  <p:stCondLst>
                                    <p:cond delay="0"/>
                                  </p:stCondLst>
                                  <p:childTnLst>
                                    <p:set>
                                      <p:cBhvr>
                                        <p:cTn id="66" dur="1" fill="hold">
                                          <p:stCondLst>
                                            <p:cond delay="0"/>
                                          </p:stCondLst>
                                        </p:cTn>
                                        <p:tgtEl>
                                          <p:spTgt spid="3">
                                            <p:txEl>
                                              <p:pRg st="12" end="12"/>
                                            </p:txEl>
                                          </p:spTgt>
                                        </p:tgtEl>
                                        <p:attrNameLst>
                                          <p:attrName>style.visibility</p:attrName>
                                        </p:attrNameLst>
                                      </p:cBhvr>
                                      <p:to>
                                        <p:strVal val="visible"/>
                                      </p:to>
                                    </p:set>
                                    <p:animEffect transition="in" filter="fade">
                                      <p:cBhvr>
                                        <p:cTn id="67" dur="500"/>
                                        <p:tgtEl>
                                          <p:spTgt spid="3">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52536" y="574406"/>
            <a:ext cx="8381260" cy="1054394"/>
          </a:xfrm>
        </p:spPr>
        <p:txBody>
          <a:bodyPr>
            <a:normAutofit/>
          </a:bodyPr>
          <a:lstStyle/>
          <a:p>
            <a:r>
              <a:rPr kumimoji="1" lang="ja-JP" altLang="en-US" sz="3600" dirty="0" smtClean="0"/>
              <a:t>病因病機学･･･と</a:t>
            </a:r>
            <a:r>
              <a:rPr lang="ja-JP" altLang="en-US" sz="3600" dirty="0" smtClean="0"/>
              <a:t>は･･･</a:t>
            </a:r>
            <a:r>
              <a:rPr kumimoji="1" lang="ja-JP" altLang="en-US" sz="3600" dirty="0" smtClean="0"/>
              <a:t>？</a:t>
            </a:r>
            <a:endParaRPr kumimoji="1" lang="ja-JP" altLang="en-US" sz="3600" dirty="0"/>
          </a:p>
        </p:txBody>
      </p:sp>
      <p:sp>
        <p:nvSpPr>
          <p:cNvPr id="4" name="テキスト ボックス 3"/>
          <p:cNvSpPr txBox="1"/>
          <p:nvPr/>
        </p:nvSpPr>
        <p:spPr>
          <a:xfrm>
            <a:off x="899592" y="2721112"/>
            <a:ext cx="2291750" cy="646331"/>
          </a:xfrm>
          <a:prstGeom prst="rect">
            <a:avLst/>
          </a:prstGeom>
          <a:noFill/>
        </p:spPr>
        <p:txBody>
          <a:bodyPr wrap="square" rtlCol="0">
            <a:spAutoFit/>
          </a:bodyPr>
          <a:lstStyle/>
          <a:p>
            <a:r>
              <a:rPr lang="ja-JP" altLang="en-US" sz="3600" spc="150" dirty="0">
                <a:solidFill>
                  <a:schemeClr val="accent5">
                    <a:lumMod val="75000"/>
                  </a:schemeClr>
                </a:solidFill>
              </a:rPr>
              <a:t>●病因：</a:t>
            </a:r>
            <a:endParaRPr kumimoji="1" lang="ja-JP" altLang="en-US" dirty="0">
              <a:solidFill>
                <a:schemeClr val="accent5">
                  <a:lumMod val="75000"/>
                </a:schemeClr>
              </a:solidFill>
            </a:endParaRPr>
          </a:p>
        </p:txBody>
      </p:sp>
      <p:sp>
        <p:nvSpPr>
          <p:cNvPr id="5" name="テキスト ボックス 4"/>
          <p:cNvSpPr txBox="1"/>
          <p:nvPr/>
        </p:nvSpPr>
        <p:spPr>
          <a:xfrm>
            <a:off x="2771800" y="2708920"/>
            <a:ext cx="5904656" cy="923330"/>
          </a:xfrm>
          <a:prstGeom prst="rect">
            <a:avLst/>
          </a:prstGeom>
          <a:noFill/>
        </p:spPr>
        <p:txBody>
          <a:bodyPr wrap="square" rtlCol="0">
            <a:spAutoFit/>
          </a:bodyPr>
          <a:lstStyle/>
          <a:p>
            <a:pPr marL="45720" lvl="0">
              <a:spcBef>
                <a:spcPct val="20000"/>
              </a:spcBef>
              <a:buClr>
                <a:srgbClr val="C66951"/>
              </a:buClr>
            </a:pPr>
            <a:r>
              <a:rPr lang="ja-JP" altLang="en-US" sz="3600" spc="150" dirty="0" smtClean="0">
                <a:solidFill>
                  <a:schemeClr val="accent5">
                    <a:lumMod val="50000"/>
                  </a:schemeClr>
                </a:solidFill>
              </a:rPr>
              <a:t>バランス</a:t>
            </a:r>
            <a:r>
              <a:rPr lang="ja-JP" altLang="en-US" sz="3600" spc="150" dirty="0">
                <a:solidFill>
                  <a:schemeClr val="accent5">
                    <a:lumMod val="50000"/>
                  </a:schemeClr>
                </a:solidFill>
              </a:rPr>
              <a:t>を崩す原因因子</a:t>
            </a:r>
            <a:endParaRPr lang="en-US" altLang="ja-JP" sz="3600" spc="150" dirty="0">
              <a:solidFill>
                <a:schemeClr val="accent5">
                  <a:lumMod val="50000"/>
                </a:schemeClr>
              </a:solidFill>
            </a:endParaRPr>
          </a:p>
          <a:p>
            <a:endParaRPr kumimoji="1" lang="ja-JP" altLang="en-US" dirty="0"/>
          </a:p>
        </p:txBody>
      </p:sp>
      <p:sp>
        <p:nvSpPr>
          <p:cNvPr id="6" name="テキスト ボックス 5"/>
          <p:cNvSpPr txBox="1"/>
          <p:nvPr/>
        </p:nvSpPr>
        <p:spPr>
          <a:xfrm>
            <a:off x="899592" y="3841219"/>
            <a:ext cx="2592288" cy="646331"/>
          </a:xfrm>
          <a:prstGeom prst="rect">
            <a:avLst/>
          </a:prstGeom>
          <a:noFill/>
        </p:spPr>
        <p:txBody>
          <a:bodyPr wrap="square" rtlCol="0">
            <a:spAutoFit/>
          </a:bodyPr>
          <a:lstStyle/>
          <a:p>
            <a:pPr marL="45720" lvl="0">
              <a:spcBef>
                <a:spcPct val="20000"/>
              </a:spcBef>
              <a:buClr>
                <a:srgbClr val="C66951"/>
              </a:buClr>
            </a:pPr>
            <a:r>
              <a:rPr lang="ja-JP" altLang="en-US" sz="3600" spc="150" dirty="0">
                <a:solidFill>
                  <a:schemeClr val="accent5">
                    <a:lumMod val="75000"/>
                  </a:schemeClr>
                </a:solidFill>
              </a:rPr>
              <a:t>●病機</a:t>
            </a:r>
            <a:r>
              <a:rPr lang="ja-JP" altLang="en-US" sz="3600" spc="150" dirty="0" smtClean="0">
                <a:solidFill>
                  <a:schemeClr val="accent5">
                    <a:lumMod val="75000"/>
                  </a:schemeClr>
                </a:solidFill>
              </a:rPr>
              <a:t>：</a:t>
            </a:r>
            <a:endParaRPr kumimoji="1" lang="ja-JP" altLang="en-US" dirty="0">
              <a:solidFill>
                <a:schemeClr val="accent5">
                  <a:lumMod val="75000"/>
                </a:schemeClr>
              </a:solidFill>
            </a:endParaRPr>
          </a:p>
        </p:txBody>
      </p:sp>
      <p:sp>
        <p:nvSpPr>
          <p:cNvPr id="8" name="テキスト ボックス 7"/>
          <p:cNvSpPr txBox="1"/>
          <p:nvPr/>
        </p:nvSpPr>
        <p:spPr>
          <a:xfrm>
            <a:off x="2771800" y="3811106"/>
            <a:ext cx="8064896" cy="1477328"/>
          </a:xfrm>
          <a:prstGeom prst="rect">
            <a:avLst/>
          </a:prstGeom>
          <a:noFill/>
        </p:spPr>
        <p:txBody>
          <a:bodyPr wrap="square" rtlCol="0">
            <a:spAutoFit/>
          </a:bodyPr>
          <a:lstStyle/>
          <a:p>
            <a:pPr marL="45720" lvl="0">
              <a:spcBef>
                <a:spcPct val="20000"/>
              </a:spcBef>
              <a:buClr>
                <a:srgbClr val="C66951"/>
              </a:buClr>
            </a:pPr>
            <a:r>
              <a:rPr lang="ja-JP" altLang="en-US" sz="3600" spc="150" dirty="0" smtClean="0">
                <a:solidFill>
                  <a:schemeClr val="accent5">
                    <a:lumMod val="50000"/>
                  </a:schemeClr>
                </a:solidFill>
              </a:rPr>
              <a:t>バランス</a:t>
            </a:r>
            <a:r>
              <a:rPr lang="ja-JP" altLang="en-US" sz="3600" spc="150" dirty="0">
                <a:solidFill>
                  <a:schemeClr val="accent5">
                    <a:lumMod val="50000"/>
                  </a:schemeClr>
                </a:solidFill>
              </a:rPr>
              <a:t>を崩したこと</a:t>
            </a:r>
            <a:r>
              <a:rPr lang="ja-JP" altLang="en-US" sz="3600" spc="150" dirty="0" smtClean="0">
                <a:solidFill>
                  <a:schemeClr val="accent5">
                    <a:lumMod val="50000"/>
                  </a:schemeClr>
                </a:solidFill>
              </a:rPr>
              <a:t>が</a:t>
            </a:r>
            <a:r>
              <a:rPr lang="ja-JP" altLang="en-US" sz="3600" spc="150" dirty="0">
                <a:solidFill>
                  <a:schemeClr val="accent5">
                    <a:lumMod val="50000"/>
                  </a:schemeClr>
                </a:solidFill>
              </a:rPr>
              <a:t>　　　　　病気につながるメカニズム</a:t>
            </a:r>
          </a:p>
          <a:p>
            <a:endParaRPr kumimoji="1" lang="ja-JP" altLang="en-US" dirty="0">
              <a:solidFill>
                <a:schemeClr val="accent1">
                  <a:lumMod val="75000"/>
                </a:schemeClr>
              </a:solidFill>
            </a:endParaRPr>
          </a:p>
        </p:txBody>
      </p:sp>
      <p:sp>
        <p:nvSpPr>
          <p:cNvPr id="9" name="角丸四角形 8"/>
          <p:cNvSpPr/>
          <p:nvPr/>
        </p:nvSpPr>
        <p:spPr>
          <a:xfrm>
            <a:off x="323528" y="3632250"/>
            <a:ext cx="8568952" cy="1884982"/>
          </a:xfrm>
          <a:prstGeom prst="roundRect">
            <a:avLst/>
          </a:prstGeom>
          <a:noFill/>
          <a:ln w="31750">
            <a:solidFill>
              <a:schemeClr val="accent1">
                <a:lumMod val="40000"/>
                <a:lumOff val="60000"/>
              </a:schemeClr>
            </a:solidFill>
          </a:ln>
          <a:effectLst>
            <a:glow rad="228600">
              <a:schemeClr val="accent1">
                <a:satMod val="175000"/>
                <a:alpha val="85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17632530"/>
      </p:ext>
    </p:extLst>
  </p:cSld>
  <p:clrMapOvr>
    <a:masterClrMapping/>
  </p:clrMapOvr>
  <p:transition spd="slow">
    <p:push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26" presetClass="emph" presetSubtype="0" fill="hold" grpId="1" nodeType="clickEffect">
                                  <p:stCondLst>
                                    <p:cond delay="0"/>
                                  </p:stCondLst>
                                  <p:childTnLst>
                                    <p:animEffect transition="out" filter="fade">
                                      <p:cBhvr>
                                        <p:cTn id="11" dur="500" tmFilter="0, 0; .2, .5; .8, .5; 1, 0"/>
                                        <p:tgtEl>
                                          <p:spTgt spid="9"/>
                                        </p:tgtEl>
                                      </p:cBhvr>
                                    </p:animEffect>
                                    <p:animScale>
                                      <p:cBhvr>
                                        <p:cTn id="12" dur="250" autoRev="1" fill="hold"/>
                                        <p:tgtEl>
                                          <p:spTgt spid="9"/>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9" grpId="1"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539552" y="2276872"/>
            <a:ext cx="8208912" cy="3579849"/>
          </a:xfrm>
        </p:spPr>
        <p:txBody>
          <a:bodyPr>
            <a:normAutofit/>
          </a:bodyPr>
          <a:lstStyle/>
          <a:p>
            <a:pPr marL="45720" indent="0">
              <a:buNone/>
            </a:pPr>
            <a:r>
              <a:rPr lang="en-US" altLang="ja-JP" sz="2800" dirty="0" smtClean="0"/>
              <a:t>●</a:t>
            </a:r>
            <a:r>
              <a:rPr lang="ja-JP" altLang="en-US" sz="2800" dirty="0" smtClean="0"/>
              <a:t>病機</a:t>
            </a:r>
            <a:endParaRPr lang="en-US" altLang="ja-JP" sz="2800" dirty="0" smtClean="0"/>
          </a:p>
          <a:p>
            <a:pPr marL="45720" indent="0">
              <a:buNone/>
            </a:pPr>
            <a:r>
              <a:rPr lang="ja-JP" altLang="en-US" sz="2400" dirty="0" smtClean="0"/>
              <a:t>バランス</a:t>
            </a:r>
            <a:r>
              <a:rPr lang="ja-JP" altLang="en-US" sz="2400" dirty="0"/>
              <a:t>を崩したことが病気につながるメカニズム</a:t>
            </a:r>
          </a:p>
          <a:p>
            <a:pPr marL="45720" indent="0">
              <a:buNone/>
            </a:pPr>
            <a:endParaRPr lang="ja-JP" altLang="en-US" sz="600" dirty="0"/>
          </a:p>
          <a:p>
            <a:pPr marL="45720" indent="0">
              <a:buNone/>
            </a:pPr>
            <a:r>
              <a:rPr lang="ja-JP" altLang="en-US" sz="2400" dirty="0" smtClean="0"/>
              <a:t>　</a:t>
            </a:r>
            <a:r>
              <a:rPr lang="ja-JP" altLang="en-US" dirty="0" smtClean="0"/>
              <a:t>気血津液や、臓腑、陰陽などのバランスが崩れているとき、</a:t>
            </a:r>
            <a:endParaRPr lang="en-US" altLang="ja-JP" dirty="0" smtClean="0"/>
          </a:p>
          <a:p>
            <a:pPr marL="45720" indent="0">
              <a:buNone/>
            </a:pPr>
            <a:endParaRPr lang="en-US" altLang="ja-JP" sz="2400" dirty="0"/>
          </a:p>
          <a:p>
            <a:pPr marL="45720" indent="0">
              <a:buNone/>
            </a:pPr>
            <a:r>
              <a:rPr lang="ja-JP" altLang="en-US" sz="2400" dirty="0" smtClean="0"/>
              <a:t>　□邪正相争</a:t>
            </a:r>
            <a:endParaRPr lang="en-US" altLang="ja-JP" sz="2400" dirty="0" smtClean="0"/>
          </a:p>
          <a:p>
            <a:pPr marL="45720" indent="0">
              <a:buNone/>
            </a:pPr>
            <a:r>
              <a:rPr lang="ja-JP" altLang="en-US" sz="2400" dirty="0" smtClean="0"/>
              <a:t>　□陰陽失調</a:t>
            </a:r>
            <a:endParaRPr lang="en-US" altLang="ja-JP" sz="2400" dirty="0" smtClean="0"/>
          </a:p>
          <a:p>
            <a:pPr marL="45720" indent="0">
              <a:buNone/>
            </a:pPr>
            <a:r>
              <a:rPr lang="ja-JP" altLang="en-US" sz="2400" dirty="0" smtClean="0"/>
              <a:t>　□気</a:t>
            </a:r>
            <a:r>
              <a:rPr lang="ja-JP" altLang="en-US" sz="2400" dirty="0"/>
              <a:t>血津液</a:t>
            </a:r>
            <a:r>
              <a:rPr lang="ja-JP" altLang="en-US" sz="2400" dirty="0" smtClean="0"/>
              <a:t>失調　　　　　　などが生じている</a:t>
            </a:r>
            <a:r>
              <a:rPr lang="ja-JP" altLang="en-US" sz="2400" dirty="0"/>
              <a:t>。</a:t>
            </a:r>
          </a:p>
          <a:p>
            <a:endParaRPr kumimoji="1" lang="ja-JP" altLang="en-US" sz="2400" dirty="0"/>
          </a:p>
        </p:txBody>
      </p:sp>
      <p:sp>
        <p:nvSpPr>
          <p:cNvPr id="4" name="タイトル 1"/>
          <p:cNvSpPr>
            <a:spLocks noGrp="1"/>
          </p:cNvSpPr>
          <p:nvPr>
            <p:ph type="title"/>
          </p:nvPr>
        </p:nvSpPr>
        <p:spPr>
          <a:xfrm>
            <a:off x="683568" y="648112"/>
            <a:ext cx="7520940" cy="548640"/>
          </a:xfrm>
        </p:spPr>
        <p:txBody>
          <a:bodyPr/>
          <a:lstStyle/>
          <a:p>
            <a:r>
              <a:rPr kumimoji="1" lang="ja-JP" altLang="en-US" sz="4000" dirty="0" smtClean="0">
                <a:solidFill>
                  <a:schemeClr val="accent5">
                    <a:lumMod val="20000"/>
                    <a:lumOff val="80000"/>
                  </a:schemeClr>
                </a:solidFill>
              </a:rPr>
              <a:t>②病機論</a:t>
            </a:r>
            <a:endParaRPr kumimoji="1" lang="ja-JP" altLang="en-US" sz="4000" dirty="0">
              <a:solidFill>
                <a:schemeClr val="accent5">
                  <a:lumMod val="20000"/>
                  <a:lumOff val="80000"/>
                </a:schemeClr>
              </a:solidFill>
            </a:endParaRPr>
          </a:p>
        </p:txBody>
      </p:sp>
      <p:sp>
        <p:nvSpPr>
          <p:cNvPr id="7" name="テキスト ボックス 6"/>
          <p:cNvSpPr txBox="1"/>
          <p:nvPr/>
        </p:nvSpPr>
        <p:spPr>
          <a:xfrm>
            <a:off x="7164288" y="489446"/>
            <a:ext cx="1800200" cy="923330"/>
          </a:xfrm>
          <a:prstGeom prst="rect">
            <a:avLst/>
          </a:prstGeom>
          <a:noFill/>
        </p:spPr>
        <p:txBody>
          <a:bodyPr wrap="square" rtlCol="0">
            <a:spAutoFit/>
          </a:bodyPr>
          <a:lstStyle/>
          <a:p>
            <a:r>
              <a:rPr lang="ja-JP" altLang="en-US" dirty="0" smtClean="0">
                <a:solidFill>
                  <a:srgbClr val="FF9900"/>
                </a:solidFill>
              </a:rPr>
              <a:t>□邪正相争</a:t>
            </a:r>
            <a:endParaRPr lang="ja-JP" altLang="en-US" dirty="0">
              <a:solidFill>
                <a:srgbClr val="FF9900"/>
              </a:solidFill>
            </a:endParaRPr>
          </a:p>
          <a:p>
            <a:r>
              <a:rPr lang="ja-JP" altLang="en-US" dirty="0" smtClean="0">
                <a:solidFill>
                  <a:schemeClr val="accent5">
                    <a:lumMod val="20000"/>
                    <a:lumOff val="80000"/>
                  </a:schemeClr>
                </a:solidFill>
              </a:rPr>
              <a:t>□陰陽失調</a:t>
            </a:r>
            <a:endParaRPr lang="ja-JP" altLang="en-US" dirty="0">
              <a:solidFill>
                <a:schemeClr val="accent5">
                  <a:lumMod val="20000"/>
                  <a:lumOff val="80000"/>
                </a:schemeClr>
              </a:solidFill>
            </a:endParaRPr>
          </a:p>
          <a:p>
            <a:r>
              <a:rPr lang="ja-JP" altLang="en-US" dirty="0" smtClean="0">
                <a:solidFill>
                  <a:schemeClr val="accent5">
                    <a:lumMod val="20000"/>
                    <a:lumOff val="80000"/>
                  </a:schemeClr>
                </a:solidFill>
              </a:rPr>
              <a:t>□気血津液失調</a:t>
            </a:r>
            <a:endParaRPr lang="ja-JP" altLang="en-US" dirty="0">
              <a:solidFill>
                <a:srgbClr val="FF9900"/>
              </a:solidFill>
            </a:endParaRPr>
          </a:p>
        </p:txBody>
      </p:sp>
    </p:spTree>
    <p:extLst>
      <p:ext uri="{BB962C8B-B14F-4D97-AF65-F5344CB8AC3E}">
        <p14:creationId xmlns:p14="http://schemas.microsoft.com/office/powerpoint/2010/main" val="2836416921"/>
      </p:ext>
    </p:extLst>
  </p:cSld>
  <p:clrMapOvr>
    <a:masterClrMapping/>
  </p:clrMapOvr>
  <p:transition spd="slow">
    <p:push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500"/>
                                        <p:tgtEl>
                                          <p:spTgt spid="3">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fade">
                                      <p:cBhvr>
                                        <p:cTn id="27" dur="500"/>
                                        <p:tgtEl>
                                          <p:spTgt spid="3">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animEffect transition="in" filter="fade">
                                      <p:cBhvr>
                                        <p:cTn id="32" dur="500"/>
                                        <p:tgtEl>
                                          <p:spTgt spid="3">
                                            <p:txEl>
                                              <p:pRg st="7" end="7"/>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mph" presetSubtype="2" fill="hold" nodeType="clickEffect">
                                  <p:stCondLst>
                                    <p:cond delay="0"/>
                                  </p:stCondLst>
                                  <p:childTnLst>
                                    <p:animClr clrSpc="rgb" dir="cw">
                                      <p:cBhvr override="childStyle">
                                        <p:cTn id="36" dur="2000" fill="hold"/>
                                        <p:tgtEl>
                                          <p:spTgt spid="3">
                                            <p:txEl>
                                              <p:pRg st="5" end="5"/>
                                            </p:txEl>
                                          </p:spTgt>
                                        </p:tgtEl>
                                        <p:attrNameLst>
                                          <p:attrName>style.color</p:attrName>
                                        </p:attrNameLst>
                                      </p:cBhvr>
                                      <p:to>
                                        <a:schemeClr val="accent2"/>
                                      </p:to>
                                    </p:animClr>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971600" y="1916832"/>
            <a:ext cx="7704856" cy="4680520"/>
          </a:xfrm>
        </p:spPr>
        <p:txBody>
          <a:bodyPr>
            <a:normAutofit fontScale="77500" lnSpcReduction="20000"/>
          </a:bodyPr>
          <a:lstStyle/>
          <a:p>
            <a:pPr marL="45720" indent="0">
              <a:buNone/>
            </a:pPr>
            <a:r>
              <a:rPr lang="ja-JP" altLang="en-US" sz="2600" dirty="0" smtClean="0"/>
              <a:t>邪正相争</a:t>
            </a:r>
            <a:r>
              <a:rPr lang="en-US" altLang="ja-JP" sz="2600" dirty="0" smtClean="0"/>
              <a:t>…</a:t>
            </a:r>
            <a:r>
              <a:rPr lang="ja-JP" altLang="en-US" sz="2600" dirty="0"/>
              <a:t>邪を排除するため正と邪が戦う</a:t>
            </a:r>
          </a:p>
          <a:p>
            <a:endParaRPr lang="ja-JP" altLang="en-US" sz="2200" dirty="0"/>
          </a:p>
          <a:p>
            <a:pPr marL="45720" indent="0">
              <a:buNone/>
            </a:pPr>
            <a:r>
              <a:rPr lang="ja-JP" altLang="en-US" sz="2200" dirty="0" smtClean="0"/>
              <a:t>　　</a:t>
            </a:r>
            <a:r>
              <a:rPr lang="ja-JP" altLang="en-US" sz="2600" dirty="0" smtClean="0"/>
              <a:t>邪気</a:t>
            </a:r>
            <a:r>
              <a:rPr lang="en-US" altLang="ja-JP" sz="2600" dirty="0"/>
              <a:t>…</a:t>
            </a:r>
            <a:r>
              <a:rPr lang="ja-JP" altLang="en-US" sz="2600" dirty="0"/>
              <a:t>発病原因となる存在。</a:t>
            </a:r>
          </a:p>
          <a:p>
            <a:pPr marL="45720" indent="0">
              <a:buNone/>
            </a:pPr>
            <a:r>
              <a:rPr lang="ja-JP" altLang="en-US" sz="2600" dirty="0" smtClean="0"/>
              <a:t>　</a:t>
            </a:r>
            <a:r>
              <a:rPr lang="ja-JP" altLang="en-US" sz="2600" dirty="0"/>
              <a:t> </a:t>
            </a:r>
            <a:r>
              <a:rPr lang="ja-JP" altLang="en-US" sz="2600" dirty="0" smtClean="0"/>
              <a:t> 正気</a:t>
            </a:r>
            <a:r>
              <a:rPr lang="en-US" altLang="ja-JP" sz="2600" dirty="0"/>
              <a:t>…</a:t>
            </a:r>
            <a:r>
              <a:rPr lang="ja-JP" altLang="en-US" sz="2600" dirty="0"/>
              <a:t>邪気に抵抗するもの。人体の正常な抵抗力</a:t>
            </a:r>
            <a:r>
              <a:rPr lang="ja-JP" altLang="en-US" sz="2600" dirty="0" smtClean="0"/>
              <a:t>。</a:t>
            </a:r>
            <a:endParaRPr lang="en-US" altLang="ja-JP" sz="2600" dirty="0" smtClean="0"/>
          </a:p>
          <a:p>
            <a:pPr marL="45720" indent="0">
              <a:buNone/>
            </a:pPr>
            <a:r>
              <a:rPr lang="ja-JP" altLang="en-US" sz="2600" dirty="0" smtClean="0"/>
              <a:t>　　　    気</a:t>
            </a:r>
            <a:r>
              <a:rPr lang="ja-JP" altLang="en-US" sz="2600" dirty="0"/>
              <a:t>、血、津液、臓腑がバランスをとろうとする機能。</a:t>
            </a:r>
          </a:p>
          <a:p>
            <a:endParaRPr lang="ja-JP" altLang="en-US" dirty="0"/>
          </a:p>
          <a:p>
            <a:pPr marL="45720" indent="0">
              <a:buNone/>
            </a:pPr>
            <a:endParaRPr lang="en-US" altLang="ja-JP" sz="3100" dirty="0"/>
          </a:p>
          <a:p>
            <a:pPr marL="45720" indent="0">
              <a:buNone/>
            </a:pPr>
            <a:r>
              <a:rPr lang="ja-JP" altLang="en-US" sz="3100" dirty="0" smtClean="0"/>
              <a:t>　　</a:t>
            </a:r>
            <a:r>
              <a:rPr lang="en-US" altLang="ja-JP" sz="3100" dirty="0" smtClean="0"/>
              <a:t>Key </a:t>
            </a:r>
            <a:r>
              <a:rPr lang="en-US" altLang="ja-JP" sz="3100" dirty="0"/>
              <a:t>word</a:t>
            </a:r>
          </a:p>
          <a:p>
            <a:pPr marL="45720" indent="0">
              <a:buNone/>
            </a:pPr>
            <a:r>
              <a:rPr lang="ja-JP" altLang="en-US" sz="3100" dirty="0" smtClean="0"/>
              <a:t>　　「</a:t>
            </a:r>
            <a:r>
              <a:rPr lang="ja-JP" altLang="en-US" sz="3100" dirty="0"/>
              <a:t>虚」</a:t>
            </a:r>
            <a:r>
              <a:rPr lang="en-US" altLang="ja-JP" sz="3100" dirty="0"/>
              <a:t>…</a:t>
            </a:r>
            <a:r>
              <a:rPr lang="ja-JP" altLang="en-US" sz="3100" dirty="0"/>
              <a:t>何かが足りないことを示す。</a:t>
            </a:r>
          </a:p>
          <a:p>
            <a:pPr marL="45720" indent="0">
              <a:buNone/>
            </a:pPr>
            <a:r>
              <a:rPr lang="ja-JP" altLang="en-US" sz="3100" dirty="0" smtClean="0"/>
              <a:t>　　「</a:t>
            </a:r>
            <a:r>
              <a:rPr lang="ja-JP" altLang="en-US" sz="3100" dirty="0"/>
              <a:t>実」</a:t>
            </a:r>
            <a:r>
              <a:rPr lang="en-US" altLang="ja-JP" sz="3100" dirty="0"/>
              <a:t>…</a:t>
            </a:r>
            <a:r>
              <a:rPr lang="ja-JP" altLang="en-US" sz="3100" dirty="0"/>
              <a:t>何かが多すぎることを示す。</a:t>
            </a:r>
          </a:p>
          <a:p>
            <a:endParaRPr lang="ja-JP" altLang="en-US" dirty="0"/>
          </a:p>
          <a:p>
            <a:endParaRPr lang="ja-JP" altLang="en-US" dirty="0"/>
          </a:p>
          <a:p>
            <a:pPr marL="45720" indent="0">
              <a:buNone/>
            </a:pPr>
            <a:endParaRPr lang="en-US" altLang="ja-JP" sz="2600" dirty="0" smtClean="0"/>
          </a:p>
          <a:p>
            <a:pPr marL="45720" indent="0">
              <a:buNone/>
            </a:pPr>
            <a:r>
              <a:rPr lang="ja-JP" altLang="en-US" sz="2600" dirty="0" smtClean="0"/>
              <a:t>発病</a:t>
            </a:r>
            <a:r>
              <a:rPr lang="ja-JP" altLang="en-US" sz="2600" dirty="0"/>
              <a:t>原因が邪実なのか正虚なのかを考えるのが重要</a:t>
            </a:r>
            <a:r>
              <a:rPr lang="ja-JP" altLang="en-US" dirty="0"/>
              <a:t>。</a:t>
            </a:r>
            <a:endParaRPr lang="ja-JP" altLang="en-US" b="0" dirty="0"/>
          </a:p>
          <a:p>
            <a:endParaRPr kumimoji="1" lang="ja-JP" altLang="en-US" dirty="0"/>
          </a:p>
        </p:txBody>
      </p:sp>
      <p:sp>
        <p:nvSpPr>
          <p:cNvPr id="4" name="タイトル 1"/>
          <p:cNvSpPr>
            <a:spLocks noGrp="1"/>
          </p:cNvSpPr>
          <p:nvPr>
            <p:ph type="title"/>
          </p:nvPr>
        </p:nvSpPr>
        <p:spPr>
          <a:xfrm>
            <a:off x="611560" y="836712"/>
            <a:ext cx="7520940" cy="548640"/>
          </a:xfrm>
        </p:spPr>
        <p:txBody>
          <a:bodyPr/>
          <a:lstStyle/>
          <a:p>
            <a:r>
              <a:rPr lang="ja-JP" altLang="en-US" sz="4000" dirty="0">
                <a:solidFill>
                  <a:schemeClr val="accent5">
                    <a:lumMod val="20000"/>
                    <a:lumOff val="80000"/>
                  </a:schemeClr>
                </a:solidFill>
              </a:rPr>
              <a:t>■</a:t>
            </a:r>
            <a:r>
              <a:rPr lang="ja-JP" altLang="en-US" sz="4000" dirty="0" smtClean="0">
                <a:solidFill>
                  <a:schemeClr val="accent5">
                    <a:lumMod val="20000"/>
                    <a:lumOff val="80000"/>
                  </a:schemeClr>
                </a:solidFill>
              </a:rPr>
              <a:t>邪正相争</a:t>
            </a:r>
            <a:endParaRPr kumimoji="1" lang="ja-JP" altLang="en-US" sz="4000" dirty="0">
              <a:solidFill>
                <a:schemeClr val="accent5">
                  <a:lumMod val="20000"/>
                  <a:lumOff val="80000"/>
                </a:schemeClr>
              </a:solidFill>
            </a:endParaRPr>
          </a:p>
        </p:txBody>
      </p:sp>
      <p:sp>
        <p:nvSpPr>
          <p:cNvPr id="2" name="角丸四角形 1"/>
          <p:cNvSpPr/>
          <p:nvPr/>
        </p:nvSpPr>
        <p:spPr>
          <a:xfrm>
            <a:off x="1475656" y="3933056"/>
            <a:ext cx="5976664" cy="1440160"/>
          </a:xfrm>
          <a:prstGeom prst="roundRect">
            <a:avLst/>
          </a:prstGeom>
          <a:noFill/>
          <a:ln w="44450">
            <a:solidFill>
              <a:schemeClr val="accent2">
                <a:lumMod val="50000"/>
              </a:schemeClr>
            </a:solidFill>
          </a:ln>
          <a:effectLst>
            <a:glow rad="139700">
              <a:schemeClr val="accent5">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テキスト ボックス 9"/>
          <p:cNvSpPr txBox="1"/>
          <p:nvPr/>
        </p:nvSpPr>
        <p:spPr>
          <a:xfrm>
            <a:off x="7164288" y="489446"/>
            <a:ext cx="1800200" cy="923330"/>
          </a:xfrm>
          <a:prstGeom prst="rect">
            <a:avLst/>
          </a:prstGeom>
          <a:noFill/>
        </p:spPr>
        <p:txBody>
          <a:bodyPr wrap="square" rtlCol="0">
            <a:spAutoFit/>
          </a:bodyPr>
          <a:lstStyle/>
          <a:p>
            <a:r>
              <a:rPr lang="ja-JP" altLang="en-US" dirty="0" smtClean="0">
                <a:solidFill>
                  <a:srgbClr val="FF9900"/>
                </a:solidFill>
              </a:rPr>
              <a:t>□邪正相争</a:t>
            </a:r>
            <a:endParaRPr lang="ja-JP" altLang="en-US" dirty="0">
              <a:solidFill>
                <a:srgbClr val="FF9900"/>
              </a:solidFill>
            </a:endParaRPr>
          </a:p>
          <a:p>
            <a:r>
              <a:rPr lang="ja-JP" altLang="en-US" dirty="0" smtClean="0">
                <a:solidFill>
                  <a:schemeClr val="accent5">
                    <a:lumMod val="20000"/>
                    <a:lumOff val="80000"/>
                  </a:schemeClr>
                </a:solidFill>
              </a:rPr>
              <a:t>□陰陽失調</a:t>
            </a:r>
            <a:endParaRPr lang="ja-JP" altLang="en-US" dirty="0">
              <a:solidFill>
                <a:schemeClr val="accent5">
                  <a:lumMod val="20000"/>
                  <a:lumOff val="80000"/>
                </a:schemeClr>
              </a:solidFill>
            </a:endParaRPr>
          </a:p>
          <a:p>
            <a:r>
              <a:rPr lang="ja-JP" altLang="en-US" dirty="0" smtClean="0">
                <a:solidFill>
                  <a:schemeClr val="accent5">
                    <a:lumMod val="20000"/>
                    <a:lumOff val="80000"/>
                  </a:schemeClr>
                </a:solidFill>
              </a:rPr>
              <a:t>□気血津液失調</a:t>
            </a:r>
            <a:endParaRPr lang="ja-JP" altLang="en-US" dirty="0">
              <a:solidFill>
                <a:srgbClr val="FF9900"/>
              </a:solidFill>
            </a:endParaRPr>
          </a:p>
        </p:txBody>
      </p:sp>
    </p:spTree>
    <p:extLst>
      <p:ext uri="{BB962C8B-B14F-4D97-AF65-F5344CB8AC3E}">
        <p14:creationId xmlns:p14="http://schemas.microsoft.com/office/powerpoint/2010/main" val="3164993591"/>
      </p:ext>
    </p:extLst>
  </p:cSld>
  <p:clrMapOvr>
    <a:masterClrMapping/>
  </p:clrMapOvr>
  <p:transition spd="slow">
    <p:pu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fade">
                                      <p:cBhvr>
                                        <p:cTn id="10" dur="5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 presetClass="entr" presetSubtype="8"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8"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ppt_y"/>
                                          </p:val>
                                        </p:tav>
                                        <p:tav tm="100000">
                                          <p:val>
                                            <p:strVal val="#ppt_y"/>
                                          </p:val>
                                        </p:tav>
                                      </p:tavLst>
                                    </p:anim>
                                  </p:childTnLst>
                                </p:cTn>
                              </p:par>
                              <p:par>
                                <p:cTn id="23" presetID="2" presetClass="entr" presetSubtype="8" fill="hold"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animEffect transition="in" filter="fade">
                                      <p:cBhvr>
                                        <p:cTn id="31" dur="1000"/>
                                        <p:tgtEl>
                                          <p:spTgt spid="3">
                                            <p:txEl>
                                              <p:pRg st="7" end="7"/>
                                            </p:txEl>
                                          </p:spTgt>
                                        </p:tgtEl>
                                      </p:cBhvr>
                                    </p:animEffect>
                                    <p:anim calcmode="lin" valueType="num">
                                      <p:cBhvr>
                                        <p:cTn id="32"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7" end="7"/>
                                            </p:txEl>
                                          </p:spTgt>
                                        </p:tgtEl>
                                        <p:attrNameLst>
                                          <p:attrName>ppt_y</p:attrName>
                                        </p:attrNameLst>
                                      </p:cBhvr>
                                      <p:tavLst>
                                        <p:tav tm="0">
                                          <p:val>
                                            <p:strVal val="#ppt_y+.1"/>
                                          </p:val>
                                        </p:tav>
                                        <p:tav tm="100000">
                                          <p:val>
                                            <p:strVal val="#ppt_y"/>
                                          </p:val>
                                        </p:tav>
                                      </p:tavLst>
                                    </p:anim>
                                  </p:childTnLst>
                                </p:cTn>
                              </p:par>
                              <p:par>
                                <p:cTn id="34" presetID="42" presetClass="entr" presetSubtype="0" fill="hold" nodeType="withEffect">
                                  <p:stCondLst>
                                    <p:cond delay="0"/>
                                  </p:stCondLst>
                                  <p:childTnLst>
                                    <p:set>
                                      <p:cBhvr>
                                        <p:cTn id="35" dur="1" fill="hold">
                                          <p:stCondLst>
                                            <p:cond delay="0"/>
                                          </p:stCondLst>
                                        </p:cTn>
                                        <p:tgtEl>
                                          <p:spTgt spid="3">
                                            <p:txEl>
                                              <p:pRg st="8" end="8"/>
                                            </p:txEl>
                                          </p:spTgt>
                                        </p:tgtEl>
                                        <p:attrNameLst>
                                          <p:attrName>style.visibility</p:attrName>
                                        </p:attrNameLst>
                                      </p:cBhvr>
                                      <p:to>
                                        <p:strVal val="visible"/>
                                      </p:to>
                                    </p:set>
                                    <p:animEffect transition="in" filter="fade">
                                      <p:cBhvr>
                                        <p:cTn id="36" dur="1000"/>
                                        <p:tgtEl>
                                          <p:spTgt spid="3">
                                            <p:txEl>
                                              <p:pRg st="8" end="8"/>
                                            </p:txEl>
                                          </p:spTgt>
                                        </p:tgtEl>
                                      </p:cBhvr>
                                    </p:animEffect>
                                    <p:anim calcmode="lin" valueType="num">
                                      <p:cBhvr>
                                        <p:cTn id="37"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38" dur="1000" fill="hold"/>
                                        <p:tgtEl>
                                          <p:spTgt spid="3">
                                            <p:txEl>
                                              <p:pRg st="8" end="8"/>
                                            </p:txEl>
                                          </p:spTgt>
                                        </p:tgtEl>
                                        <p:attrNameLst>
                                          <p:attrName>ppt_y</p:attrName>
                                        </p:attrNameLst>
                                      </p:cBhvr>
                                      <p:tavLst>
                                        <p:tav tm="0">
                                          <p:val>
                                            <p:strVal val="#ppt_y+.1"/>
                                          </p:val>
                                        </p:tav>
                                        <p:tav tm="100000">
                                          <p:val>
                                            <p:strVal val="#ppt_y"/>
                                          </p:val>
                                        </p:tav>
                                      </p:tavLst>
                                    </p:anim>
                                  </p:childTnLst>
                                </p:cTn>
                              </p:par>
                              <p:par>
                                <p:cTn id="39" presetID="42" presetClass="entr" presetSubtype="0" fill="hold" nodeType="withEffect">
                                  <p:stCondLst>
                                    <p:cond delay="0"/>
                                  </p:stCondLst>
                                  <p:childTnLst>
                                    <p:set>
                                      <p:cBhvr>
                                        <p:cTn id="40" dur="1" fill="hold">
                                          <p:stCondLst>
                                            <p:cond delay="0"/>
                                          </p:stCondLst>
                                        </p:cTn>
                                        <p:tgtEl>
                                          <p:spTgt spid="3">
                                            <p:txEl>
                                              <p:pRg st="9" end="9"/>
                                            </p:txEl>
                                          </p:spTgt>
                                        </p:tgtEl>
                                        <p:attrNameLst>
                                          <p:attrName>style.visibility</p:attrName>
                                        </p:attrNameLst>
                                      </p:cBhvr>
                                      <p:to>
                                        <p:strVal val="visible"/>
                                      </p:to>
                                    </p:set>
                                    <p:animEffect transition="in" filter="fade">
                                      <p:cBhvr>
                                        <p:cTn id="41" dur="1000"/>
                                        <p:tgtEl>
                                          <p:spTgt spid="3">
                                            <p:txEl>
                                              <p:pRg st="9" end="9"/>
                                            </p:txEl>
                                          </p:spTgt>
                                        </p:tgtEl>
                                      </p:cBhvr>
                                    </p:animEffect>
                                    <p:anim calcmode="lin" valueType="num">
                                      <p:cBhvr>
                                        <p:cTn id="42"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43" dur="1000" fill="hold"/>
                                        <p:tgtEl>
                                          <p:spTgt spid="3">
                                            <p:txEl>
                                              <p:pRg st="9" end="9"/>
                                            </p:txEl>
                                          </p:spTgt>
                                        </p:tgtEl>
                                        <p:attrNameLst>
                                          <p:attrName>ppt_y</p:attrName>
                                        </p:attrNameLst>
                                      </p:cBhvr>
                                      <p:tavLst>
                                        <p:tav tm="0">
                                          <p:val>
                                            <p:strVal val="#ppt_y+.1"/>
                                          </p:val>
                                        </p:tav>
                                        <p:tav tm="100000">
                                          <p:val>
                                            <p:strVal val="#ppt_y"/>
                                          </p:val>
                                        </p:tav>
                                      </p:tavLst>
                                    </p:anim>
                                  </p:childTnLst>
                                </p:cTn>
                              </p:par>
                              <p:par>
                                <p:cTn id="44" presetID="42" presetClass="entr" presetSubtype="0" fill="hold" grpId="0" nodeType="withEffect">
                                  <p:stCondLst>
                                    <p:cond delay="0"/>
                                  </p:stCondLst>
                                  <p:childTnLst>
                                    <p:set>
                                      <p:cBhvr>
                                        <p:cTn id="45" dur="1" fill="hold">
                                          <p:stCondLst>
                                            <p:cond delay="0"/>
                                          </p:stCondLst>
                                        </p:cTn>
                                        <p:tgtEl>
                                          <p:spTgt spid="2"/>
                                        </p:tgtEl>
                                        <p:attrNameLst>
                                          <p:attrName>style.visibility</p:attrName>
                                        </p:attrNameLst>
                                      </p:cBhvr>
                                      <p:to>
                                        <p:strVal val="visible"/>
                                      </p:to>
                                    </p:set>
                                    <p:animEffect transition="in" filter="fade">
                                      <p:cBhvr>
                                        <p:cTn id="46" dur="1000"/>
                                        <p:tgtEl>
                                          <p:spTgt spid="2"/>
                                        </p:tgtEl>
                                      </p:cBhvr>
                                    </p:animEffect>
                                    <p:anim calcmode="lin" valueType="num">
                                      <p:cBhvr>
                                        <p:cTn id="47" dur="1000" fill="hold"/>
                                        <p:tgtEl>
                                          <p:spTgt spid="2"/>
                                        </p:tgtEl>
                                        <p:attrNameLst>
                                          <p:attrName>ppt_x</p:attrName>
                                        </p:attrNameLst>
                                      </p:cBhvr>
                                      <p:tavLst>
                                        <p:tav tm="0">
                                          <p:val>
                                            <p:strVal val="#ppt_x"/>
                                          </p:val>
                                        </p:tav>
                                        <p:tav tm="100000">
                                          <p:val>
                                            <p:strVal val="#ppt_x"/>
                                          </p:val>
                                        </p:tav>
                                      </p:tavLst>
                                    </p:anim>
                                    <p:anim calcmode="lin" valueType="num">
                                      <p:cBhvr>
                                        <p:cTn id="48"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42" presetClass="entr" presetSubtype="0" fill="hold" nodeType="clickEffect">
                                  <p:stCondLst>
                                    <p:cond delay="0"/>
                                  </p:stCondLst>
                                  <p:childTnLst>
                                    <p:set>
                                      <p:cBhvr>
                                        <p:cTn id="52" dur="1" fill="hold">
                                          <p:stCondLst>
                                            <p:cond delay="0"/>
                                          </p:stCondLst>
                                        </p:cTn>
                                        <p:tgtEl>
                                          <p:spTgt spid="3">
                                            <p:txEl>
                                              <p:pRg st="13" end="13"/>
                                            </p:txEl>
                                          </p:spTgt>
                                        </p:tgtEl>
                                        <p:attrNameLst>
                                          <p:attrName>style.visibility</p:attrName>
                                        </p:attrNameLst>
                                      </p:cBhvr>
                                      <p:to>
                                        <p:strVal val="visible"/>
                                      </p:to>
                                    </p:set>
                                    <p:animEffect transition="in" filter="fade">
                                      <p:cBhvr>
                                        <p:cTn id="53" dur="1000"/>
                                        <p:tgtEl>
                                          <p:spTgt spid="3">
                                            <p:txEl>
                                              <p:pRg st="13" end="13"/>
                                            </p:txEl>
                                          </p:spTgt>
                                        </p:tgtEl>
                                      </p:cBhvr>
                                    </p:animEffect>
                                    <p:anim calcmode="lin" valueType="num">
                                      <p:cBhvr>
                                        <p:cTn id="54" dur="1000" fill="hold"/>
                                        <p:tgtEl>
                                          <p:spTgt spid="3">
                                            <p:txEl>
                                              <p:pRg st="13" end="13"/>
                                            </p:txEl>
                                          </p:spTgt>
                                        </p:tgtEl>
                                        <p:attrNameLst>
                                          <p:attrName>ppt_x</p:attrName>
                                        </p:attrNameLst>
                                      </p:cBhvr>
                                      <p:tavLst>
                                        <p:tav tm="0">
                                          <p:val>
                                            <p:strVal val="#ppt_x"/>
                                          </p:val>
                                        </p:tav>
                                        <p:tav tm="100000">
                                          <p:val>
                                            <p:strVal val="#ppt_x"/>
                                          </p:val>
                                        </p:tav>
                                      </p:tavLst>
                                    </p:anim>
                                    <p:anim calcmode="lin" valueType="num">
                                      <p:cBhvr>
                                        <p:cTn id="55" dur="1000" fill="hold"/>
                                        <p:tgtEl>
                                          <p:spTgt spid="3">
                                            <p:txEl>
                                              <p:pRg st="13" end="1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2"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p:txBody>
          <a:bodyPr/>
          <a:lstStyle/>
          <a:p>
            <a:r>
              <a:rPr lang="en-US" altLang="ja-JP" dirty="0"/>
              <a:t>Key word</a:t>
            </a:r>
          </a:p>
          <a:p>
            <a:r>
              <a:rPr lang="ja-JP" altLang="en-US" dirty="0"/>
              <a:t>「虚」</a:t>
            </a:r>
            <a:r>
              <a:rPr lang="en-US" altLang="ja-JP" dirty="0"/>
              <a:t>…</a:t>
            </a:r>
            <a:r>
              <a:rPr lang="ja-JP" altLang="en-US" dirty="0"/>
              <a:t>何かが足りないことを示す。</a:t>
            </a:r>
          </a:p>
          <a:p>
            <a:r>
              <a:rPr lang="ja-JP" altLang="en-US" dirty="0"/>
              <a:t>「実」</a:t>
            </a:r>
            <a:r>
              <a:rPr lang="en-US" altLang="ja-JP" dirty="0"/>
              <a:t>…</a:t>
            </a:r>
            <a:r>
              <a:rPr lang="ja-JP" altLang="en-US" dirty="0"/>
              <a:t>何かが多すぎることを示す。</a:t>
            </a:r>
          </a:p>
          <a:p>
            <a:endParaRPr lang="ja-JP" altLang="en-US" dirty="0"/>
          </a:p>
          <a:p>
            <a:endParaRPr lang="ja-JP" altLang="en-US" dirty="0"/>
          </a:p>
          <a:p>
            <a:endParaRPr lang="ja-JP" altLang="en-US" dirty="0"/>
          </a:p>
          <a:p>
            <a:endParaRPr kumimoji="1" lang="ja-JP" altLang="en-US" dirty="0"/>
          </a:p>
        </p:txBody>
      </p:sp>
      <p:sp>
        <p:nvSpPr>
          <p:cNvPr id="2" name="タイトル 1"/>
          <p:cNvSpPr>
            <a:spLocks noGrp="1"/>
          </p:cNvSpPr>
          <p:nvPr>
            <p:ph type="title"/>
          </p:nvPr>
        </p:nvSpPr>
        <p:spPr>
          <a:xfrm>
            <a:off x="179512" y="720120"/>
            <a:ext cx="7128792" cy="548640"/>
          </a:xfrm>
        </p:spPr>
        <p:txBody>
          <a:bodyPr/>
          <a:lstStyle/>
          <a:p>
            <a:r>
              <a:rPr lang="ja-JP" altLang="en-US" sz="2400" dirty="0"/>
              <a:t>発病原因が邪実なのか正虚なのか</a:t>
            </a:r>
            <a:r>
              <a:rPr lang="ja-JP" altLang="en-US" sz="2400" dirty="0" smtClean="0"/>
              <a:t>を</a:t>
            </a:r>
            <a:r>
              <a:rPr lang="en-US" altLang="ja-JP" sz="2400" dirty="0" smtClean="0"/>
              <a:t/>
            </a:r>
            <a:br>
              <a:rPr lang="en-US" altLang="ja-JP" sz="2400" dirty="0" smtClean="0"/>
            </a:br>
            <a:r>
              <a:rPr lang="ja-JP" altLang="en-US" sz="2400" dirty="0" smtClean="0"/>
              <a:t>考える</a:t>
            </a:r>
            <a:r>
              <a:rPr lang="ja-JP" altLang="en-US" sz="2400" dirty="0"/>
              <a:t>のが重要。</a:t>
            </a:r>
          </a:p>
        </p:txBody>
      </p:sp>
      <p:grpSp>
        <p:nvGrpSpPr>
          <p:cNvPr id="10" name="グループ化 9"/>
          <p:cNvGrpSpPr/>
          <p:nvPr/>
        </p:nvGrpSpPr>
        <p:grpSpPr>
          <a:xfrm>
            <a:off x="1967361" y="3473443"/>
            <a:ext cx="2419842" cy="3267925"/>
            <a:chOff x="1967361" y="3473443"/>
            <a:chExt cx="2419842" cy="3267925"/>
          </a:xfrm>
        </p:grpSpPr>
        <p:sp>
          <p:nvSpPr>
            <p:cNvPr id="2119" name="Text Box 139"/>
            <p:cNvSpPr txBox="1">
              <a:spLocks noChangeArrowheads="1"/>
            </p:cNvSpPr>
            <p:nvPr/>
          </p:nvSpPr>
          <p:spPr bwMode="auto">
            <a:xfrm>
              <a:off x="2481407" y="5927429"/>
              <a:ext cx="1905796" cy="8139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74295" tIns="8890" rIns="74295" bIns="8890" numCol="1" anchor="t" anchorCtr="0" compatLnSpc="1">
              <a:prstTxWarp prst="textNoShape">
                <a:avLst/>
              </a:prstTxWarp>
            </a:bodyPr>
            <a:lstStyle/>
            <a:p>
              <a:pPr marL="0" marR="0" lvl="0" indent="0" algn="just" defTabSz="914400" rtl="0" eaLnBrk="1" fontAlgn="base" latinLnBrk="0" hangingPunct="1">
                <a:lnSpc>
                  <a:spcPct val="100000"/>
                </a:lnSpc>
                <a:spcBef>
                  <a:spcPct val="0"/>
                </a:spcBef>
                <a:spcAft>
                  <a:spcPct val="0"/>
                </a:spcAft>
                <a:buClrTx/>
                <a:buSzTx/>
                <a:buFontTx/>
                <a:buNone/>
                <a:tabLst/>
              </a:pPr>
              <a:r>
                <a:rPr lang="ja-JP" altLang="en-US" sz="2000" b="1" dirty="0">
                  <a:latin typeface="AR P丸ゴシック体M" pitchFamily="50" charset="-128"/>
                  <a:ea typeface="AR P丸ゴシック体M" pitchFamily="50" charset="-128"/>
                  <a:cs typeface="ＭＳ Ｐゴシック" pitchFamily="50" charset="-128"/>
                </a:rPr>
                <a:t>邪</a:t>
              </a:r>
              <a:r>
                <a:rPr kumimoji="1" lang="ja-JP" altLang="en-US" sz="2000" b="1" i="0" u="none" strike="noStrike" cap="none" normalizeH="0" baseline="0" dirty="0" smtClean="0">
                  <a:ln>
                    <a:noFill/>
                  </a:ln>
                  <a:solidFill>
                    <a:schemeClr val="tx1"/>
                  </a:solidFill>
                  <a:effectLst/>
                  <a:latin typeface="AR P丸ゴシック体M" pitchFamily="50" charset="-128"/>
                  <a:ea typeface="AR P丸ゴシック体M" pitchFamily="50" charset="-128"/>
                  <a:cs typeface="ＭＳ Ｐゴシック" pitchFamily="50" charset="-128"/>
                </a:rPr>
                <a:t>実の状態</a:t>
              </a:r>
              <a:endParaRPr kumimoji="1" lang="ja-JP" sz="2000" b="0" i="0" u="none" strike="noStrike" cap="none" normalizeH="0" baseline="0" dirty="0" smtClean="0">
                <a:ln>
                  <a:noFill/>
                </a:ln>
                <a:solidFill>
                  <a:schemeClr val="tx1"/>
                </a:solidFill>
                <a:effectLst/>
                <a:latin typeface="AR P丸ゴシック体M" pitchFamily="50" charset="-128"/>
                <a:ea typeface="AR P丸ゴシック体M" pitchFamily="50" charset="-128"/>
                <a:cs typeface="ＭＳ Ｐゴシック" pitchFamily="50" charset="-128"/>
              </a:endParaRPr>
            </a:p>
          </p:txBody>
        </p:sp>
        <p:grpSp>
          <p:nvGrpSpPr>
            <p:cNvPr id="8" name="グループ化 7"/>
            <p:cNvGrpSpPr/>
            <p:nvPr/>
          </p:nvGrpSpPr>
          <p:grpSpPr>
            <a:xfrm>
              <a:off x="1967361" y="3473443"/>
              <a:ext cx="2419842" cy="2413425"/>
              <a:chOff x="1967361" y="3473443"/>
              <a:chExt cx="2419842" cy="2413425"/>
            </a:xfrm>
          </p:grpSpPr>
          <p:grpSp>
            <p:nvGrpSpPr>
              <p:cNvPr id="4" name="グループ化 3"/>
              <p:cNvGrpSpPr/>
              <p:nvPr/>
            </p:nvGrpSpPr>
            <p:grpSpPr>
              <a:xfrm>
                <a:off x="2633159" y="3473443"/>
                <a:ext cx="984343" cy="2413424"/>
                <a:chOff x="2633159" y="3473443"/>
                <a:chExt cx="984343" cy="2413424"/>
              </a:xfrm>
            </p:grpSpPr>
            <p:sp>
              <p:nvSpPr>
                <p:cNvPr id="2123" name="Rectangle 134"/>
                <p:cNvSpPr>
                  <a:spLocks noChangeArrowheads="1"/>
                </p:cNvSpPr>
                <p:nvPr/>
              </p:nvSpPr>
              <p:spPr bwMode="auto">
                <a:xfrm>
                  <a:off x="2664603" y="3473443"/>
                  <a:ext cx="492172" cy="2413424"/>
                </a:xfrm>
                <a:prstGeom prst="rect">
                  <a:avLst/>
                </a:prstGeom>
                <a:solidFill>
                  <a:schemeClr val="accent2">
                    <a:lumMod val="50000"/>
                  </a:schemeClr>
                </a:solidFill>
                <a:ln w="38100">
                  <a:solidFill>
                    <a:schemeClr val="tx2">
                      <a:lumMod val="50000"/>
                    </a:schemeClr>
                  </a:solidFill>
                  <a:miter lim="800000"/>
                  <a:headEnd/>
                  <a:tailEnd/>
                </a:ln>
                <a:effectLst>
                  <a:glow rad="139700">
                    <a:schemeClr val="accent5">
                      <a:satMod val="175000"/>
                      <a:alpha val="40000"/>
                    </a:schemeClr>
                  </a:glow>
                </a:effectLst>
              </p:spPr>
              <p:txBody>
                <a:bodyPr vert="horz" wrap="square" lIns="74295" tIns="8890" rIns="74295" bIns="8890" numCol="1" anchor="t" anchorCtr="0" compatLnSpc="1">
                  <a:prstTxWarp prst="textNoShape">
                    <a:avLst/>
                  </a:prstTxWarp>
                </a:bodyPr>
                <a:lstStyle/>
                <a:p>
                  <a:endParaRPr lang="ja-JP" altLang="en-US"/>
                </a:p>
              </p:txBody>
            </p:sp>
            <p:sp>
              <p:nvSpPr>
                <p:cNvPr id="2124" name="Text Box 135"/>
                <p:cNvSpPr txBox="1">
                  <a:spLocks noChangeArrowheads="1"/>
                </p:cNvSpPr>
                <p:nvPr/>
              </p:nvSpPr>
              <p:spPr bwMode="auto">
                <a:xfrm>
                  <a:off x="2633159" y="4223835"/>
                  <a:ext cx="984343" cy="8139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74295" tIns="8890" rIns="74295" bIns="8890" numCol="1" anchor="t" anchorCtr="0" compatLnSpc="1">
                  <a:prstTxWarp prst="textNoShape">
                    <a:avLst/>
                  </a:prstTxWarp>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1" lang="ja-JP" altLang="en-US" sz="2800" b="1" i="0" u="none" strike="noStrike" cap="none" normalizeH="0" baseline="0" dirty="0" smtClean="0">
                      <a:ln>
                        <a:noFill/>
                      </a:ln>
                      <a:solidFill>
                        <a:schemeClr val="accent3">
                          <a:lumMod val="20000"/>
                          <a:lumOff val="80000"/>
                        </a:schemeClr>
                      </a:solidFill>
                      <a:effectLst/>
                      <a:latin typeface="AR P丸ゴシック体M" pitchFamily="50" charset="-128"/>
                      <a:ea typeface="AR P丸ゴシック体M" pitchFamily="50" charset="-128"/>
                      <a:cs typeface="ＭＳ Ｐゴシック" pitchFamily="50" charset="-128"/>
                    </a:rPr>
                    <a:t>邪</a:t>
                  </a:r>
                  <a:endParaRPr kumimoji="1" lang="ja-JP" sz="2800" b="0" i="0" u="none" strike="noStrike" cap="none" normalizeH="0" baseline="0" dirty="0" smtClean="0">
                    <a:ln>
                      <a:noFill/>
                    </a:ln>
                    <a:solidFill>
                      <a:schemeClr val="accent3">
                        <a:lumMod val="20000"/>
                        <a:lumOff val="80000"/>
                      </a:schemeClr>
                    </a:solidFill>
                    <a:effectLst/>
                    <a:latin typeface="AR P丸ゴシック体M" pitchFamily="50" charset="-128"/>
                    <a:ea typeface="AR P丸ゴシック体M" pitchFamily="50" charset="-128"/>
                    <a:cs typeface="ＭＳ Ｐゴシック" pitchFamily="50" charset="-128"/>
                  </a:endParaRPr>
                </a:p>
              </p:txBody>
            </p:sp>
          </p:grpSp>
          <p:grpSp>
            <p:nvGrpSpPr>
              <p:cNvPr id="5" name="グループ化 4"/>
              <p:cNvGrpSpPr/>
              <p:nvPr/>
            </p:nvGrpSpPr>
            <p:grpSpPr>
              <a:xfrm>
                <a:off x="3379619" y="4203555"/>
                <a:ext cx="984343" cy="1683313"/>
                <a:chOff x="3379619" y="4203555"/>
                <a:chExt cx="984343" cy="1683313"/>
              </a:xfrm>
            </p:grpSpPr>
            <p:sp>
              <p:nvSpPr>
                <p:cNvPr id="2120" name="Rectangle 137"/>
                <p:cNvSpPr>
                  <a:spLocks noChangeArrowheads="1"/>
                </p:cNvSpPr>
                <p:nvPr/>
              </p:nvSpPr>
              <p:spPr bwMode="auto">
                <a:xfrm>
                  <a:off x="3402860" y="4203555"/>
                  <a:ext cx="492172" cy="1683313"/>
                </a:xfrm>
                <a:prstGeom prst="rect">
                  <a:avLst/>
                </a:prstGeom>
                <a:solidFill>
                  <a:schemeClr val="accent1">
                    <a:lumMod val="60000"/>
                    <a:lumOff val="40000"/>
                  </a:schemeClr>
                </a:solidFill>
                <a:ln w="38100">
                  <a:solidFill>
                    <a:srgbClr val="E36C0A"/>
                  </a:solidFill>
                  <a:miter lim="800000"/>
                  <a:headEnd/>
                  <a:tailEnd/>
                </a:ln>
              </p:spPr>
              <p:txBody>
                <a:bodyPr vert="horz" wrap="square" lIns="74295" tIns="8890" rIns="74295" bIns="8890" numCol="1" anchor="t" anchorCtr="0" compatLnSpc="1">
                  <a:prstTxWarp prst="textNoShape">
                    <a:avLst/>
                  </a:prstTxWarp>
                </a:bodyPr>
                <a:lstStyle/>
                <a:p>
                  <a:endParaRPr lang="ja-JP" altLang="en-US"/>
                </a:p>
              </p:txBody>
            </p:sp>
            <p:sp>
              <p:nvSpPr>
                <p:cNvPr id="2122" name="Text Box 138"/>
                <p:cNvSpPr txBox="1">
                  <a:spLocks noChangeArrowheads="1"/>
                </p:cNvSpPr>
                <p:nvPr/>
              </p:nvSpPr>
              <p:spPr bwMode="auto">
                <a:xfrm>
                  <a:off x="3379619" y="4649734"/>
                  <a:ext cx="984343" cy="8139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74295" tIns="8890" rIns="74295" bIns="8890" numCol="1" anchor="t" anchorCtr="0" compatLnSpc="1">
                  <a:prstTxWarp prst="textNoShape">
                    <a:avLst/>
                  </a:prstTxWarp>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1" lang="ja-JP" altLang="en-US" sz="2800" b="1" i="0" u="none" strike="noStrike" cap="none" normalizeH="0" baseline="0" dirty="0" smtClean="0">
                      <a:ln>
                        <a:noFill/>
                      </a:ln>
                      <a:solidFill>
                        <a:srgbClr val="C00000"/>
                      </a:solidFill>
                      <a:effectLst/>
                      <a:latin typeface="AR P丸ゴシック体M" pitchFamily="50" charset="-128"/>
                      <a:ea typeface="AR P丸ゴシック体M" pitchFamily="50" charset="-128"/>
                      <a:cs typeface="ＭＳ Ｐゴシック" pitchFamily="50" charset="-128"/>
                    </a:rPr>
                    <a:t>正</a:t>
                  </a:r>
                  <a:endParaRPr kumimoji="1" lang="ja-JP" sz="2800" b="0" i="0" u="none" strike="noStrike" cap="none" normalizeH="0" baseline="0" dirty="0" smtClean="0">
                    <a:ln>
                      <a:noFill/>
                    </a:ln>
                    <a:solidFill>
                      <a:srgbClr val="C00000"/>
                    </a:solidFill>
                    <a:effectLst/>
                    <a:latin typeface="AR P丸ゴシック体M" pitchFamily="50" charset="-128"/>
                    <a:ea typeface="AR P丸ゴシック体M" pitchFamily="50" charset="-128"/>
                    <a:cs typeface="ＭＳ Ｐゴシック" pitchFamily="50" charset="-128"/>
                  </a:endParaRPr>
                </a:p>
              </p:txBody>
            </p:sp>
          </p:grpSp>
          <p:cxnSp>
            <p:nvCxnSpPr>
              <p:cNvPr id="2188" name="AutoShape 140"/>
              <p:cNvCxnSpPr>
                <a:cxnSpLocks noChangeShapeType="1"/>
              </p:cNvCxnSpPr>
              <p:nvPr/>
            </p:nvCxnSpPr>
            <p:spPr bwMode="auto">
              <a:xfrm>
                <a:off x="1967361" y="5886867"/>
                <a:ext cx="2419842" cy="0"/>
              </a:xfrm>
              <a:prstGeom prst="straightConnector1">
                <a:avLst/>
              </a:prstGeom>
              <a:noFill/>
              <a:ln w="41275">
                <a:solidFill>
                  <a:srgbClr val="000000"/>
                </a:solidFill>
                <a:round/>
                <a:headEnd/>
                <a:tailEnd/>
              </a:ln>
              <a:extLst>
                <a:ext uri="{909E8E84-426E-40DD-AFC4-6F175D3DCCD1}">
                  <a14:hiddenFill xmlns:a14="http://schemas.microsoft.com/office/drawing/2010/main">
                    <a:noFill/>
                  </a14:hiddenFill>
                </a:ext>
              </a:extLst>
            </p:spPr>
          </p:cxnSp>
        </p:grpSp>
      </p:grpSp>
      <p:cxnSp>
        <p:nvCxnSpPr>
          <p:cNvPr id="2196" name="AutoShape 148"/>
          <p:cNvCxnSpPr>
            <a:cxnSpLocks noChangeShapeType="1"/>
          </p:cNvCxnSpPr>
          <p:nvPr/>
        </p:nvCxnSpPr>
        <p:spPr bwMode="auto">
          <a:xfrm flipV="1">
            <a:off x="1331640" y="4149080"/>
            <a:ext cx="6336704" cy="20281"/>
          </a:xfrm>
          <a:prstGeom prst="straightConnector1">
            <a:avLst/>
          </a:prstGeom>
          <a:noFill/>
          <a:ln w="50800">
            <a:solidFill>
              <a:srgbClr val="938953"/>
            </a:solidFill>
            <a:prstDash val="dash"/>
            <a:round/>
            <a:headEnd/>
            <a:tailEnd/>
          </a:ln>
          <a:extLst>
            <a:ext uri="{909E8E84-426E-40DD-AFC4-6F175D3DCCD1}">
              <a14:hiddenFill xmlns:a14="http://schemas.microsoft.com/office/drawing/2010/main">
                <a:noFill/>
              </a14:hiddenFill>
            </a:ext>
          </a:extLst>
        </p:spPr>
      </p:cxn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8192" y="1672746"/>
            <a:ext cx="5820596" cy="1296551"/>
          </a:xfrm>
          <a:prstGeom prst="rect">
            <a:avLst/>
          </a:prstGeom>
          <a:noFill/>
          <a:ln>
            <a:noFill/>
          </a:ln>
          <a:effectLst>
            <a:glow rad="139700">
              <a:schemeClr val="accent5">
                <a:satMod val="175000"/>
                <a:alpha val="40000"/>
              </a:schemeClr>
            </a:glow>
            <a:outerShdw dist="35921" dir="2700000" algn="ctr" rotWithShape="0">
              <a:schemeClr val="bg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0" name="テキスト ボックス 69"/>
          <p:cNvSpPr txBox="1"/>
          <p:nvPr/>
        </p:nvSpPr>
        <p:spPr>
          <a:xfrm>
            <a:off x="7164288" y="489446"/>
            <a:ext cx="1800200" cy="923330"/>
          </a:xfrm>
          <a:prstGeom prst="rect">
            <a:avLst/>
          </a:prstGeom>
          <a:noFill/>
        </p:spPr>
        <p:txBody>
          <a:bodyPr wrap="square" rtlCol="0">
            <a:spAutoFit/>
          </a:bodyPr>
          <a:lstStyle/>
          <a:p>
            <a:r>
              <a:rPr lang="ja-JP" altLang="en-US" dirty="0" smtClean="0">
                <a:solidFill>
                  <a:srgbClr val="FF9900"/>
                </a:solidFill>
              </a:rPr>
              <a:t>□邪正相争</a:t>
            </a:r>
            <a:endParaRPr lang="ja-JP" altLang="en-US" dirty="0">
              <a:solidFill>
                <a:srgbClr val="FF9900"/>
              </a:solidFill>
            </a:endParaRPr>
          </a:p>
          <a:p>
            <a:r>
              <a:rPr lang="ja-JP" altLang="en-US" dirty="0" smtClean="0">
                <a:solidFill>
                  <a:schemeClr val="accent5">
                    <a:lumMod val="20000"/>
                    <a:lumOff val="80000"/>
                  </a:schemeClr>
                </a:solidFill>
              </a:rPr>
              <a:t>□陰陽失調</a:t>
            </a:r>
            <a:endParaRPr lang="ja-JP" altLang="en-US" dirty="0">
              <a:solidFill>
                <a:schemeClr val="accent5">
                  <a:lumMod val="20000"/>
                  <a:lumOff val="80000"/>
                </a:schemeClr>
              </a:solidFill>
            </a:endParaRPr>
          </a:p>
          <a:p>
            <a:r>
              <a:rPr lang="ja-JP" altLang="en-US" dirty="0" smtClean="0">
                <a:solidFill>
                  <a:schemeClr val="accent5">
                    <a:lumMod val="20000"/>
                    <a:lumOff val="80000"/>
                  </a:schemeClr>
                </a:solidFill>
              </a:rPr>
              <a:t>□気血津液失調</a:t>
            </a:r>
            <a:endParaRPr lang="ja-JP" altLang="en-US" dirty="0">
              <a:solidFill>
                <a:srgbClr val="FF9900"/>
              </a:solidFill>
            </a:endParaRPr>
          </a:p>
        </p:txBody>
      </p:sp>
      <p:grpSp>
        <p:nvGrpSpPr>
          <p:cNvPr id="12" name="グループ化 11"/>
          <p:cNvGrpSpPr/>
          <p:nvPr/>
        </p:nvGrpSpPr>
        <p:grpSpPr>
          <a:xfrm>
            <a:off x="4715317" y="4203555"/>
            <a:ext cx="2419842" cy="2537813"/>
            <a:chOff x="4715317" y="4203555"/>
            <a:chExt cx="2419842" cy="2537813"/>
          </a:xfrm>
        </p:grpSpPr>
        <p:sp>
          <p:nvSpPr>
            <p:cNvPr id="2142" name="Text Box 119"/>
            <p:cNvSpPr txBox="1">
              <a:spLocks noChangeArrowheads="1"/>
            </p:cNvSpPr>
            <p:nvPr/>
          </p:nvSpPr>
          <p:spPr bwMode="auto">
            <a:xfrm>
              <a:off x="5063938" y="5927429"/>
              <a:ext cx="1743107" cy="8139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74295" tIns="8890" rIns="74295" bIns="8890" numCol="1" anchor="t" anchorCtr="0" compatLnSpc="1">
              <a:prstTxWarp prst="textNoShape">
                <a:avLst/>
              </a:prstTxWarp>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1" lang="ja-JP" altLang="en-US" sz="2000" b="1" i="0" u="none" strike="noStrike" cap="none" normalizeH="0" baseline="0" dirty="0" smtClean="0">
                  <a:ln>
                    <a:noFill/>
                  </a:ln>
                  <a:solidFill>
                    <a:schemeClr val="tx1"/>
                  </a:solidFill>
                  <a:effectLst/>
                  <a:latin typeface="AR P丸ゴシック体M" pitchFamily="50" charset="-128"/>
                  <a:ea typeface="AR P丸ゴシック体M" pitchFamily="50" charset="-128"/>
                  <a:cs typeface="ＭＳ Ｐゴシック" pitchFamily="50" charset="-128"/>
                </a:rPr>
                <a:t>正虚の状態</a:t>
              </a:r>
              <a:endParaRPr kumimoji="1" lang="ja-JP" sz="2000" b="0" i="0" u="none" strike="noStrike" cap="none" normalizeH="0" baseline="0" dirty="0" smtClean="0">
                <a:ln>
                  <a:noFill/>
                </a:ln>
                <a:solidFill>
                  <a:schemeClr val="tx1"/>
                </a:solidFill>
                <a:effectLst/>
                <a:latin typeface="AR P丸ゴシック体M" pitchFamily="50" charset="-128"/>
                <a:ea typeface="AR P丸ゴシック体M" pitchFamily="50" charset="-128"/>
                <a:cs typeface="ＭＳ Ｐゴシック" pitchFamily="50" charset="-128"/>
              </a:endParaRPr>
            </a:p>
          </p:txBody>
        </p:sp>
        <p:grpSp>
          <p:nvGrpSpPr>
            <p:cNvPr id="9" name="グループ化 8"/>
            <p:cNvGrpSpPr/>
            <p:nvPr/>
          </p:nvGrpSpPr>
          <p:grpSpPr>
            <a:xfrm>
              <a:off x="4715317" y="4203555"/>
              <a:ext cx="2419842" cy="1683312"/>
              <a:chOff x="4715317" y="4203555"/>
              <a:chExt cx="2419842" cy="1683312"/>
            </a:xfrm>
          </p:grpSpPr>
          <p:grpSp>
            <p:nvGrpSpPr>
              <p:cNvPr id="6" name="グループ化 5"/>
              <p:cNvGrpSpPr/>
              <p:nvPr/>
            </p:nvGrpSpPr>
            <p:grpSpPr>
              <a:xfrm>
                <a:off x="5084445" y="4203555"/>
                <a:ext cx="984343" cy="1683312"/>
                <a:chOff x="5084445" y="4203555"/>
                <a:chExt cx="984343" cy="1683312"/>
              </a:xfrm>
            </p:grpSpPr>
            <p:sp>
              <p:nvSpPr>
                <p:cNvPr id="2145" name="Rectangle 114"/>
                <p:cNvSpPr>
                  <a:spLocks noChangeArrowheads="1"/>
                </p:cNvSpPr>
                <p:nvPr/>
              </p:nvSpPr>
              <p:spPr bwMode="auto">
                <a:xfrm>
                  <a:off x="5125459" y="4203555"/>
                  <a:ext cx="492172" cy="1683312"/>
                </a:xfrm>
                <a:prstGeom prst="rect">
                  <a:avLst/>
                </a:prstGeom>
                <a:solidFill>
                  <a:schemeClr val="accent2">
                    <a:lumMod val="50000"/>
                  </a:schemeClr>
                </a:solidFill>
                <a:ln w="38100">
                  <a:solidFill>
                    <a:schemeClr val="accent5">
                      <a:lumMod val="50000"/>
                    </a:schemeClr>
                  </a:solidFill>
                  <a:miter lim="800000"/>
                  <a:headEnd/>
                  <a:tailEnd/>
                </a:ln>
              </p:spPr>
              <p:txBody>
                <a:bodyPr vert="horz" wrap="square" lIns="74295" tIns="8890" rIns="74295" bIns="8890" numCol="1" anchor="t" anchorCtr="0" compatLnSpc="1">
                  <a:prstTxWarp prst="textNoShape">
                    <a:avLst/>
                  </a:prstTxWarp>
                </a:bodyPr>
                <a:lstStyle/>
                <a:p>
                  <a:endParaRPr lang="ja-JP" altLang="en-US"/>
                </a:p>
              </p:txBody>
            </p:sp>
            <p:sp>
              <p:nvSpPr>
                <p:cNvPr id="2146" name="Text Box 115"/>
                <p:cNvSpPr txBox="1">
                  <a:spLocks noChangeArrowheads="1"/>
                </p:cNvSpPr>
                <p:nvPr/>
              </p:nvSpPr>
              <p:spPr bwMode="auto">
                <a:xfrm>
                  <a:off x="5084445" y="4649734"/>
                  <a:ext cx="984343" cy="8139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74295" tIns="8890" rIns="74295" bIns="8890" numCol="1" anchor="t" anchorCtr="0" compatLnSpc="1">
                  <a:prstTxWarp prst="textNoShape">
                    <a:avLst/>
                  </a:prstTxWarp>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1" lang="ja-JP" altLang="en-US" sz="2800" b="1" i="0" u="none" strike="noStrike" cap="none" normalizeH="0" baseline="0" dirty="0" smtClean="0">
                      <a:ln>
                        <a:noFill/>
                      </a:ln>
                      <a:solidFill>
                        <a:schemeClr val="accent5">
                          <a:lumMod val="20000"/>
                          <a:lumOff val="80000"/>
                        </a:schemeClr>
                      </a:solidFill>
                      <a:effectLst/>
                      <a:latin typeface="AR P丸ゴシック体M" pitchFamily="50" charset="-128"/>
                      <a:ea typeface="AR P丸ゴシック体M" pitchFamily="50" charset="-128"/>
                      <a:cs typeface="ＭＳ Ｐゴシック" pitchFamily="50" charset="-128"/>
                    </a:rPr>
                    <a:t>邪</a:t>
                  </a:r>
                  <a:endParaRPr kumimoji="1" lang="ja-JP" sz="2800" b="0" i="0" u="none" strike="noStrike" cap="none" normalizeH="0" baseline="0" dirty="0" smtClean="0">
                    <a:ln>
                      <a:noFill/>
                    </a:ln>
                    <a:solidFill>
                      <a:schemeClr val="accent5">
                        <a:lumMod val="20000"/>
                        <a:lumOff val="80000"/>
                      </a:schemeClr>
                    </a:solidFill>
                    <a:effectLst/>
                    <a:latin typeface="AR P丸ゴシック体M" pitchFamily="50" charset="-128"/>
                    <a:ea typeface="AR P丸ゴシック体M" pitchFamily="50" charset="-128"/>
                    <a:cs typeface="ＭＳ Ｐゴシック" pitchFamily="50" charset="-128"/>
                  </a:endParaRPr>
                </a:p>
              </p:txBody>
            </p:sp>
          </p:grpSp>
          <p:grpSp>
            <p:nvGrpSpPr>
              <p:cNvPr id="7" name="グループ化 6"/>
              <p:cNvGrpSpPr/>
              <p:nvPr/>
            </p:nvGrpSpPr>
            <p:grpSpPr>
              <a:xfrm>
                <a:off x="5838164" y="4811981"/>
                <a:ext cx="576064" cy="1074886"/>
                <a:chOff x="5838164" y="4811981"/>
                <a:chExt cx="576064" cy="1074886"/>
              </a:xfrm>
            </p:grpSpPr>
            <p:sp>
              <p:nvSpPr>
                <p:cNvPr id="2143" name="Rectangle 117"/>
                <p:cNvSpPr>
                  <a:spLocks noChangeArrowheads="1"/>
                </p:cNvSpPr>
                <p:nvPr/>
              </p:nvSpPr>
              <p:spPr bwMode="auto">
                <a:xfrm>
                  <a:off x="5884223" y="4811981"/>
                  <a:ext cx="492172" cy="1074886"/>
                </a:xfrm>
                <a:prstGeom prst="rect">
                  <a:avLst/>
                </a:prstGeom>
                <a:solidFill>
                  <a:schemeClr val="accent1">
                    <a:lumMod val="60000"/>
                    <a:lumOff val="40000"/>
                  </a:schemeClr>
                </a:solidFill>
                <a:ln w="38100">
                  <a:solidFill>
                    <a:srgbClr val="E36C0A"/>
                  </a:solidFill>
                  <a:miter lim="800000"/>
                  <a:headEnd/>
                  <a:tailEnd/>
                </a:ln>
                <a:effectLst>
                  <a:glow rad="139700">
                    <a:schemeClr val="accent1">
                      <a:satMod val="175000"/>
                      <a:alpha val="40000"/>
                    </a:schemeClr>
                  </a:glow>
                </a:effectLst>
              </p:spPr>
              <p:txBody>
                <a:bodyPr vert="horz" wrap="square" lIns="74295" tIns="8890" rIns="74295" bIns="8890" numCol="1" anchor="t" anchorCtr="0" compatLnSpc="1">
                  <a:prstTxWarp prst="textNoShape">
                    <a:avLst/>
                  </a:prstTxWarp>
                </a:bodyPr>
                <a:lstStyle/>
                <a:p>
                  <a:endParaRPr lang="ja-JP" altLang="en-US"/>
                </a:p>
              </p:txBody>
            </p:sp>
            <p:sp>
              <p:nvSpPr>
                <p:cNvPr id="11" name="テキスト ボックス 10"/>
                <p:cNvSpPr txBox="1"/>
                <p:nvPr/>
              </p:nvSpPr>
              <p:spPr>
                <a:xfrm>
                  <a:off x="5838164" y="4959088"/>
                  <a:ext cx="576064" cy="523220"/>
                </a:xfrm>
                <a:prstGeom prst="rect">
                  <a:avLst/>
                </a:prstGeom>
                <a:noFill/>
              </p:spPr>
              <p:txBody>
                <a:bodyPr wrap="square" rtlCol="0">
                  <a:spAutoFit/>
                </a:bodyPr>
                <a:lstStyle/>
                <a:p>
                  <a:r>
                    <a:rPr kumimoji="1" lang="ja-JP" altLang="en-US" sz="2800" b="1" dirty="0" smtClean="0">
                      <a:solidFill>
                        <a:srgbClr val="C00000"/>
                      </a:solidFill>
                      <a:latin typeface="AR P丸ゴシック体M" pitchFamily="50" charset="-128"/>
                      <a:ea typeface="AR P丸ゴシック体M" pitchFamily="50" charset="-128"/>
                    </a:rPr>
                    <a:t>正</a:t>
                  </a:r>
                  <a:endParaRPr kumimoji="1" lang="ja-JP" altLang="en-US" sz="2800" b="1" dirty="0">
                    <a:solidFill>
                      <a:srgbClr val="C00000"/>
                    </a:solidFill>
                    <a:latin typeface="AR P丸ゴシック体M" pitchFamily="50" charset="-128"/>
                    <a:ea typeface="AR P丸ゴシック体M" pitchFamily="50" charset="-128"/>
                  </a:endParaRPr>
                </a:p>
              </p:txBody>
            </p:sp>
          </p:grpSp>
          <p:cxnSp>
            <p:nvCxnSpPr>
              <p:cNvPr id="2168" name="AutoShape 120"/>
              <p:cNvCxnSpPr>
                <a:cxnSpLocks noChangeShapeType="1"/>
              </p:cNvCxnSpPr>
              <p:nvPr/>
            </p:nvCxnSpPr>
            <p:spPr bwMode="auto">
              <a:xfrm>
                <a:off x="4715317" y="5886867"/>
                <a:ext cx="2419842" cy="0"/>
              </a:xfrm>
              <a:prstGeom prst="straightConnector1">
                <a:avLst/>
              </a:prstGeom>
              <a:noFill/>
              <a:ln w="41275">
                <a:solidFill>
                  <a:srgbClr val="000000"/>
                </a:solidFill>
                <a:round/>
                <a:headEnd/>
                <a:tailEnd/>
              </a:ln>
              <a:extLst>
                <a:ext uri="{909E8E84-426E-40DD-AFC4-6F175D3DCCD1}">
                  <a14:hiddenFill xmlns:a14="http://schemas.microsoft.com/office/drawing/2010/main">
                    <a:noFill/>
                  </a14:hiddenFill>
                </a:ext>
              </a:extLst>
            </p:spPr>
          </p:cxnSp>
        </p:grpSp>
      </p:grpSp>
    </p:spTree>
    <p:extLst>
      <p:ext uri="{BB962C8B-B14F-4D97-AF65-F5344CB8AC3E}">
        <p14:creationId xmlns:p14="http://schemas.microsoft.com/office/powerpoint/2010/main" val="2603409501"/>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fade">
                                      <p:cBhvr>
                                        <p:cTn id="12" dur="500"/>
                                        <p:tgtEl>
                                          <p:spTgt spid="12"/>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196"/>
                                        </p:tgtEl>
                                        <p:attrNameLst>
                                          <p:attrName>style.visibility</p:attrName>
                                        </p:attrNameLst>
                                      </p:cBhvr>
                                      <p:to>
                                        <p:strVal val="visible"/>
                                      </p:to>
                                    </p:set>
                                    <p:animEffect transition="in" filter="fade">
                                      <p:cBhvr>
                                        <p:cTn id="17" dur="500"/>
                                        <p:tgtEl>
                                          <p:spTgt spid="219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p:cNvSpPr>
            <a:spLocks noGrp="1"/>
          </p:cNvSpPr>
          <p:nvPr>
            <p:ph type="title"/>
          </p:nvPr>
        </p:nvSpPr>
        <p:spPr>
          <a:xfrm>
            <a:off x="611560" y="836712"/>
            <a:ext cx="7520940" cy="548640"/>
          </a:xfrm>
        </p:spPr>
        <p:txBody>
          <a:bodyPr/>
          <a:lstStyle/>
          <a:p>
            <a:r>
              <a:rPr lang="ja-JP" altLang="en-US" sz="4000" dirty="0">
                <a:solidFill>
                  <a:schemeClr val="accent5">
                    <a:lumMod val="20000"/>
                    <a:lumOff val="80000"/>
                  </a:schemeClr>
                </a:solidFill>
              </a:rPr>
              <a:t>■</a:t>
            </a:r>
            <a:r>
              <a:rPr lang="ja-JP" altLang="en-US" sz="4000" dirty="0" smtClean="0">
                <a:solidFill>
                  <a:schemeClr val="accent5">
                    <a:lumMod val="20000"/>
                    <a:lumOff val="80000"/>
                  </a:schemeClr>
                </a:solidFill>
              </a:rPr>
              <a:t>邪正相争</a:t>
            </a:r>
            <a:endParaRPr kumimoji="1" lang="ja-JP" altLang="en-US" sz="4000" dirty="0">
              <a:solidFill>
                <a:schemeClr val="accent5">
                  <a:lumMod val="20000"/>
                  <a:lumOff val="80000"/>
                </a:schemeClr>
              </a:solidFill>
            </a:endParaRPr>
          </a:p>
        </p:txBody>
      </p:sp>
      <p:sp>
        <p:nvSpPr>
          <p:cNvPr id="10" name="テキスト ボックス 9"/>
          <p:cNvSpPr txBox="1"/>
          <p:nvPr/>
        </p:nvSpPr>
        <p:spPr>
          <a:xfrm>
            <a:off x="7164288" y="489446"/>
            <a:ext cx="1800200" cy="923330"/>
          </a:xfrm>
          <a:prstGeom prst="rect">
            <a:avLst/>
          </a:prstGeom>
          <a:noFill/>
        </p:spPr>
        <p:txBody>
          <a:bodyPr wrap="square" rtlCol="0">
            <a:spAutoFit/>
          </a:bodyPr>
          <a:lstStyle/>
          <a:p>
            <a:r>
              <a:rPr lang="ja-JP" altLang="en-US" dirty="0" smtClean="0">
                <a:solidFill>
                  <a:srgbClr val="FF9900"/>
                </a:solidFill>
              </a:rPr>
              <a:t>□邪正相争</a:t>
            </a:r>
            <a:endParaRPr lang="ja-JP" altLang="en-US" dirty="0">
              <a:solidFill>
                <a:srgbClr val="FF9900"/>
              </a:solidFill>
            </a:endParaRPr>
          </a:p>
          <a:p>
            <a:r>
              <a:rPr lang="ja-JP" altLang="en-US" dirty="0" smtClean="0">
                <a:solidFill>
                  <a:schemeClr val="accent5">
                    <a:lumMod val="20000"/>
                    <a:lumOff val="80000"/>
                  </a:schemeClr>
                </a:solidFill>
              </a:rPr>
              <a:t>□陰陽失調</a:t>
            </a:r>
            <a:endParaRPr lang="ja-JP" altLang="en-US" dirty="0">
              <a:solidFill>
                <a:schemeClr val="accent5">
                  <a:lumMod val="20000"/>
                  <a:lumOff val="80000"/>
                </a:schemeClr>
              </a:solidFill>
            </a:endParaRPr>
          </a:p>
          <a:p>
            <a:r>
              <a:rPr lang="ja-JP" altLang="en-US" dirty="0" smtClean="0">
                <a:solidFill>
                  <a:schemeClr val="accent5">
                    <a:lumMod val="20000"/>
                    <a:lumOff val="80000"/>
                  </a:schemeClr>
                </a:solidFill>
              </a:rPr>
              <a:t>□気血津液失調</a:t>
            </a:r>
            <a:endParaRPr lang="ja-JP" altLang="en-US" dirty="0">
              <a:solidFill>
                <a:srgbClr val="FF9900"/>
              </a:solidFill>
            </a:endParaRPr>
          </a:p>
        </p:txBody>
      </p:sp>
      <p:sp>
        <p:nvSpPr>
          <p:cNvPr id="7" name="コンテンツ プレースホルダー 2"/>
          <p:cNvSpPr>
            <a:spLocks noGrp="1"/>
          </p:cNvSpPr>
          <p:nvPr>
            <p:ph idx="1"/>
          </p:nvPr>
        </p:nvSpPr>
        <p:spPr>
          <a:xfrm>
            <a:off x="539552" y="1844824"/>
            <a:ext cx="8424936" cy="4488612"/>
          </a:xfrm>
        </p:spPr>
        <p:txBody>
          <a:bodyPr>
            <a:normAutofit fontScale="85000" lnSpcReduction="20000"/>
          </a:bodyPr>
          <a:lstStyle/>
          <a:p>
            <a:pPr marL="45720" indent="0">
              <a:buNone/>
            </a:pPr>
            <a:r>
              <a:rPr lang="ja-JP" altLang="en-US" dirty="0" smtClean="0"/>
              <a:t>　</a:t>
            </a:r>
            <a:r>
              <a:rPr lang="ja-JP" altLang="en-US" sz="2100" dirty="0" smtClean="0"/>
              <a:t>邪気</a:t>
            </a:r>
            <a:r>
              <a:rPr lang="ja-JP" altLang="en-US" sz="2100" dirty="0"/>
              <a:t>が人体を</a:t>
            </a:r>
            <a:r>
              <a:rPr lang="ja-JP" altLang="en-US" sz="2100" dirty="0" smtClean="0"/>
              <a:t>侵襲すると、正気</a:t>
            </a:r>
            <a:r>
              <a:rPr lang="ja-JP" altLang="en-US" sz="2100" dirty="0"/>
              <a:t>が応対して防御のための戦い</a:t>
            </a:r>
            <a:r>
              <a:rPr lang="ja-JP" altLang="en-US" sz="2100" dirty="0" smtClean="0"/>
              <a:t>が生じる</a:t>
            </a:r>
            <a:endParaRPr lang="ja-JP" altLang="en-US" sz="2100" dirty="0"/>
          </a:p>
          <a:p>
            <a:pPr marL="45720" indent="0">
              <a:buNone/>
            </a:pPr>
            <a:r>
              <a:rPr lang="ja-JP" altLang="en-US" sz="2100" dirty="0" smtClean="0"/>
              <a:t>　　　　　　　　　　　　　　　　　　→</a:t>
            </a:r>
            <a:r>
              <a:rPr lang="ja-JP" altLang="en-US" sz="2100" dirty="0"/>
              <a:t>正が勝つか邪が勝つか？</a:t>
            </a:r>
          </a:p>
          <a:p>
            <a:pPr marL="45720" indent="0">
              <a:buNone/>
            </a:pPr>
            <a:r>
              <a:rPr lang="ja-JP" altLang="en-US" sz="2100" dirty="0" smtClean="0"/>
              <a:t>　</a:t>
            </a:r>
            <a:endParaRPr lang="en-US" altLang="ja-JP" sz="2100" dirty="0" smtClean="0"/>
          </a:p>
          <a:p>
            <a:pPr marL="45720" indent="0">
              <a:buNone/>
            </a:pPr>
            <a:r>
              <a:rPr lang="ja-JP" altLang="en-US" sz="2100" dirty="0" smtClean="0"/>
              <a:t>　　</a:t>
            </a:r>
            <a:r>
              <a:rPr lang="ja-JP" altLang="en-US" sz="2400" dirty="0" smtClean="0"/>
              <a:t>●正勝邪退･･･正気</a:t>
            </a:r>
            <a:r>
              <a:rPr lang="ja-JP" altLang="en-US" sz="2400" dirty="0"/>
              <a:t>が勝ち、邪気が退く。</a:t>
            </a:r>
          </a:p>
          <a:p>
            <a:pPr marL="45720" indent="0">
              <a:buNone/>
            </a:pPr>
            <a:r>
              <a:rPr lang="ja-JP" altLang="en-US" sz="2400" dirty="0" smtClean="0"/>
              <a:t>　　　　　　　　　病</a:t>
            </a:r>
            <a:r>
              <a:rPr lang="ja-JP" altLang="en-US" sz="2400" dirty="0"/>
              <a:t>邪の作用が消失して病理変化がもとに戻る</a:t>
            </a:r>
          </a:p>
          <a:p>
            <a:endParaRPr lang="ja-JP" altLang="en-US" sz="2400" dirty="0"/>
          </a:p>
          <a:p>
            <a:pPr marL="45720" indent="0">
              <a:buNone/>
            </a:pPr>
            <a:r>
              <a:rPr lang="ja-JP" altLang="en-US" sz="2400" dirty="0" smtClean="0"/>
              <a:t>　　●邪盛正衰･･･邪気</a:t>
            </a:r>
            <a:r>
              <a:rPr lang="ja-JP" altLang="en-US" sz="2400" dirty="0"/>
              <a:t>が盛んになり正気が衰える。</a:t>
            </a:r>
          </a:p>
          <a:p>
            <a:pPr marL="45720" indent="0">
              <a:buNone/>
            </a:pPr>
            <a:r>
              <a:rPr lang="ja-JP" altLang="en-US" sz="2400" dirty="0" smtClean="0"/>
              <a:t>　　　　　　　　　病</a:t>
            </a:r>
            <a:r>
              <a:rPr lang="ja-JP" altLang="en-US" sz="2400" dirty="0"/>
              <a:t>邪の勢いが強過ぎた</a:t>
            </a:r>
            <a:r>
              <a:rPr lang="en-US" altLang="ja-JP" sz="2400" dirty="0"/>
              <a:t>or</a:t>
            </a:r>
            <a:r>
              <a:rPr lang="ja-JP" altLang="en-US" sz="2400" dirty="0"/>
              <a:t>正邪が弱かったため</a:t>
            </a:r>
          </a:p>
          <a:p>
            <a:pPr marL="45720" indent="0">
              <a:buNone/>
            </a:pPr>
            <a:r>
              <a:rPr lang="ja-JP" altLang="en-US" sz="2400" dirty="0" smtClean="0"/>
              <a:t>　　　　　　　　　正気</a:t>
            </a:r>
            <a:r>
              <a:rPr lang="ja-JP" altLang="en-US" sz="2400" dirty="0"/>
              <a:t>が消耗して症状が悪化する。</a:t>
            </a:r>
          </a:p>
          <a:p>
            <a:endParaRPr lang="ja-JP" altLang="en-US" sz="2400" dirty="0"/>
          </a:p>
          <a:p>
            <a:pPr marL="45720" indent="0">
              <a:buNone/>
            </a:pPr>
            <a:r>
              <a:rPr lang="ja-JP" altLang="en-US" sz="2400" dirty="0"/>
              <a:t>　　</a:t>
            </a:r>
            <a:r>
              <a:rPr lang="ja-JP" altLang="en-US" sz="2400" dirty="0" smtClean="0"/>
              <a:t>○</a:t>
            </a:r>
            <a:r>
              <a:rPr lang="ja-JP" altLang="en-US" sz="2400" dirty="0"/>
              <a:t>邪退</a:t>
            </a:r>
            <a:r>
              <a:rPr lang="ja-JP" altLang="en-US" sz="2400" dirty="0" smtClean="0"/>
              <a:t>正虚･･･正勝邪退</a:t>
            </a:r>
            <a:r>
              <a:rPr lang="ja-JP" altLang="en-US" sz="2400" dirty="0"/>
              <a:t>の時</a:t>
            </a:r>
            <a:r>
              <a:rPr lang="ja-JP" altLang="en-US" sz="2400" dirty="0" smtClean="0"/>
              <a:t>、</a:t>
            </a:r>
            <a:endParaRPr lang="en-US" altLang="ja-JP" sz="2400" dirty="0" smtClean="0"/>
          </a:p>
          <a:p>
            <a:pPr marL="45720" indent="0">
              <a:buNone/>
            </a:pPr>
            <a:r>
              <a:rPr lang="en-US" altLang="ja-JP" sz="2400" dirty="0"/>
              <a:t> </a:t>
            </a:r>
            <a:r>
              <a:rPr lang="en-US" altLang="ja-JP" sz="2400" dirty="0" smtClean="0"/>
              <a:t>                           </a:t>
            </a:r>
            <a:r>
              <a:rPr lang="ja-JP" altLang="en-US" sz="2400" dirty="0" smtClean="0"/>
              <a:t>邪正相争</a:t>
            </a:r>
            <a:r>
              <a:rPr lang="ja-JP" altLang="en-US" sz="2400" dirty="0"/>
              <a:t>があまりに</a:t>
            </a:r>
            <a:r>
              <a:rPr lang="ja-JP" altLang="en-US" sz="2400" dirty="0" smtClean="0"/>
              <a:t>激しかった場合、</a:t>
            </a:r>
            <a:endParaRPr lang="en-US" altLang="ja-JP" sz="2400" dirty="0" smtClean="0"/>
          </a:p>
          <a:p>
            <a:pPr marL="45720" indent="0">
              <a:buNone/>
            </a:pPr>
            <a:r>
              <a:rPr lang="ja-JP" altLang="en-US" sz="2400" dirty="0"/>
              <a:t>　</a:t>
            </a:r>
            <a:r>
              <a:rPr lang="ja-JP" altLang="en-US" sz="2400" dirty="0" smtClean="0"/>
              <a:t>　　　　　　　病</a:t>
            </a:r>
            <a:r>
              <a:rPr lang="ja-JP" altLang="en-US" sz="2400" dirty="0"/>
              <a:t>邪が駆逐されてもその後陰陽の</a:t>
            </a:r>
            <a:r>
              <a:rPr lang="ja-JP" altLang="en-US" sz="2400" dirty="0" smtClean="0"/>
              <a:t>バランスが崩れ</a:t>
            </a:r>
            <a:endParaRPr lang="en-US" altLang="ja-JP" sz="2400" dirty="0" smtClean="0"/>
          </a:p>
          <a:p>
            <a:pPr marL="45720" indent="0">
              <a:buNone/>
            </a:pPr>
            <a:r>
              <a:rPr lang="ja-JP" altLang="en-US" sz="2400" dirty="0"/>
              <a:t>　</a:t>
            </a:r>
            <a:r>
              <a:rPr lang="ja-JP" altLang="en-US" sz="2400" dirty="0" smtClean="0"/>
              <a:t>　　　　　　　気</a:t>
            </a:r>
            <a:r>
              <a:rPr lang="ja-JP" altLang="en-US" sz="2400" dirty="0"/>
              <a:t>虚などが生じることがある。</a:t>
            </a:r>
          </a:p>
        </p:txBody>
      </p:sp>
    </p:spTree>
    <p:extLst>
      <p:ext uri="{BB962C8B-B14F-4D97-AF65-F5344CB8AC3E}">
        <p14:creationId xmlns:p14="http://schemas.microsoft.com/office/powerpoint/2010/main" val="803288996"/>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par>
                                <p:cTn id="8" presetID="2" presetClass="entr" presetSubtype="8" fill="hold" nodeType="withEffect">
                                  <p:stCondLst>
                                    <p:cond delay="0"/>
                                  </p:stCondLst>
                                  <p:childTnLst>
                                    <p:set>
                                      <p:cBhvr>
                                        <p:cTn id="9" dur="1" fill="hold">
                                          <p:stCondLst>
                                            <p:cond delay="0"/>
                                          </p:stCondLst>
                                        </p:cTn>
                                        <p:tgtEl>
                                          <p:spTgt spid="7">
                                            <p:txEl>
                                              <p:pRg st="0" end="0"/>
                                            </p:txEl>
                                          </p:spTgt>
                                        </p:tgtEl>
                                        <p:attrNameLst>
                                          <p:attrName>style.visibility</p:attrName>
                                        </p:attrNameLst>
                                      </p:cBhvr>
                                      <p:to>
                                        <p:strVal val="visible"/>
                                      </p:to>
                                    </p:set>
                                    <p:anim calcmode="lin" valueType="num">
                                      <p:cBhvr additive="base">
                                        <p:cTn id="10" dur="500" fill="hold"/>
                                        <p:tgtEl>
                                          <p:spTgt spid="7">
                                            <p:txEl>
                                              <p:pRg st="0" end="0"/>
                                            </p:txEl>
                                          </p:spTgt>
                                        </p:tgtEl>
                                        <p:attrNameLst>
                                          <p:attrName>ppt_x</p:attrName>
                                        </p:attrNameLst>
                                      </p:cBhvr>
                                      <p:tavLst>
                                        <p:tav tm="0">
                                          <p:val>
                                            <p:strVal val="0-#ppt_w/2"/>
                                          </p:val>
                                        </p:tav>
                                        <p:tav tm="100000">
                                          <p:val>
                                            <p:strVal val="#ppt_x"/>
                                          </p:val>
                                        </p:tav>
                                      </p:tavLst>
                                    </p:anim>
                                    <p:anim calcmode="lin" valueType="num">
                                      <p:cBhvr additive="base">
                                        <p:cTn id="11" dur="500" fill="hold"/>
                                        <p:tgtEl>
                                          <p:spTgt spid="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2" presetClass="entr" presetSubtype="8" fill="hold" nodeType="clickEffect">
                                  <p:stCondLst>
                                    <p:cond delay="0"/>
                                  </p:stCondLst>
                                  <p:childTnLst>
                                    <p:set>
                                      <p:cBhvr>
                                        <p:cTn id="15" dur="1" fill="hold">
                                          <p:stCondLst>
                                            <p:cond delay="0"/>
                                          </p:stCondLst>
                                        </p:cTn>
                                        <p:tgtEl>
                                          <p:spTgt spid="7">
                                            <p:txEl>
                                              <p:pRg st="1" end="1"/>
                                            </p:txEl>
                                          </p:spTgt>
                                        </p:tgtEl>
                                        <p:attrNameLst>
                                          <p:attrName>style.visibility</p:attrName>
                                        </p:attrNameLst>
                                      </p:cBhvr>
                                      <p:to>
                                        <p:strVal val="visible"/>
                                      </p:to>
                                    </p:set>
                                    <p:anim calcmode="lin" valueType="num">
                                      <p:cBhvr additive="base">
                                        <p:cTn id="16" dur="500" fill="hold"/>
                                        <p:tgtEl>
                                          <p:spTgt spid="7">
                                            <p:txEl>
                                              <p:pRg st="1" end="1"/>
                                            </p:txEl>
                                          </p:spTgt>
                                        </p:tgtEl>
                                        <p:attrNameLst>
                                          <p:attrName>ppt_x</p:attrName>
                                        </p:attrNameLst>
                                      </p:cBhvr>
                                      <p:tavLst>
                                        <p:tav tm="0">
                                          <p:val>
                                            <p:strVal val="0-#ppt_w/2"/>
                                          </p:val>
                                        </p:tav>
                                        <p:tav tm="100000">
                                          <p:val>
                                            <p:strVal val="#ppt_x"/>
                                          </p:val>
                                        </p:tav>
                                      </p:tavLst>
                                    </p:anim>
                                    <p:anim calcmode="lin" valueType="num">
                                      <p:cBhvr additive="base">
                                        <p:cTn id="17" dur="500" fill="hold"/>
                                        <p:tgtEl>
                                          <p:spTgt spid="7">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42" presetClass="entr" presetSubtype="0" fill="hold" nodeType="clickEffect">
                                  <p:stCondLst>
                                    <p:cond delay="0"/>
                                  </p:stCondLst>
                                  <p:childTnLst>
                                    <p:set>
                                      <p:cBhvr>
                                        <p:cTn id="21" dur="1" fill="hold">
                                          <p:stCondLst>
                                            <p:cond delay="0"/>
                                          </p:stCondLst>
                                        </p:cTn>
                                        <p:tgtEl>
                                          <p:spTgt spid="7">
                                            <p:txEl>
                                              <p:pRg st="2" end="2"/>
                                            </p:txEl>
                                          </p:spTgt>
                                        </p:tgtEl>
                                        <p:attrNameLst>
                                          <p:attrName>style.visibility</p:attrName>
                                        </p:attrNameLst>
                                      </p:cBhvr>
                                      <p:to>
                                        <p:strVal val="visible"/>
                                      </p:to>
                                    </p:set>
                                    <p:animEffect transition="in" filter="fade">
                                      <p:cBhvr>
                                        <p:cTn id="22" dur="1000"/>
                                        <p:tgtEl>
                                          <p:spTgt spid="7">
                                            <p:txEl>
                                              <p:pRg st="2" end="2"/>
                                            </p:txEl>
                                          </p:spTgt>
                                        </p:tgtEl>
                                      </p:cBhvr>
                                    </p:animEffect>
                                    <p:anim calcmode="lin" valueType="num">
                                      <p:cBhvr>
                                        <p:cTn id="23" dur="1000" fill="hold"/>
                                        <p:tgtEl>
                                          <p:spTgt spid="7">
                                            <p:txEl>
                                              <p:pRg st="2" end="2"/>
                                            </p:txEl>
                                          </p:spTgt>
                                        </p:tgtEl>
                                        <p:attrNameLst>
                                          <p:attrName>ppt_x</p:attrName>
                                        </p:attrNameLst>
                                      </p:cBhvr>
                                      <p:tavLst>
                                        <p:tav tm="0">
                                          <p:val>
                                            <p:strVal val="#ppt_x"/>
                                          </p:val>
                                        </p:tav>
                                        <p:tav tm="100000">
                                          <p:val>
                                            <p:strVal val="#ppt_x"/>
                                          </p:val>
                                        </p:tav>
                                      </p:tavLst>
                                    </p:anim>
                                    <p:anim calcmode="lin" valueType="num">
                                      <p:cBhvr>
                                        <p:cTn id="24" dur="1000" fill="hold"/>
                                        <p:tgtEl>
                                          <p:spTgt spid="7">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42" presetClass="entr" presetSubtype="0" fill="hold" nodeType="clickEffect">
                                  <p:stCondLst>
                                    <p:cond delay="0"/>
                                  </p:stCondLst>
                                  <p:childTnLst>
                                    <p:set>
                                      <p:cBhvr>
                                        <p:cTn id="28" dur="1" fill="hold">
                                          <p:stCondLst>
                                            <p:cond delay="0"/>
                                          </p:stCondLst>
                                        </p:cTn>
                                        <p:tgtEl>
                                          <p:spTgt spid="7">
                                            <p:txEl>
                                              <p:pRg st="3" end="3"/>
                                            </p:txEl>
                                          </p:spTgt>
                                        </p:tgtEl>
                                        <p:attrNameLst>
                                          <p:attrName>style.visibility</p:attrName>
                                        </p:attrNameLst>
                                      </p:cBhvr>
                                      <p:to>
                                        <p:strVal val="visible"/>
                                      </p:to>
                                    </p:set>
                                    <p:animEffect transition="in" filter="fade">
                                      <p:cBhvr>
                                        <p:cTn id="29" dur="1000"/>
                                        <p:tgtEl>
                                          <p:spTgt spid="7">
                                            <p:txEl>
                                              <p:pRg st="3" end="3"/>
                                            </p:txEl>
                                          </p:spTgt>
                                        </p:tgtEl>
                                      </p:cBhvr>
                                    </p:animEffect>
                                    <p:anim calcmode="lin" valueType="num">
                                      <p:cBhvr>
                                        <p:cTn id="30" dur="1000" fill="hold"/>
                                        <p:tgtEl>
                                          <p:spTgt spid="7">
                                            <p:txEl>
                                              <p:pRg st="3" end="3"/>
                                            </p:txEl>
                                          </p:spTgt>
                                        </p:tgtEl>
                                        <p:attrNameLst>
                                          <p:attrName>ppt_x</p:attrName>
                                        </p:attrNameLst>
                                      </p:cBhvr>
                                      <p:tavLst>
                                        <p:tav tm="0">
                                          <p:val>
                                            <p:strVal val="#ppt_x"/>
                                          </p:val>
                                        </p:tav>
                                        <p:tav tm="100000">
                                          <p:val>
                                            <p:strVal val="#ppt_x"/>
                                          </p:val>
                                        </p:tav>
                                      </p:tavLst>
                                    </p:anim>
                                    <p:anim calcmode="lin" valueType="num">
                                      <p:cBhvr>
                                        <p:cTn id="31" dur="1000" fill="hold"/>
                                        <p:tgtEl>
                                          <p:spTgt spid="7">
                                            <p:txEl>
                                              <p:pRg st="3" end="3"/>
                                            </p:txEl>
                                          </p:spTgt>
                                        </p:tgtEl>
                                        <p:attrNameLst>
                                          <p:attrName>ppt_y</p:attrName>
                                        </p:attrNameLst>
                                      </p:cBhvr>
                                      <p:tavLst>
                                        <p:tav tm="0">
                                          <p:val>
                                            <p:strVal val="#ppt_y+.1"/>
                                          </p:val>
                                        </p:tav>
                                        <p:tav tm="100000">
                                          <p:val>
                                            <p:strVal val="#ppt_y"/>
                                          </p:val>
                                        </p:tav>
                                      </p:tavLst>
                                    </p:anim>
                                  </p:childTnLst>
                                </p:cTn>
                              </p:par>
                              <p:par>
                                <p:cTn id="32" presetID="42" presetClass="entr" presetSubtype="0" fill="hold" nodeType="withEffect">
                                  <p:stCondLst>
                                    <p:cond delay="0"/>
                                  </p:stCondLst>
                                  <p:childTnLst>
                                    <p:set>
                                      <p:cBhvr>
                                        <p:cTn id="33" dur="1" fill="hold">
                                          <p:stCondLst>
                                            <p:cond delay="0"/>
                                          </p:stCondLst>
                                        </p:cTn>
                                        <p:tgtEl>
                                          <p:spTgt spid="7">
                                            <p:txEl>
                                              <p:pRg st="4" end="4"/>
                                            </p:txEl>
                                          </p:spTgt>
                                        </p:tgtEl>
                                        <p:attrNameLst>
                                          <p:attrName>style.visibility</p:attrName>
                                        </p:attrNameLst>
                                      </p:cBhvr>
                                      <p:to>
                                        <p:strVal val="visible"/>
                                      </p:to>
                                    </p:set>
                                    <p:animEffect transition="in" filter="fade">
                                      <p:cBhvr>
                                        <p:cTn id="34" dur="1000"/>
                                        <p:tgtEl>
                                          <p:spTgt spid="7">
                                            <p:txEl>
                                              <p:pRg st="4" end="4"/>
                                            </p:txEl>
                                          </p:spTgt>
                                        </p:tgtEl>
                                      </p:cBhvr>
                                    </p:animEffect>
                                    <p:anim calcmode="lin" valueType="num">
                                      <p:cBhvr>
                                        <p:cTn id="35" dur="1000" fill="hold"/>
                                        <p:tgtEl>
                                          <p:spTgt spid="7">
                                            <p:txEl>
                                              <p:pRg st="4" end="4"/>
                                            </p:txEl>
                                          </p:spTgt>
                                        </p:tgtEl>
                                        <p:attrNameLst>
                                          <p:attrName>ppt_x</p:attrName>
                                        </p:attrNameLst>
                                      </p:cBhvr>
                                      <p:tavLst>
                                        <p:tav tm="0">
                                          <p:val>
                                            <p:strVal val="#ppt_x"/>
                                          </p:val>
                                        </p:tav>
                                        <p:tav tm="100000">
                                          <p:val>
                                            <p:strVal val="#ppt_x"/>
                                          </p:val>
                                        </p:tav>
                                      </p:tavLst>
                                    </p:anim>
                                    <p:anim calcmode="lin" valueType="num">
                                      <p:cBhvr>
                                        <p:cTn id="36" dur="1000" fill="hold"/>
                                        <p:tgtEl>
                                          <p:spTgt spid="7">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42" presetClass="entr" presetSubtype="0" fill="hold" nodeType="clickEffect">
                                  <p:stCondLst>
                                    <p:cond delay="0"/>
                                  </p:stCondLst>
                                  <p:childTnLst>
                                    <p:set>
                                      <p:cBhvr>
                                        <p:cTn id="40" dur="1" fill="hold">
                                          <p:stCondLst>
                                            <p:cond delay="0"/>
                                          </p:stCondLst>
                                        </p:cTn>
                                        <p:tgtEl>
                                          <p:spTgt spid="7">
                                            <p:txEl>
                                              <p:pRg st="6" end="6"/>
                                            </p:txEl>
                                          </p:spTgt>
                                        </p:tgtEl>
                                        <p:attrNameLst>
                                          <p:attrName>style.visibility</p:attrName>
                                        </p:attrNameLst>
                                      </p:cBhvr>
                                      <p:to>
                                        <p:strVal val="visible"/>
                                      </p:to>
                                    </p:set>
                                    <p:animEffect transition="in" filter="fade">
                                      <p:cBhvr>
                                        <p:cTn id="41" dur="1000"/>
                                        <p:tgtEl>
                                          <p:spTgt spid="7">
                                            <p:txEl>
                                              <p:pRg st="6" end="6"/>
                                            </p:txEl>
                                          </p:spTgt>
                                        </p:tgtEl>
                                      </p:cBhvr>
                                    </p:animEffect>
                                    <p:anim calcmode="lin" valueType="num">
                                      <p:cBhvr>
                                        <p:cTn id="42" dur="1000" fill="hold"/>
                                        <p:tgtEl>
                                          <p:spTgt spid="7">
                                            <p:txEl>
                                              <p:pRg st="6" end="6"/>
                                            </p:txEl>
                                          </p:spTgt>
                                        </p:tgtEl>
                                        <p:attrNameLst>
                                          <p:attrName>ppt_x</p:attrName>
                                        </p:attrNameLst>
                                      </p:cBhvr>
                                      <p:tavLst>
                                        <p:tav tm="0">
                                          <p:val>
                                            <p:strVal val="#ppt_x"/>
                                          </p:val>
                                        </p:tav>
                                        <p:tav tm="100000">
                                          <p:val>
                                            <p:strVal val="#ppt_x"/>
                                          </p:val>
                                        </p:tav>
                                      </p:tavLst>
                                    </p:anim>
                                    <p:anim calcmode="lin" valueType="num">
                                      <p:cBhvr>
                                        <p:cTn id="43" dur="1000" fill="hold"/>
                                        <p:tgtEl>
                                          <p:spTgt spid="7">
                                            <p:txEl>
                                              <p:pRg st="6" end="6"/>
                                            </p:txEl>
                                          </p:spTgt>
                                        </p:tgtEl>
                                        <p:attrNameLst>
                                          <p:attrName>ppt_y</p:attrName>
                                        </p:attrNameLst>
                                      </p:cBhvr>
                                      <p:tavLst>
                                        <p:tav tm="0">
                                          <p:val>
                                            <p:strVal val="#ppt_y+.1"/>
                                          </p:val>
                                        </p:tav>
                                        <p:tav tm="100000">
                                          <p:val>
                                            <p:strVal val="#ppt_y"/>
                                          </p:val>
                                        </p:tav>
                                      </p:tavLst>
                                    </p:anim>
                                  </p:childTnLst>
                                </p:cTn>
                              </p:par>
                              <p:par>
                                <p:cTn id="44" presetID="42" presetClass="entr" presetSubtype="0" fill="hold" nodeType="withEffect">
                                  <p:stCondLst>
                                    <p:cond delay="0"/>
                                  </p:stCondLst>
                                  <p:childTnLst>
                                    <p:set>
                                      <p:cBhvr>
                                        <p:cTn id="45" dur="1" fill="hold">
                                          <p:stCondLst>
                                            <p:cond delay="0"/>
                                          </p:stCondLst>
                                        </p:cTn>
                                        <p:tgtEl>
                                          <p:spTgt spid="7">
                                            <p:txEl>
                                              <p:pRg st="7" end="7"/>
                                            </p:txEl>
                                          </p:spTgt>
                                        </p:tgtEl>
                                        <p:attrNameLst>
                                          <p:attrName>style.visibility</p:attrName>
                                        </p:attrNameLst>
                                      </p:cBhvr>
                                      <p:to>
                                        <p:strVal val="visible"/>
                                      </p:to>
                                    </p:set>
                                    <p:animEffect transition="in" filter="fade">
                                      <p:cBhvr>
                                        <p:cTn id="46" dur="1000"/>
                                        <p:tgtEl>
                                          <p:spTgt spid="7">
                                            <p:txEl>
                                              <p:pRg st="7" end="7"/>
                                            </p:txEl>
                                          </p:spTgt>
                                        </p:tgtEl>
                                      </p:cBhvr>
                                    </p:animEffect>
                                    <p:anim calcmode="lin" valueType="num">
                                      <p:cBhvr>
                                        <p:cTn id="47" dur="1000" fill="hold"/>
                                        <p:tgtEl>
                                          <p:spTgt spid="7">
                                            <p:txEl>
                                              <p:pRg st="7" end="7"/>
                                            </p:txEl>
                                          </p:spTgt>
                                        </p:tgtEl>
                                        <p:attrNameLst>
                                          <p:attrName>ppt_x</p:attrName>
                                        </p:attrNameLst>
                                      </p:cBhvr>
                                      <p:tavLst>
                                        <p:tav tm="0">
                                          <p:val>
                                            <p:strVal val="#ppt_x"/>
                                          </p:val>
                                        </p:tav>
                                        <p:tav tm="100000">
                                          <p:val>
                                            <p:strVal val="#ppt_x"/>
                                          </p:val>
                                        </p:tav>
                                      </p:tavLst>
                                    </p:anim>
                                    <p:anim calcmode="lin" valueType="num">
                                      <p:cBhvr>
                                        <p:cTn id="48" dur="1000" fill="hold"/>
                                        <p:tgtEl>
                                          <p:spTgt spid="7">
                                            <p:txEl>
                                              <p:pRg st="7" end="7"/>
                                            </p:txEl>
                                          </p:spTgt>
                                        </p:tgtEl>
                                        <p:attrNameLst>
                                          <p:attrName>ppt_y</p:attrName>
                                        </p:attrNameLst>
                                      </p:cBhvr>
                                      <p:tavLst>
                                        <p:tav tm="0">
                                          <p:val>
                                            <p:strVal val="#ppt_y+.1"/>
                                          </p:val>
                                        </p:tav>
                                        <p:tav tm="100000">
                                          <p:val>
                                            <p:strVal val="#ppt_y"/>
                                          </p:val>
                                        </p:tav>
                                      </p:tavLst>
                                    </p:anim>
                                  </p:childTnLst>
                                </p:cTn>
                              </p:par>
                              <p:par>
                                <p:cTn id="49" presetID="42" presetClass="entr" presetSubtype="0" fill="hold" nodeType="withEffect">
                                  <p:stCondLst>
                                    <p:cond delay="0"/>
                                  </p:stCondLst>
                                  <p:childTnLst>
                                    <p:set>
                                      <p:cBhvr>
                                        <p:cTn id="50" dur="1" fill="hold">
                                          <p:stCondLst>
                                            <p:cond delay="0"/>
                                          </p:stCondLst>
                                        </p:cTn>
                                        <p:tgtEl>
                                          <p:spTgt spid="7">
                                            <p:txEl>
                                              <p:pRg st="8" end="8"/>
                                            </p:txEl>
                                          </p:spTgt>
                                        </p:tgtEl>
                                        <p:attrNameLst>
                                          <p:attrName>style.visibility</p:attrName>
                                        </p:attrNameLst>
                                      </p:cBhvr>
                                      <p:to>
                                        <p:strVal val="visible"/>
                                      </p:to>
                                    </p:set>
                                    <p:animEffect transition="in" filter="fade">
                                      <p:cBhvr>
                                        <p:cTn id="51" dur="1000"/>
                                        <p:tgtEl>
                                          <p:spTgt spid="7">
                                            <p:txEl>
                                              <p:pRg st="8" end="8"/>
                                            </p:txEl>
                                          </p:spTgt>
                                        </p:tgtEl>
                                      </p:cBhvr>
                                    </p:animEffect>
                                    <p:anim calcmode="lin" valueType="num">
                                      <p:cBhvr>
                                        <p:cTn id="52" dur="1000" fill="hold"/>
                                        <p:tgtEl>
                                          <p:spTgt spid="7">
                                            <p:txEl>
                                              <p:pRg st="8" end="8"/>
                                            </p:txEl>
                                          </p:spTgt>
                                        </p:tgtEl>
                                        <p:attrNameLst>
                                          <p:attrName>ppt_x</p:attrName>
                                        </p:attrNameLst>
                                      </p:cBhvr>
                                      <p:tavLst>
                                        <p:tav tm="0">
                                          <p:val>
                                            <p:strVal val="#ppt_x"/>
                                          </p:val>
                                        </p:tav>
                                        <p:tav tm="100000">
                                          <p:val>
                                            <p:strVal val="#ppt_x"/>
                                          </p:val>
                                        </p:tav>
                                      </p:tavLst>
                                    </p:anim>
                                    <p:anim calcmode="lin" valueType="num">
                                      <p:cBhvr>
                                        <p:cTn id="53" dur="1000" fill="hold"/>
                                        <p:tgtEl>
                                          <p:spTgt spid="7">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54" fill="hold">
                      <p:stCondLst>
                        <p:cond delay="indefinite"/>
                      </p:stCondLst>
                      <p:childTnLst>
                        <p:par>
                          <p:cTn id="55" fill="hold">
                            <p:stCondLst>
                              <p:cond delay="0"/>
                            </p:stCondLst>
                            <p:childTnLst>
                              <p:par>
                                <p:cTn id="56" presetID="42" presetClass="entr" presetSubtype="0" fill="hold" nodeType="clickEffect">
                                  <p:stCondLst>
                                    <p:cond delay="0"/>
                                  </p:stCondLst>
                                  <p:childTnLst>
                                    <p:set>
                                      <p:cBhvr>
                                        <p:cTn id="57" dur="1" fill="hold">
                                          <p:stCondLst>
                                            <p:cond delay="0"/>
                                          </p:stCondLst>
                                        </p:cTn>
                                        <p:tgtEl>
                                          <p:spTgt spid="7">
                                            <p:txEl>
                                              <p:pRg st="10" end="10"/>
                                            </p:txEl>
                                          </p:spTgt>
                                        </p:tgtEl>
                                        <p:attrNameLst>
                                          <p:attrName>style.visibility</p:attrName>
                                        </p:attrNameLst>
                                      </p:cBhvr>
                                      <p:to>
                                        <p:strVal val="visible"/>
                                      </p:to>
                                    </p:set>
                                    <p:animEffect transition="in" filter="fade">
                                      <p:cBhvr>
                                        <p:cTn id="58" dur="1000"/>
                                        <p:tgtEl>
                                          <p:spTgt spid="7">
                                            <p:txEl>
                                              <p:pRg st="10" end="10"/>
                                            </p:txEl>
                                          </p:spTgt>
                                        </p:tgtEl>
                                      </p:cBhvr>
                                    </p:animEffect>
                                    <p:anim calcmode="lin" valueType="num">
                                      <p:cBhvr>
                                        <p:cTn id="59" dur="1000" fill="hold"/>
                                        <p:tgtEl>
                                          <p:spTgt spid="7">
                                            <p:txEl>
                                              <p:pRg st="10" end="10"/>
                                            </p:txEl>
                                          </p:spTgt>
                                        </p:tgtEl>
                                        <p:attrNameLst>
                                          <p:attrName>ppt_x</p:attrName>
                                        </p:attrNameLst>
                                      </p:cBhvr>
                                      <p:tavLst>
                                        <p:tav tm="0">
                                          <p:val>
                                            <p:strVal val="#ppt_x"/>
                                          </p:val>
                                        </p:tav>
                                        <p:tav tm="100000">
                                          <p:val>
                                            <p:strVal val="#ppt_x"/>
                                          </p:val>
                                        </p:tav>
                                      </p:tavLst>
                                    </p:anim>
                                    <p:anim calcmode="lin" valueType="num">
                                      <p:cBhvr>
                                        <p:cTn id="60" dur="1000" fill="hold"/>
                                        <p:tgtEl>
                                          <p:spTgt spid="7">
                                            <p:txEl>
                                              <p:pRg st="10" end="10"/>
                                            </p:txEl>
                                          </p:spTgt>
                                        </p:tgtEl>
                                        <p:attrNameLst>
                                          <p:attrName>ppt_y</p:attrName>
                                        </p:attrNameLst>
                                      </p:cBhvr>
                                      <p:tavLst>
                                        <p:tav tm="0">
                                          <p:val>
                                            <p:strVal val="#ppt_y+.1"/>
                                          </p:val>
                                        </p:tav>
                                        <p:tav tm="100000">
                                          <p:val>
                                            <p:strVal val="#ppt_y"/>
                                          </p:val>
                                        </p:tav>
                                      </p:tavLst>
                                    </p:anim>
                                  </p:childTnLst>
                                </p:cTn>
                              </p:par>
                            </p:childTnLst>
                          </p:cTn>
                        </p:par>
                      </p:childTnLst>
                    </p:cTn>
                  </p:par>
                  <p:par>
                    <p:cTn id="61" fill="hold">
                      <p:stCondLst>
                        <p:cond delay="indefinite"/>
                      </p:stCondLst>
                      <p:childTnLst>
                        <p:par>
                          <p:cTn id="62" fill="hold">
                            <p:stCondLst>
                              <p:cond delay="0"/>
                            </p:stCondLst>
                            <p:childTnLst>
                              <p:par>
                                <p:cTn id="63" presetID="42" presetClass="entr" presetSubtype="0" fill="hold" nodeType="clickEffect">
                                  <p:stCondLst>
                                    <p:cond delay="0"/>
                                  </p:stCondLst>
                                  <p:childTnLst>
                                    <p:set>
                                      <p:cBhvr>
                                        <p:cTn id="64" dur="1" fill="hold">
                                          <p:stCondLst>
                                            <p:cond delay="0"/>
                                          </p:stCondLst>
                                        </p:cTn>
                                        <p:tgtEl>
                                          <p:spTgt spid="7">
                                            <p:txEl>
                                              <p:pRg st="11" end="11"/>
                                            </p:txEl>
                                          </p:spTgt>
                                        </p:tgtEl>
                                        <p:attrNameLst>
                                          <p:attrName>style.visibility</p:attrName>
                                        </p:attrNameLst>
                                      </p:cBhvr>
                                      <p:to>
                                        <p:strVal val="visible"/>
                                      </p:to>
                                    </p:set>
                                    <p:animEffect transition="in" filter="fade">
                                      <p:cBhvr>
                                        <p:cTn id="65" dur="1000"/>
                                        <p:tgtEl>
                                          <p:spTgt spid="7">
                                            <p:txEl>
                                              <p:pRg st="11" end="11"/>
                                            </p:txEl>
                                          </p:spTgt>
                                        </p:tgtEl>
                                      </p:cBhvr>
                                    </p:animEffect>
                                    <p:anim calcmode="lin" valueType="num">
                                      <p:cBhvr>
                                        <p:cTn id="66" dur="1000" fill="hold"/>
                                        <p:tgtEl>
                                          <p:spTgt spid="7">
                                            <p:txEl>
                                              <p:pRg st="11" end="11"/>
                                            </p:txEl>
                                          </p:spTgt>
                                        </p:tgtEl>
                                        <p:attrNameLst>
                                          <p:attrName>ppt_x</p:attrName>
                                        </p:attrNameLst>
                                      </p:cBhvr>
                                      <p:tavLst>
                                        <p:tav tm="0">
                                          <p:val>
                                            <p:strVal val="#ppt_x"/>
                                          </p:val>
                                        </p:tav>
                                        <p:tav tm="100000">
                                          <p:val>
                                            <p:strVal val="#ppt_x"/>
                                          </p:val>
                                        </p:tav>
                                      </p:tavLst>
                                    </p:anim>
                                    <p:anim calcmode="lin" valueType="num">
                                      <p:cBhvr>
                                        <p:cTn id="67" dur="1000" fill="hold"/>
                                        <p:tgtEl>
                                          <p:spTgt spid="7">
                                            <p:txEl>
                                              <p:pRg st="11" end="11"/>
                                            </p:txEl>
                                          </p:spTgt>
                                        </p:tgtEl>
                                        <p:attrNameLst>
                                          <p:attrName>ppt_y</p:attrName>
                                        </p:attrNameLst>
                                      </p:cBhvr>
                                      <p:tavLst>
                                        <p:tav tm="0">
                                          <p:val>
                                            <p:strVal val="#ppt_y+.1"/>
                                          </p:val>
                                        </p:tav>
                                        <p:tav tm="100000">
                                          <p:val>
                                            <p:strVal val="#ppt_y"/>
                                          </p:val>
                                        </p:tav>
                                      </p:tavLst>
                                    </p:anim>
                                  </p:childTnLst>
                                </p:cTn>
                              </p:par>
                              <p:par>
                                <p:cTn id="68" presetID="42" presetClass="entr" presetSubtype="0" fill="hold" nodeType="withEffect">
                                  <p:stCondLst>
                                    <p:cond delay="0"/>
                                  </p:stCondLst>
                                  <p:childTnLst>
                                    <p:set>
                                      <p:cBhvr>
                                        <p:cTn id="69" dur="1" fill="hold">
                                          <p:stCondLst>
                                            <p:cond delay="0"/>
                                          </p:stCondLst>
                                        </p:cTn>
                                        <p:tgtEl>
                                          <p:spTgt spid="7">
                                            <p:txEl>
                                              <p:pRg st="12" end="12"/>
                                            </p:txEl>
                                          </p:spTgt>
                                        </p:tgtEl>
                                        <p:attrNameLst>
                                          <p:attrName>style.visibility</p:attrName>
                                        </p:attrNameLst>
                                      </p:cBhvr>
                                      <p:to>
                                        <p:strVal val="visible"/>
                                      </p:to>
                                    </p:set>
                                    <p:animEffect transition="in" filter="fade">
                                      <p:cBhvr>
                                        <p:cTn id="70" dur="1000"/>
                                        <p:tgtEl>
                                          <p:spTgt spid="7">
                                            <p:txEl>
                                              <p:pRg st="12" end="12"/>
                                            </p:txEl>
                                          </p:spTgt>
                                        </p:tgtEl>
                                      </p:cBhvr>
                                    </p:animEffect>
                                    <p:anim calcmode="lin" valueType="num">
                                      <p:cBhvr>
                                        <p:cTn id="71" dur="1000" fill="hold"/>
                                        <p:tgtEl>
                                          <p:spTgt spid="7">
                                            <p:txEl>
                                              <p:pRg st="12" end="12"/>
                                            </p:txEl>
                                          </p:spTgt>
                                        </p:tgtEl>
                                        <p:attrNameLst>
                                          <p:attrName>ppt_x</p:attrName>
                                        </p:attrNameLst>
                                      </p:cBhvr>
                                      <p:tavLst>
                                        <p:tav tm="0">
                                          <p:val>
                                            <p:strVal val="#ppt_x"/>
                                          </p:val>
                                        </p:tav>
                                        <p:tav tm="100000">
                                          <p:val>
                                            <p:strVal val="#ppt_x"/>
                                          </p:val>
                                        </p:tav>
                                      </p:tavLst>
                                    </p:anim>
                                    <p:anim calcmode="lin" valueType="num">
                                      <p:cBhvr>
                                        <p:cTn id="72" dur="1000" fill="hold"/>
                                        <p:tgtEl>
                                          <p:spTgt spid="7">
                                            <p:txEl>
                                              <p:pRg st="12" end="12"/>
                                            </p:txEl>
                                          </p:spTgt>
                                        </p:tgtEl>
                                        <p:attrNameLst>
                                          <p:attrName>ppt_y</p:attrName>
                                        </p:attrNameLst>
                                      </p:cBhvr>
                                      <p:tavLst>
                                        <p:tav tm="0">
                                          <p:val>
                                            <p:strVal val="#ppt_y+.1"/>
                                          </p:val>
                                        </p:tav>
                                        <p:tav tm="100000">
                                          <p:val>
                                            <p:strVal val="#ppt_y"/>
                                          </p:val>
                                        </p:tav>
                                      </p:tavLst>
                                    </p:anim>
                                  </p:childTnLst>
                                </p:cTn>
                              </p:par>
                              <p:par>
                                <p:cTn id="73" presetID="42" presetClass="entr" presetSubtype="0" fill="hold" nodeType="withEffect">
                                  <p:stCondLst>
                                    <p:cond delay="0"/>
                                  </p:stCondLst>
                                  <p:childTnLst>
                                    <p:set>
                                      <p:cBhvr>
                                        <p:cTn id="74" dur="1" fill="hold">
                                          <p:stCondLst>
                                            <p:cond delay="0"/>
                                          </p:stCondLst>
                                        </p:cTn>
                                        <p:tgtEl>
                                          <p:spTgt spid="7">
                                            <p:txEl>
                                              <p:pRg st="13" end="13"/>
                                            </p:txEl>
                                          </p:spTgt>
                                        </p:tgtEl>
                                        <p:attrNameLst>
                                          <p:attrName>style.visibility</p:attrName>
                                        </p:attrNameLst>
                                      </p:cBhvr>
                                      <p:to>
                                        <p:strVal val="visible"/>
                                      </p:to>
                                    </p:set>
                                    <p:animEffect transition="in" filter="fade">
                                      <p:cBhvr>
                                        <p:cTn id="75" dur="1000"/>
                                        <p:tgtEl>
                                          <p:spTgt spid="7">
                                            <p:txEl>
                                              <p:pRg st="13" end="13"/>
                                            </p:txEl>
                                          </p:spTgt>
                                        </p:tgtEl>
                                      </p:cBhvr>
                                    </p:animEffect>
                                    <p:anim calcmode="lin" valueType="num">
                                      <p:cBhvr>
                                        <p:cTn id="76" dur="1000" fill="hold"/>
                                        <p:tgtEl>
                                          <p:spTgt spid="7">
                                            <p:txEl>
                                              <p:pRg st="13" end="13"/>
                                            </p:txEl>
                                          </p:spTgt>
                                        </p:tgtEl>
                                        <p:attrNameLst>
                                          <p:attrName>ppt_x</p:attrName>
                                        </p:attrNameLst>
                                      </p:cBhvr>
                                      <p:tavLst>
                                        <p:tav tm="0">
                                          <p:val>
                                            <p:strVal val="#ppt_x"/>
                                          </p:val>
                                        </p:tav>
                                        <p:tav tm="100000">
                                          <p:val>
                                            <p:strVal val="#ppt_x"/>
                                          </p:val>
                                        </p:tav>
                                      </p:tavLst>
                                    </p:anim>
                                    <p:anim calcmode="lin" valueType="num">
                                      <p:cBhvr>
                                        <p:cTn id="77" dur="1000" fill="hold"/>
                                        <p:tgtEl>
                                          <p:spTgt spid="7">
                                            <p:txEl>
                                              <p:pRg st="13" end="1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827584" y="2276872"/>
            <a:ext cx="7952988" cy="3579849"/>
          </a:xfrm>
        </p:spPr>
        <p:txBody>
          <a:bodyPr>
            <a:normAutofit/>
          </a:bodyPr>
          <a:lstStyle/>
          <a:p>
            <a:pPr marL="45720" indent="0">
              <a:buNone/>
            </a:pPr>
            <a:r>
              <a:rPr lang="en-US" altLang="ja-JP" sz="2400" dirty="0" smtClean="0"/>
              <a:t>●</a:t>
            </a:r>
            <a:r>
              <a:rPr lang="ja-JP" altLang="en-US" sz="2400" dirty="0" smtClean="0"/>
              <a:t>病機</a:t>
            </a:r>
            <a:endParaRPr lang="en-US" altLang="ja-JP" sz="2400" dirty="0" smtClean="0"/>
          </a:p>
          <a:p>
            <a:pPr marL="45720" indent="0">
              <a:buNone/>
            </a:pPr>
            <a:r>
              <a:rPr lang="ja-JP" altLang="en-US" sz="2400" dirty="0" smtClean="0"/>
              <a:t>バランス</a:t>
            </a:r>
            <a:r>
              <a:rPr lang="ja-JP" altLang="en-US" sz="2400" dirty="0"/>
              <a:t>を崩したことが病気につながるメカニズム</a:t>
            </a:r>
          </a:p>
          <a:p>
            <a:pPr marL="45720" indent="0">
              <a:buNone/>
            </a:pPr>
            <a:endParaRPr lang="ja-JP" altLang="en-US" sz="2000" dirty="0"/>
          </a:p>
          <a:p>
            <a:pPr marL="45720" indent="0">
              <a:buNone/>
            </a:pPr>
            <a:r>
              <a:rPr lang="ja-JP" altLang="en-US" sz="2400" dirty="0" smtClean="0"/>
              <a:t>　</a:t>
            </a:r>
            <a:r>
              <a:rPr lang="ja-JP" altLang="en-US" dirty="0" smtClean="0"/>
              <a:t>気血津液や、臓腑、陰陽などのバランスが崩れているとき、</a:t>
            </a:r>
            <a:endParaRPr lang="en-US" altLang="ja-JP" dirty="0" smtClean="0"/>
          </a:p>
          <a:p>
            <a:pPr marL="45720" indent="0">
              <a:buNone/>
            </a:pPr>
            <a:endParaRPr lang="en-US" altLang="ja-JP" sz="2400" dirty="0"/>
          </a:p>
          <a:p>
            <a:pPr marL="45720" indent="0">
              <a:buNone/>
            </a:pPr>
            <a:r>
              <a:rPr lang="ja-JP" altLang="en-US" sz="2400" dirty="0" smtClean="0"/>
              <a:t>　□邪正相争</a:t>
            </a:r>
            <a:endParaRPr lang="en-US" altLang="ja-JP" sz="2400" dirty="0" smtClean="0"/>
          </a:p>
          <a:p>
            <a:pPr marL="45720" indent="0">
              <a:buNone/>
            </a:pPr>
            <a:r>
              <a:rPr lang="ja-JP" altLang="en-US" sz="2400" dirty="0" smtClean="0"/>
              <a:t>　□陰陽失調</a:t>
            </a:r>
            <a:endParaRPr lang="en-US" altLang="ja-JP" sz="2400" dirty="0" smtClean="0"/>
          </a:p>
          <a:p>
            <a:pPr marL="45720" indent="0">
              <a:buNone/>
            </a:pPr>
            <a:r>
              <a:rPr lang="ja-JP" altLang="en-US" sz="2400" dirty="0" smtClean="0"/>
              <a:t>　□気</a:t>
            </a:r>
            <a:r>
              <a:rPr lang="ja-JP" altLang="en-US" sz="2400" dirty="0"/>
              <a:t>血津液</a:t>
            </a:r>
            <a:r>
              <a:rPr lang="ja-JP" altLang="en-US" sz="2400" dirty="0" smtClean="0"/>
              <a:t>失調　　　　　　などが生じている</a:t>
            </a:r>
            <a:r>
              <a:rPr lang="ja-JP" altLang="en-US" sz="2400" dirty="0"/>
              <a:t>。</a:t>
            </a:r>
          </a:p>
          <a:p>
            <a:endParaRPr kumimoji="1" lang="ja-JP" altLang="en-US" sz="2400" dirty="0"/>
          </a:p>
        </p:txBody>
      </p:sp>
      <p:sp>
        <p:nvSpPr>
          <p:cNvPr id="4" name="タイトル 1"/>
          <p:cNvSpPr>
            <a:spLocks noGrp="1"/>
          </p:cNvSpPr>
          <p:nvPr>
            <p:ph type="title"/>
          </p:nvPr>
        </p:nvSpPr>
        <p:spPr>
          <a:xfrm>
            <a:off x="683568" y="648112"/>
            <a:ext cx="7520940" cy="548640"/>
          </a:xfrm>
        </p:spPr>
        <p:txBody>
          <a:bodyPr/>
          <a:lstStyle/>
          <a:p>
            <a:r>
              <a:rPr kumimoji="1" lang="ja-JP" altLang="en-US" sz="4000" dirty="0" smtClean="0">
                <a:solidFill>
                  <a:schemeClr val="accent5">
                    <a:lumMod val="20000"/>
                    <a:lumOff val="80000"/>
                  </a:schemeClr>
                </a:solidFill>
              </a:rPr>
              <a:t>②病機論</a:t>
            </a:r>
            <a:endParaRPr kumimoji="1" lang="ja-JP" altLang="en-US" sz="4000" dirty="0">
              <a:solidFill>
                <a:schemeClr val="accent5">
                  <a:lumMod val="20000"/>
                  <a:lumOff val="80000"/>
                </a:schemeClr>
              </a:solidFill>
            </a:endParaRPr>
          </a:p>
        </p:txBody>
      </p:sp>
      <p:sp>
        <p:nvSpPr>
          <p:cNvPr id="7" name="テキスト ボックス 6"/>
          <p:cNvSpPr txBox="1"/>
          <p:nvPr/>
        </p:nvSpPr>
        <p:spPr>
          <a:xfrm>
            <a:off x="7164288" y="489446"/>
            <a:ext cx="1800200" cy="923330"/>
          </a:xfrm>
          <a:prstGeom prst="rect">
            <a:avLst/>
          </a:prstGeom>
          <a:noFill/>
        </p:spPr>
        <p:txBody>
          <a:bodyPr wrap="square" rtlCol="0">
            <a:spAutoFit/>
          </a:bodyPr>
          <a:lstStyle/>
          <a:p>
            <a:r>
              <a:rPr lang="ja-JP" altLang="en-US" dirty="0" smtClean="0">
                <a:solidFill>
                  <a:schemeClr val="accent5">
                    <a:lumMod val="20000"/>
                    <a:lumOff val="80000"/>
                  </a:schemeClr>
                </a:solidFill>
              </a:rPr>
              <a:t>□邪正相争</a:t>
            </a:r>
            <a:endParaRPr lang="ja-JP" altLang="en-US" dirty="0">
              <a:solidFill>
                <a:schemeClr val="accent5">
                  <a:lumMod val="20000"/>
                  <a:lumOff val="80000"/>
                </a:schemeClr>
              </a:solidFill>
            </a:endParaRPr>
          </a:p>
          <a:p>
            <a:r>
              <a:rPr lang="ja-JP" altLang="en-US" dirty="0" smtClean="0">
                <a:solidFill>
                  <a:srgbClr val="FF9900"/>
                </a:solidFill>
              </a:rPr>
              <a:t>□陰陽失調</a:t>
            </a:r>
            <a:endParaRPr lang="ja-JP" altLang="en-US" dirty="0">
              <a:solidFill>
                <a:srgbClr val="FF9900"/>
              </a:solidFill>
            </a:endParaRPr>
          </a:p>
          <a:p>
            <a:r>
              <a:rPr lang="ja-JP" altLang="en-US" dirty="0" smtClean="0">
                <a:solidFill>
                  <a:schemeClr val="accent5">
                    <a:lumMod val="20000"/>
                    <a:lumOff val="80000"/>
                  </a:schemeClr>
                </a:solidFill>
              </a:rPr>
              <a:t>□気血津液失調</a:t>
            </a:r>
            <a:endParaRPr lang="ja-JP" altLang="en-US" dirty="0">
              <a:solidFill>
                <a:srgbClr val="FF9900"/>
              </a:solidFill>
            </a:endParaRPr>
          </a:p>
        </p:txBody>
      </p:sp>
    </p:spTree>
    <p:extLst>
      <p:ext uri="{BB962C8B-B14F-4D97-AF65-F5344CB8AC3E}">
        <p14:creationId xmlns:p14="http://schemas.microsoft.com/office/powerpoint/2010/main" val="548772463"/>
      </p:ext>
    </p:extLst>
  </p:cSld>
  <p:clrMapOvr>
    <a:masterClrMapping/>
  </p:clrMapOvr>
  <p:transition spd="slow">
    <p:push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mph" presetSubtype="2" fill="hold" nodeType="clickEffect">
                                  <p:stCondLst>
                                    <p:cond delay="0"/>
                                  </p:stCondLst>
                                  <p:childTnLst>
                                    <p:animClr clrSpc="rgb" dir="cw">
                                      <p:cBhvr override="childStyle">
                                        <p:cTn id="6" dur="2000" fill="hold"/>
                                        <p:tgtEl>
                                          <p:spTgt spid="3">
                                            <p:txEl>
                                              <p:pRg st="6" end="6"/>
                                            </p:txEl>
                                          </p:spTgt>
                                        </p:tgtEl>
                                        <p:attrNameLst>
                                          <p:attrName>style.color</p:attrName>
                                        </p:attrNameLst>
                                      </p:cBhvr>
                                      <p:to>
                                        <a:schemeClr val="accent2"/>
                                      </p:to>
                                    </p:animClr>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フリーフォーム 21"/>
          <p:cNvSpPr/>
          <p:nvPr/>
        </p:nvSpPr>
        <p:spPr>
          <a:xfrm>
            <a:off x="1768839" y="1993692"/>
            <a:ext cx="4601981" cy="4124193"/>
          </a:xfrm>
          <a:custGeom>
            <a:avLst/>
            <a:gdLst>
              <a:gd name="connsiteX0" fmla="*/ 1573968 w 4601981"/>
              <a:gd name="connsiteY0" fmla="*/ 254833 h 4124193"/>
              <a:gd name="connsiteX1" fmla="*/ 1573968 w 4601981"/>
              <a:gd name="connsiteY1" fmla="*/ 254833 h 4124193"/>
              <a:gd name="connsiteX2" fmla="*/ 1693889 w 4601981"/>
              <a:gd name="connsiteY2" fmla="*/ 194872 h 4124193"/>
              <a:gd name="connsiteX3" fmla="*/ 1738859 w 4601981"/>
              <a:gd name="connsiteY3" fmla="*/ 164892 h 4124193"/>
              <a:gd name="connsiteX4" fmla="*/ 1828800 w 4601981"/>
              <a:gd name="connsiteY4" fmla="*/ 134911 h 4124193"/>
              <a:gd name="connsiteX5" fmla="*/ 1873771 w 4601981"/>
              <a:gd name="connsiteY5" fmla="*/ 119921 h 4124193"/>
              <a:gd name="connsiteX6" fmla="*/ 1963712 w 4601981"/>
              <a:gd name="connsiteY6" fmla="*/ 74951 h 4124193"/>
              <a:gd name="connsiteX7" fmla="*/ 2008682 w 4601981"/>
              <a:gd name="connsiteY7" fmla="*/ 44970 h 4124193"/>
              <a:gd name="connsiteX8" fmla="*/ 2158584 w 4601981"/>
              <a:gd name="connsiteY8" fmla="*/ 0 h 4124193"/>
              <a:gd name="connsiteX9" fmla="*/ 2383436 w 4601981"/>
              <a:gd name="connsiteY9" fmla="*/ 44970 h 4124193"/>
              <a:gd name="connsiteX10" fmla="*/ 2428407 w 4601981"/>
              <a:gd name="connsiteY10" fmla="*/ 59960 h 4124193"/>
              <a:gd name="connsiteX11" fmla="*/ 2473377 w 4601981"/>
              <a:gd name="connsiteY11" fmla="*/ 74951 h 4124193"/>
              <a:gd name="connsiteX12" fmla="*/ 2593299 w 4601981"/>
              <a:gd name="connsiteY12" fmla="*/ 134911 h 4124193"/>
              <a:gd name="connsiteX13" fmla="*/ 2683240 w 4601981"/>
              <a:gd name="connsiteY13" fmla="*/ 164892 h 4124193"/>
              <a:gd name="connsiteX14" fmla="*/ 2728210 w 4601981"/>
              <a:gd name="connsiteY14" fmla="*/ 179882 h 4124193"/>
              <a:gd name="connsiteX15" fmla="*/ 2773181 w 4601981"/>
              <a:gd name="connsiteY15" fmla="*/ 209862 h 4124193"/>
              <a:gd name="connsiteX16" fmla="*/ 2863122 w 4601981"/>
              <a:gd name="connsiteY16" fmla="*/ 239842 h 4124193"/>
              <a:gd name="connsiteX17" fmla="*/ 2908092 w 4601981"/>
              <a:gd name="connsiteY17" fmla="*/ 254833 h 4124193"/>
              <a:gd name="connsiteX18" fmla="*/ 3057994 w 4601981"/>
              <a:gd name="connsiteY18" fmla="*/ 299803 h 4124193"/>
              <a:gd name="connsiteX19" fmla="*/ 3102964 w 4601981"/>
              <a:gd name="connsiteY19" fmla="*/ 314793 h 4124193"/>
              <a:gd name="connsiteX20" fmla="*/ 3192905 w 4601981"/>
              <a:gd name="connsiteY20" fmla="*/ 359764 h 4124193"/>
              <a:gd name="connsiteX21" fmla="*/ 3282846 w 4601981"/>
              <a:gd name="connsiteY21" fmla="*/ 404734 h 4124193"/>
              <a:gd name="connsiteX22" fmla="*/ 3357797 w 4601981"/>
              <a:gd name="connsiteY22" fmla="*/ 449705 h 4124193"/>
              <a:gd name="connsiteX23" fmla="*/ 3447738 w 4601981"/>
              <a:gd name="connsiteY23" fmla="*/ 509665 h 4124193"/>
              <a:gd name="connsiteX24" fmla="*/ 3492709 w 4601981"/>
              <a:gd name="connsiteY24" fmla="*/ 524656 h 4124193"/>
              <a:gd name="connsiteX25" fmla="*/ 3612630 w 4601981"/>
              <a:gd name="connsiteY25" fmla="*/ 614597 h 4124193"/>
              <a:gd name="connsiteX26" fmla="*/ 3732551 w 4601981"/>
              <a:gd name="connsiteY26" fmla="*/ 764498 h 4124193"/>
              <a:gd name="connsiteX27" fmla="*/ 3837482 w 4601981"/>
              <a:gd name="connsiteY27" fmla="*/ 839449 h 4124193"/>
              <a:gd name="connsiteX28" fmla="*/ 3867463 w 4601981"/>
              <a:gd name="connsiteY28" fmla="*/ 869429 h 4124193"/>
              <a:gd name="connsiteX29" fmla="*/ 3912433 w 4601981"/>
              <a:gd name="connsiteY29" fmla="*/ 884419 h 4124193"/>
              <a:gd name="connsiteX30" fmla="*/ 3972394 w 4601981"/>
              <a:gd name="connsiteY30" fmla="*/ 944380 h 4124193"/>
              <a:gd name="connsiteX31" fmla="*/ 4017364 w 4601981"/>
              <a:gd name="connsiteY31" fmla="*/ 989351 h 4124193"/>
              <a:gd name="connsiteX32" fmla="*/ 4077325 w 4601981"/>
              <a:gd name="connsiteY32" fmla="*/ 1079292 h 4124193"/>
              <a:gd name="connsiteX33" fmla="*/ 4107305 w 4601981"/>
              <a:gd name="connsiteY33" fmla="*/ 1124262 h 4124193"/>
              <a:gd name="connsiteX34" fmla="*/ 4167266 w 4601981"/>
              <a:gd name="connsiteY34" fmla="*/ 1184223 h 4124193"/>
              <a:gd name="connsiteX35" fmla="*/ 4197246 w 4601981"/>
              <a:gd name="connsiteY35" fmla="*/ 1304144 h 4124193"/>
              <a:gd name="connsiteX36" fmla="*/ 4212236 w 4601981"/>
              <a:gd name="connsiteY36" fmla="*/ 1349115 h 4124193"/>
              <a:gd name="connsiteX37" fmla="*/ 4227227 w 4601981"/>
              <a:gd name="connsiteY37" fmla="*/ 1439056 h 4124193"/>
              <a:gd name="connsiteX38" fmla="*/ 4242217 w 4601981"/>
              <a:gd name="connsiteY38" fmla="*/ 1484026 h 4124193"/>
              <a:gd name="connsiteX39" fmla="*/ 4257207 w 4601981"/>
              <a:gd name="connsiteY39" fmla="*/ 1543987 h 4124193"/>
              <a:gd name="connsiteX40" fmla="*/ 4287187 w 4601981"/>
              <a:gd name="connsiteY40" fmla="*/ 1633928 h 4124193"/>
              <a:gd name="connsiteX41" fmla="*/ 4302177 w 4601981"/>
              <a:gd name="connsiteY41" fmla="*/ 1723869 h 4124193"/>
              <a:gd name="connsiteX42" fmla="*/ 4347148 w 4601981"/>
              <a:gd name="connsiteY42" fmla="*/ 1873770 h 4124193"/>
              <a:gd name="connsiteX43" fmla="*/ 4362138 w 4601981"/>
              <a:gd name="connsiteY43" fmla="*/ 1918741 h 4124193"/>
              <a:gd name="connsiteX44" fmla="*/ 4377128 w 4601981"/>
              <a:gd name="connsiteY44" fmla="*/ 1918741 h 4124193"/>
              <a:gd name="connsiteX45" fmla="*/ 4452079 w 4601981"/>
              <a:gd name="connsiteY45" fmla="*/ 2023672 h 4124193"/>
              <a:gd name="connsiteX46" fmla="*/ 4512040 w 4601981"/>
              <a:gd name="connsiteY46" fmla="*/ 2143593 h 4124193"/>
              <a:gd name="connsiteX47" fmla="*/ 4527030 w 4601981"/>
              <a:gd name="connsiteY47" fmla="*/ 2188564 h 4124193"/>
              <a:gd name="connsiteX48" fmla="*/ 4557010 w 4601981"/>
              <a:gd name="connsiteY48" fmla="*/ 2233534 h 4124193"/>
              <a:gd name="connsiteX49" fmla="*/ 4586991 w 4601981"/>
              <a:gd name="connsiteY49" fmla="*/ 2428406 h 4124193"/>
              <a:gd name="connsiteX50" fmla="*/ 4601981 w 4601981"/>
              <a:gd name="connsiteY50" fmla="*/ 3252865 h 4124193"/>
              <a:gd name="connsiteX51" fmla="*/ 4557010 w 4601981"/>
              <a:gd name="connsiteY51" fmla="*/ 3552669 h 4124193"/>
              <a:gd name="connsiteX52" fmla="*/ 4542020 w 4601981"/>
              <a:gd name="connsiteY52" fmla="*/ 3597639 h 4124193"/>
              <a:gd name="connsiteX53" fmla="*/ 4482059 w 4601981"/>
              <a:gd name="connsiteY53" fmla="*/ 3687580 h 4124193"/>
              <a:gd name="connsiteX54" fmla="*/ 4422099 w 4601981"/>
              <a:gd name="connsiteY54" fmla="*/ 3777521 h 4124193"/>
              <a:gd name="connsiteX55" fmla="*/ 4407109 w 4601981"/>
              <a:gd name="connsiteY55" fmla="*/ 3822492 h 4124193"/>
              <a:gd name="connsiteX56" fmla="*/ 4332158 w 4601981"/>
              <a:gd name="connsiteY56" fmla="*/ 3882452 h 4124193"/>
              <a:gd name="connsiteX57" fmla="*/ 4212236 w 4601981"/>
              <a:gd name="connsiteY57" fmla="*/ 3972393 h 4124193"/>
              <a:gd name="connsiteX58" fmla="*/ 4032354 w 4601981"/>
              <a:gd name="connsiteY58" fmla="*/ 4032354 h 4124193"/>
              <a:gd name="connsiteX59" fmla="*/ 3912433 w 4601981"/>
              <a:gd name="connsiteY59" fmla="*/ 4062334 h 4124193"/>
              <a:gd name="connsiteX60" fmla="*/ 3627620 w 4601981"/>
              <a:gd name="connsiteY60" fmla="*/ 4077324 h 4124193"/>
              <a:gd name="connsiteX61" fmla="*/ 2038663 w 4601981"/>
              <a:gd name="connsiteY61" fmla="*/ 4077324 h 4124193"/>
              <a:gd name="connsiteX62" fmla="*/ 1888761 w 4601981"/>
              <a:gd name="connsiteY62" fmla="*/ 4047344 h 4124193"/>
              <a:gd name="connsiteX63" fmla="*/ 1813810 w 4601981"/>
              <a:gd name="connsiteY63" fmla="*/ 4032354 h 4124193"/>
              <a:gd name="connsiteX64" fmla="*/ 1723869 w 4601981"/>
              <a:gd name="connsiteY64" fmla="*/ 4002374 h 4124193"/>
              <a:gd name="connsiteX65" fmla="*/ 1648918 w 4601981"/>
              <a:gd name="connsiteY65" fmla="*/ 3957403 h 4124193"/>
              <a:gd name="connsiteX66" fmla="*/ 1603948 w 4601981"/>
              <a:gd name="connsiteY66" fmla="*/ 3927423 h 4124193"/>
              <a:gd name="connsiteX67" fmla="*/ 1469036 w 4601981"/>
              <a:gd name="connsiteY67" fmla="*/ 3882452 h 4124193"/>
              <a:gd name="connsiteX68" fmla="*/ 1379095 w 4601981"/>
              <a:gd name="connsiteY68" fmla="*/ 3852472 h 4124193"/>
              <a:gd name="connsiteX69" fmla="*/ 1334125 w 4601981"/>
              <a:gd name="connsiteY69" fmla="*/ 3837482 h 4124193"/>
              <a:gd name="connsiteX70" fmla="*/ 1259174 w 4601981"/>
              <a:gd name="connsiteY70" fmla="*/ 3777521 h 4124193"/>
              <a:gd name="connsiteX71" fmla="*/ 1214204 w 4601981"/>
              <a:gd name="connsiteY71" fmla="*/ 3762531 h 4124193"/>
              <a:gd name="connsiteX72" fmla="*/ 1169233 w 4601981"/>
              <a:gd name="connsiteY72" fmla="*/ 3732551 h 4124193"/>
              <a:gd name="connsiteX73" fmla="*/ 1139253 w 4601981"/>
              <a:gd name="connsiteY73" fmla="*/ 3702570 h 4124193"/>
              <a:gd name="connsiteX74" fmla="*/ 1094282 w 4601981"/>
              <a:gd name="connsiteY74" fmla="*/ 3687580 h 4124193"/>
              <a:gd name="connsiteX75" fmla="*/ 1019331 w 4601981"/>
              <a:gd name="connsiteY75" fmla="*/ 3627619 h 4124193"/>
              <a:gd name="connsiteX76" fmla="*/ 929391 w 4601981"/>
              <a:gd name="connsiteY76" fmla="*/ 3567659 h 4124193"/>
              <a:gd name="connsiteX77" fmla="*/ 899410 w 4601981"/>
              <a:gd name="connsiteY77" fmla="*/ 3477718 h 4124193"/>
              <a:gd name="connsiteX78" fmla="*/ 809469 w 4601981"/>
              <a:gd name="connsiteY78" fmla="*/ 3357797 h 4124193"/>
              <a:gd name="connsiteX79" fmla="*/ 764499 w 4601981"/>
              <a:gd name="connsiteY79" fmla="*/ 3267856 h 4124193"/>
              <a:gd name="connsiteX80" fmla="*/ 719528 w 4601981"/>
              <a:gd name="connsiteY80" fmla="*/ 3132944 h 4124193"/>
              <a:gd name="connsiteX81" fmla="*/ 704538 w 4601981"/>
              <a:gd name="connsiteY81" fmla="*/ 3087974 h 4124193"/>
              <a:gd name="connsiteX82" fmla="*/ 659568 w 4601981"/>
              <a:gd name="connsiteY82" fmla="*/ 3072983 h 4124193"/>
              <a:gd name="connsiteX83" fmla="*/ 584617 w 4601981"/>
              <a:gd name="connsiteY83" fmla="*/ 3028013 h 4124193"/>
              <a:gd name="connsiteX84" fmla="*/ 524656 w 4601981"/>
              <a:gd name="connsiteY84" fmla="*/ 2968052 h 4124193"/>
              <a:gd name="connsiteX85" fmla="*/ 344774 w 4601981"/>
              <a:gd name="connsiteY85" fmla="*/ 2908092 h 4124193"/>
              <a:gd name="connsiteX86" fmla="*/ 209863 w 4601981"/>
              <a:gd name="connsiteY86" fmla="*/ 2863121 h 4124193"/>
              <a:gd name="connsiteX87" fmla="*/ 164892 w 4601981"/>
              <a:gd name="connsiteY87" fmla="*/ 2848131 h 4124193"/>
              <a:gd name="connsiteX88" fmla="*/ 119922 w 4601981"/>
              <a:gd name="connsiteY88" fmla="*/ 2818151 h 4124193"/>
              <a:gd name="connsiteX89" fmla="*/ 59961 w 4601981"/>
              <a:gd name="connsiteY89" fmla="*/ 2728210 h 4124193"/>
              <a:gd name="connsiteX90" fmla="*/ 44971 w 4601981"/>
              <a:gd name="connsiteY90" fmla="*/ 2188564 h 4124193"/>
              <a:gd name="connsiteX91" fmla="*/ 74951 w 4601981"/>
              <a:gd name="connsiteY91" fmla="*/ 2098623 h 4124193"/>
              <a:gd name="connsiteX92" fmla="*/ 104931 w 4601981"/>
              <a:gd name="connsiteY92" fmla="*/ 2008682 h 4124193"/>
              <a:gd name="connsiteX93" fmla="*/ 119922 w 4601981"/>
              <a:gd name="connsiteY93" fmla="*/ 1963711 h 4124193"/>
              <a:gd name="connsiteX94" fmla="*/ 134912 w 4601981"/>
              <a:gd name="connsiteY94" fmla="*/ 1903751 h 4124193"/>
              <a:gd name="connsiteX95" fmla="*/ 119922 w 4601981"/>
              <a:gd name="connsiteY95" fmla="*/ 1573967 h 4124193"/>
              <a:gd name="connsiteX96" fmla="*/ 104931 w 4601981"/>
              <a:gd name="connsiteY96" fmla="*/ 1499016 h 4124193"/>
              <a:gd name="connsiteX97" fmla="*/ 74951 w 4601981"/>
              <a:gd name="connsiteY97" fmla="*/ 1334124 h 4124193"/>
              <a:gd name="connsiteX98" fmla="*/ 44971 w 4601981"/>
              <a:gd name="connsiteY98" fmla="*/ 1244183 h 4124193"/>
              <a:gd name="connsiteX99" fmla="*/ 29981 w 4601981"/>
              <a:gd name="connsiteY99" fmla="*/ 1184223 h 4124193"/>
              <a:gd name="connsiteX100" fmla="*/ 0 w 4601981"/>
              <a:gd name="connsiteY100" fmla="*/ 1079292 h 4124193"/>
              <a:gd name="connsiteX101" fmla="*/ 14991 w 4601981"/>
              <a:gd name="connsiteY101" fmla="*/ 809469 h 4124193"/>
              <a:gd name="connsiteX102" fmla="*/ 44971 w 4601981"/>
              <a:gd name="connsiteY102" fmla="*/ 719528 h 4124193"/>
              <a:gd name="connsiteX103" fmla="*/ 74951 w 4601981"/>
              <a:gd name="connsiteY103" fmla="*/ 689547 h 4124193"/>
              <a:gd name="connsiteX104" fmla="*/ 89941 w 4601981"/>
              <a:gd name="connsiteY104" fmla="*/ 644577 h 4124193"/>
              <a:gd name="connsiteX105" fmla="*/ 149902 w 4601981"/>
              <a:gd name="connsiteY105" fmla="*/ 584616 h 4124193"/>
              <a:gd name="connsiteX106" fmla="*/ 209863 w 4601981"/>
              <a:gd name="connsiteY106" fmla="*/ 509665 h 4124193"/>
              <a:gd name="connsiteX107" fmla="*/ 239843 w 4601981"/>
              <a:gd name="connsiteY107" fmla="*/ 464695 h 4124193"/>
              <a:gd name="connsiteX108" fmla="*/ 329784 w 4601981"/>
              <a:gd name="connsiteY108" fmla="*/ 404734 h 4124193"/>
              <a:gd name="connsiteX109" fmla="*/ 374754 w 4601981"/>
              <a:gd name="connsiteY109" fmla="*/ 374754 h 4124193"/>
              <a:gd name="connsiteX110" fmla="*/ 449705 w 4601981"/>
              <a:gd name="connsiteY110" fmla="*/ 314793 h 4124193"/>
              <a:gd name="connsiteX111" fmla="*/ 479686 w 4601981"/>
              <a:gd name="connsiteY111" fmla="*/ 284813 h 4124193"/>
              <a:gd name="connsiteX112" fmla="*/ 524656 w 4601981"/>
              <a:gd name="connsiteY112" fmla="*/ 269823 h 4124193"/>
              <a:gd name="connsiteX113" fmla="*/ 584617 w 4601981"/>
              <a:gd name="connsiteY113" fmla="*/ 239842 h 4124193"/>
              <a:gd name="connsiteX114" fmla="*/ 674558 w 4601981"/>
              <a:gd name="connsiteY114" fmla="*/ 209862 h 4124193"/>
              <a:gd name="connsiteX115" fmla="*/ 719528 w 4601981"/>
              <a:gd name="connsiteY115" fmla="*/ 179882 h 4124193"/>
              <a:gd name="connsiteX116" fmla="*/ 1274164 w 4601981"/>
              <a:gd name="connsiteY116" fmla="*/ 194872 h 4124193"/>
              <a:gd name="connsiteX117" fmla="*/ 1424066 w 4601981"/>
              <a:gd name="connsiteY117" fmla="*/ 239842 h 4124193"/>
              <a:gd name="connsiteX118" fmla="*/ 1514007 w 4601981"/>
              <a:gd name="connsiteY118" fmla="*/ 254833 h 4124193"/>
              <a:gd name="connsiteX119" fmla="*/ 1663909 w 4601981"/>
              <a:gd name="connsiteY119" fmla="*/ 239842 h 4124193"/>
              <a:gd name="connsiteX120" fmla="*/ 1663909 w 4601981"/>
              <a:gd name="connsiteY120" fmla="*/ 239842 h 4124193"/>
              <a:gd name="connsiteX121" fmla="*/ 1573968 w 4601981"/>
              <a:gd name="connsiteY121" fmla="*/ 254833 h 41241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Lst>
            <a:rect l="l" t="t" r="r" b="b"/>
            <a:pathLst>
              <a:path w="4601981" h="4124193">
                <a:moveTo>
                  <a:pt x="1573968" y="254833"/>
                </a:moveTo>
                <a:lnTo>
                  <a:pt x="1573968" y="254833"/>
                </a:lnTo>
                <a:cubicBezTo>
                  <a:pt x="1613942" y="234846"/>
                  <a:pt x="1654654" y="216273"/>
                  <a:pt x="1693889" y="194872"/>
                </a:cubicBezTo>
                <a:cubicBezTo>
                  <a:pt x="1709705" y="186245"/>
                  <a:pt x="1722396" y="172209"/>
                  <a:pt x="1738859" y="164892"/>
                </a:cubicBezTo>
                <a:cubicBezTo>
                  <a:pt x="1767737" y="152057"/>
                  <a:pt x="1798820" y="144905"/>
                  <a:pt x="1828800" y="134911"/>
                </a:cubicBezTo>
                <a:lnTo>
                  <a:pt x="1873771" y="119921"/>
                </a:lnTo>
                <a:cubicBezTo>
                  <a:pt x="2002657" y="33997"/>
                  <a:pt x="1839581" y="137017"/>
                  <a:pt x="1963712" y="74951"/>
                </a:cubicBezTo>
                <a:cubicBezTo>
                  <a:pt x="1979826" y="66894"/>
                  <a:pt x="1992219" y="52287"/>
                  <a:pt x="2008682" y="44970"/>
                </a:cubicBezTo>
                <a:cubicBezTo>
                  <a:pt x="2055603" y="24116"/>
                  <a:pt x="2108752" y="12458"/>
                  <a:pt x="2158584" y="0"/>
                </a:cubicBezTo>
                <a:cubicBezTo>
                  <a:pt x="2324905" y="18480"/>
                  <a:pt x="2250569" y="682"/>
                  <a:pt x="2383436" y="44970"/>
                </a:cubicBezTo>
                <a:lnTo>
                  <a:pt x="2428407" y="59960"/>
                </a:lnTo>
                <a:lnTo>
                  <a:pt x="2473377" y="74951"/>
                </a:lnTo>
                <a:cubicBezTo>
                  <a:pt x="2525704" y="127277"/>
                  <a:pt x="2489950" y="100462"/>
                  <a:pt x="2593299" y="134911"/>
                </a:cubicBezTo>
                <a:lnTo>
                  <a:pt x="2683240" y="164892"/>
                </a:lnTo>
                <a:cubicBezTo>
                  <a:pt x="2698230" y="169889"/>
                  <a:pt x="2715063" y="171117"/>
                  <a:pt x="2728210" y="179882"/>
                </a:cubicBezTo>
                <a:cubicBezTo>
                  <a:pt x="2743200" y="189875"/>
                  <a:pt x="2756718" y="202545"/>
                  <a:pt x="2773181" y="209862"/>
                </a:cubicBezTo>
                <a:cubicBezTo>
                  <a:pt x="2802059" y="222697"/>
                  <a:pt x="2833142" y="229848"/>
                  <a:pt x="2863122" y="239842"/>
                </a:cubicBezTo>
                <a:cubicBezTo>
                  <a:pt x="2878112" y="244839"/>
                  <a:pt x="2892763" y="251001"/>
                  <a:pt x="2908092" y="254833"/>
                </a:cubicBezTo>
                <a:cubicBezTo>
                  <a:pt x="2998710" y="277487"/>
                  <a:pt x="2948510" y="263309"/>
                  <a:pt x="3057994" y="299803"/>
                </a:cubicBezTo>
                <a:lnTo>
                  <a:pt x="3102964" y="314793"/>
                </a:lnTo>
                <a:cubicBezTo>
                  <a:pt x="3231837" y="400709"/>
                  <a:pt x="3068789" y="297706"/>
                  <a:pt x="3192905" y="359764"/>
                </a:cubicBezTo>
                <a:cubicBezTo>
                  <a:pt x="3309140" y="417881"/>
                  <a:pt x="3169813" y="367056"/>
                  <a:pt x="3282846" y="404734"/>
                </a:cubicBezTo>
                <a:cubicBezTo>
                  <a:pt x="3350107" y="471995"/>
                  <a:pt x="3270231" y="401058"/>
                  <a:pt x="3357797" y="449705"/>
                </a:cubicBezTo>
                <a:cubicBezTo>
                  <a:pt x="3389294" y="467203"/>
                  <a:pt x="3413555" y="498270"/>
                  <a:pt x="3447738" y="509665"/>
                </a:cubicBezTo>
                <a:cubicBezTo>
                  <a:pt x="3462728" y="514662"/>
                  <a:pt x="3478896" y="516982"/>
                  <a:pt x="3492709" y="524656"/>
                </a:cubicBezTo>
                <a:cubicBezTo>
                  <a:pt x="3663874" y="619748"/>
                  <a:pt x="3450237" y="474689"/>
                  <a:pt x="3612630" y="614597"/>
                </a:cubicBezTo>
                <a:lnTo>
                  <a:pt x="3732551" y="764498"/>
                </a:lnTo>
                <a:cubicBezTo>
                  <a:pt x="3767528" y="789482"/>
                  <a:pt x="3803553" y="813060"/>
                  <a:pt x="3837482" y="839449"/>
                </a:cubicBezTo>
                <a:cubicBezTo>
                  <a:pt x="3848638" y="848126"/>
                  <a:pt x="3855344" y="862158"/>
                  <a:pt x="3867463" y="869429"/>
                </a:cubicBezTo>
                <a:cubicBezTo>
                  <a:pt x="3881012" y="877558"/>
                  <a:pt x="3897443" y="879422"/>
                  <a:pt x="3912433" y="884419"/>
                </a:cubicBezTo>
                <a:lnTo>
                  <a:pt x="3972394" y="944380"/>
                </a:lnTo>
                <a:cubicBezTo>
                  <a:pt x="3987384" y="959370"/>
                  <a:pt x="4005605" y="971712"/>
                  <a:pt x="4017364" y="989351"/>
                </a:cubicBezTo>
                <a:lnTo>
                  <a:pt x="4077325" y="1079292"/>
                </a:lnTo>
                <a:cubicBezTo>
                  <a:pt x="4087318" y="1094282"/>
                  <a:pt x="4094566" y="1111523"/>
                  <a:pt x="4107305" y="1124262"/>
                </a:cubicBezTo>
                <a:lnTo>
                  <a:pt x="4167266" y="1184223"/>
                </a:lnTo>
                <a:cubicBezTo>
                  <a:pt x="4177259" y="1224197"/>
                  <a:pt x="4184216" y="1265054"/>
                  <a:pt x="4197246" y="1304144"/>
                </a:cubicBezTo>
                <a:cubicBezTo>
                  <a:pt x="4202243" y="1319134"/>
                  <a:pt x="4208808" y="1333690"/>
                  <a:pt x="4212236" y="1349115"/>
                </a:cubicBezTo>
                <a:cubicBezTo>
                  <a:pt x="4218829" y="1378785"/>
                  <a:pt x="4220633" y="1409386"/>
                  <a:pt x="4227227" y="1439056"/>
                </a:cubicBezTo>
                <a:cubicBezTo>
                  <a:pt x="4230655" y="1454481"/>
                  <a:pt x="4237876" y="1468833"/>
                  <a:pt x="4242217" y="1484026"/>
                </a:cubicBezTo>
                <a:cubicBezTo>
                  <a:pt x="4247877" y="1503835"/>
                  <a:pt x="4251287" y="1524254"/>
                  <a:pt x="4257207" y="1543987"/>
                </a:cubicBezTo>
                <a:cubicBezTo>
                  <a:pt x="4266288" y="1574256"/>
                  <a:pt x="4281992" y="1602756"/>
                  <a:pt x="4287187" y="1633928"/>
                </a:cubicBezTo>
                <a:cubicBezTo>
                  <a:pt x="4292184" y="1663908"/>
                  <a:pt x="4296216" y="1694065"/>
                  <a:pt x="4302177" y="1723869"/>
                </a:cubicBezTo>
                <a:cubicBezTo>
                  <a:pt x="4313503" y="1780496"/>
                  <a:pt x="4328033" y="1816425"/>
                  <a:pt x="4347148" y="1873770"/>
                </a:cubicBezTo>
                <a:cubicBezTo>
                  <a:pt x="4352145" y="1888760"/>
                  <a:pt x="4359640" y="1891259"/>
                  <a:pt x="4362138" y="1918741"/>
                </a:cubicBezTo>
                <a:lnTo>
                  <a:pt x="4377128" y="1918741"/>
                </a:lnTo>
                <a:cubicBezTo>
                  <a:pt x="4402112" y="1953718"/>
                  <a:pt x="4431701" y="1985826"/>
                  <a:pt x="4452079" y="2023672"/>
                </a:cubicBezTo>
                <a:cubicBezTo>
                  <a:pt x="4532460" y="2172951"/>
                  <a:pt x="4439171" y="2070727"/>
                  <a:pt x="4512040" y="2143593"/>
                </a:cubicBezTo>
                <a:cubicBezTo>
                  <a:pt x="4517037" y="2158583"/>
                  <a:pt x="4519964" y="2174431"/>
                  <a:pt x="4527030" y="2188564"/>
                </a:cubicBezTo>
                <a:cubicBezTo>
                  <a:pt x="4535087" y="2204678"/>
                  <a:pt x="4550684" y="2216665"/>
                  <a:pt x="4557010" y="2233534"/>
                </a:cubicBezTo>
                <a:cubicBezTo>
                  <a:pt x="4569885" y="2267867"/>
                  <a:pt x="4584676" y="2409885"/>
                  <a:pt x="4586991" y="2428406"/>
                </a:cubicBezTo>
                <a:cubicBezTo>
                  <a:pt x="4591988" y="2703226"/>
                  <a:pt x="4601981" y="2978000"/>
                  <a:pt x="4601981" y="3252865"/>
                </a:cubicBezTo>
                <a:cubicBezTo>
                  <a:pt x="4601981" y="3442529"/>
                  <a:pt x="4601400" y="3419500"/>
                  <a:pt x="4557010" y="3552669"/>
                </a:cubicBezTo>
                <a:cubicBezTo>
                  <a:pt x="4552013" y="3567659"/>
                  <a:pt x="4550785" y="3584492"/>
                  <a:pt x="4542020" y="3597639"/>
                </a:cubicBezTo>
                <a:lnTo>
                  <a:pt x="4482059" y="3687580"/>
                </a:lnTo>
                <a:cubicBezTo>
                  <a:pt x="4446416" y="3794511"/>
                  <a:pt x="4496956" y="3665234"/>
                  <a:pt x="4422099" y="3777521"/>
                </a:cubicBezTo>
                <a:cubicBezTo>
                  <a:pt x="4413334" y="3790668"/>
                  <a:pt x="4415239" y="3808943"/>
                  <a:pt x="4407109" y="3822492"/>
                </a:cubicBezTo>
                <a:cubicBezTo>
                  <a:pt x="4390405" y="3850331"/>
                  <a:pt x="4355723" y="3863600"/>
                  <a:pt x="4332158" y="3882452"/>
                </a:cubicBezTo>
                <a:cubicBezTo>
                  <a:pt x="4281423" y="3923040"/>
                  <a:pt x="4301891" y="3942507"/>
                  <a:pt x="4212236" y="3972393"/>
                </a:cubicBezTo>
                <a:lnTo>
                  <a:pt x="4032354" y="4032354"/>
                </a:lnTo>
                <a:cubicBezTo>
                  <a:pt x="3989388" y="4046676"/>
                  <a:pt x="3960672" y="4058314"/>
                  <a:pt x="3912433" y="4062334"/>
                </a:cubicBezTo>
                <a:cubicBezTo>
                  <a:pt x="3817692" y="4070229"/>
                  <a:pt x="3722558" y="4072327"/>
                  <a:pt x="3627620" y="4077324"/>
                </a:cubicBezTo>
                <a:cubicBezTo>
                  <a:pt x="3044056" y="4160695"/>
                  <a:pt x="3402670" y="4114866"/>
                  <a:pt x="2038663" y="4077324"/>
                </a:cubicBezTo>
                <a:cubicBezTo>
                  <a:pt x="1987725" y="4075922"/>
                  <a:pt x="1938728" y="4057337"/>
                  <a:pt x="1888761" y="4047344"/>
                </a:cubicBezTo>
                <a:cubicBezTo>
                  <a:pt x="1863777" y="4042347"/>
                  <a:pt x="1837981" y="4040411"/>
                  <a:pt x="1813810" y="4032354"/>
                </a:cubicBezTo>
                <a:lnTo>
                  <a:pt x="1723869" y="4002374"/>
                </a:lnTo>
                <a:cubicBezTo>
                  <a:pt x="1665312" y="3943815"/>
                  <a:pt x="1726755" y="3996321"/>
                  <a:pt x="1648918" y="3957403"/>
                </a:cubicBezTo>
                <a:cubicBezTo>
                  <a:pt x="1632804" y="3949346"/>
                  <a:pt x="1620411" y="3934740"/>
                  <a:pt x="1603948" y="3927423"/>
                </a:cubicBezTo>
                <a:cubicBezTo>
                  <a:pt x="1603933" y="3927416"/>
                  <a:pt x="1491529" y="3889950"/>
                  <a:pt x="1469036" y="3882452"/>
                </a:cubicBezTo>
                <a:lnTo>
                  <a:pt x="1379095" y="3852472"/>
                </a:lnTo>
                <a:lnTo>
                  <a:pt x="1334125" y="3837482"/>
                </a:lnTo>
                <a:cubicBezTo>
                  <a:pt x="1306238" y="3809594"/>
                  <a:pt x="1296997" y="3796432"/>
                  <a:pt x="1259174" y="3777521"/>
                </a:cubicBezTo>
                <a:cubicBezTo>
                  <a:pt x="1245041" y="3770455"/>
                  <a:pt x="1228337" y="3769597"/>
                  <a:pt x="1214204" y="3762531"/>
                </a:cubicBezTo>
                <a:cubicBezTo>
                  <a:pt x="1198090" y="3754474"/>
                  <a:pt x="1183301" y="3743806"/>
                  <a:pt x="1169233" y="3732551"/>
                </a:cubicBezTo>
                <a:cubicBezTo>
                  <a:pt x="1158197" y="3723722"/>
                  <a:pt x="1151372" y="3709841"/>
                  <a:pt x="1139253" y="3702570"/>
                </a:cubicBezTo>
                <a:cubicBezTo>
                  <a:pt x="1125704" y="3694440"/>
                  <a:pt x="1109272" y="3692577"/>
                  <a:pt x="1094282" y="3687580"/>
                </a:cubicBezTo>
                <a:cubicBezTo>
                  <a:pt x="1038888" y="3604490"/>
                  <a:pt x="1095995" y="3670211"/>
                  <a:pt x="1019331" y="3627619"/>
                </a:cubicBezTo>
                <a:cubicBezTo>
                  <a:pt x="987834" y="3610120"/>
                  <a:pt x="929391" y="3567659"/>
                  <a:pt x="929391" y="3567659"/>
                </a:cubicBezTo>
                <a:cubicBezTo>
                  <a:pt x="919397" y="3537679"/>
                  <a:pt x="916940" y="3504013"/>
                  <a:pt x="899410" y="3477718"/>
                </a:cubicBezTo>
                <a:cubicBezTo>
                  <a:pt x="831611" y="3376018"/>
                  <a:pt x="864929" y="3413255"/>
                  <a:pt x="809469" y="3357797"/>
                </a:cubicBezTo>
                <a:cubicBezTo>
                  <a:pt x="754805" y="3193801"/>
                  <a:pt x="841983" y="3442194"/>
                  <a:pt x="764499" y="3267856"/>
                </a:cubicBezTo>
                <a:cubicBezTo>
                  <a:pt x="764492" y="3267841"/>
                  <a:pt x="727026" y="3155437"/>
                  <a:pt x="719528" y="3132944"/>
                </a:cubicBezTo>
                <a:cubicBezTo>
                  <a:pt x="714531" y="3117954"/>
                  <a:pt x="719528" y="3092971"/>
                  <a:pt x="704538" y="3087974"/>
                </a:cubicBezTo>
                <a:lnTo>
                  <a:pt x="659568" y="3072983"/>
                </a:lnTo>
                <a:cubicBezTo>
                  <a:pt x="548784" y="2962203"/>
                  <a:pt x="720842" y="3125317"/>
                  <a:pt x="584617" y="3028013"/>
                </a:cubicBezTo>
                <a:cubicBezTo>
                  <a:pt x="561616" y="3011584"/>
                  <a:pt x="551471" y="2976990"/>
                  <a:pt x="524656" y="2968052"/>
                </a:cubicBezTo>
                <a:lnTo>
                  <a:pt x="344774" y="2908092"/>
                </a:lnTo>
                <a:lnTo>
                  <a:pt x="209863" y="2863121"/>
                </a:lnTo>
                <a:lnTo>
                  <a:pt x="164892" y="2848131"/>
                </a:lnTo>
                <a:cubicBezTo>
                  <a:pt x="149902" y="2838138"/>
                  <a:pt x="131785" y="2831709"/>
                  <a:pt x="119922" y="2818151"/>
                </a:cubicBezTo>
                <a:cubicBezTo>
                  <a:pt x="96195" y="2791034"/>
                  <a:pt x="59961" y="2728210"/>
                  <a:pt x="59961" y="2728210"/>
                </a:cubicBezTo>
                <a:cubicBezTo>
                  <a:pt x="-13392" y="2508150"/>
                  <a:pt x="9677" y="2612099"/>
                  <a:pt x="44971" y="2188564"/>
                </a:cubicBezTo>
                <a:cubicBezTo>
                  <a:pt x="47595" y="2157071"/>
                  <a:pt x="64958" y="2128603"/>
                  <a:pt x="74951" y="2098623"/>
                </a:cubicBezTo>
                <a:lnTo>
                  <a:pt x="104931" y="2008682"/>
                </a:lnTo>
                <a:cubicBezTo>
                  <a:pt x="109928" y="1993692"/>
                  <a:pt x="116090" y="1979040"/>
                  <a:pt x="119922" y="1963711"/>
                </a:cubicBezTo>
                <a:lnTo>
                  <a:pt x="134912" y="1903751"/>
                </a:lnTo>
                <a:cubicBezTo>
                  <a:pt x="129915" y="1793823"/>
                  <a:pt x="128051" y="1683708"/>
                  <a:pt x="119922" y="1573967"/>
                </a:cubicBezTo>
                <a:cubicBezTo>
                  <a:pt x="118040" y="1548558"/>
                  <a:pt x="109489" y="1524084"/>
                  <a:pt x="104931" y="1499016"/>
                </a:cubicBezTo>
                <a:cubicBezTo>
                  <a:pt x="98698" y="1464734"/>
                  <a:pt x="85050" y="1371154"/>
                  <a:pt x="74951" y="1334124"/>
                </a:cubicBezTo>
                <a:cubicBezTo>
                  <a:pt x="66636" y="1303635"/>
                  <a:pt x="52636" y="1274841"/>
                  <a:pt x="44971" y="1244183"/>
                </a:cubicBezTo>
                <a:cubicBezTo>
                  <a:pt x="39974" y="1224196"/>
                  <a:pt x="35641" y="1204032"/>
                  <a:pt x="29981" y="1184223"/>
                </a:cubicBezTo>
                <a:cubicBezTo>
                  <a:pt x="-13040" y="1033648"/>
                  <a:pt x="46877" y="1266787"/>
                  <a:pt x="0" y="1079292"/>
                </a:cubicBezTo>
                <a:cubicBezTo>
                  <a:pt x="4997" y="989351"/>
                  <a:pt x="3818" y="898853"/>
                  <a:pt x="14991" y="809469"/>
                </a:cubicBezTo>
                <a:cubicBezTo>
                  <a:pt x="18911" y="778111"/>
                  <a:pt x="22625" y="741874"/>
                  <a:pt x="44971" y="719528"/>
                </a:cubicBezTo>
                <a:lnTo>
                  <a:pt x="74951" y="689547"/>
                </a:lnTo>
                <a:cubicBezTo>
                  <a:pt x="79948" y="674557"/>
                  <a:pt x="80757" y="657435"/>
                  <a:pt x="89941" y="644577"/>
                </a:cubicBezTo>
                <a:cubicBezTo>
                  <a:pt x="106370" y="621576"/>
                  <a:pt x="134223" y="608135"/>
                  <a:pt x="149902" y="584616"/>
                </a:cubicBezTo>
                <a:cubicBezTo>
                  <a:pt x="242176" y="446206"/>
                  <a:pt x="124424" y="616463"/>
                  <a:pt x="209863" y="509665"/>
                </a:cubicBezTo>
                <a:cubicBezTo>
                  <a:pt x="221117" y="495597"/>
                  <a:pt x="226285" y="476558"/>
                  <a:pt x="239843" y="464695"/>
                </a:cubicBezTo>
                <a:cubicBezTo>
                  <a:pt x="266960" y="440968"/>
                  <a:pt x="299804" y="424721"/>
                  <a:pt x="329784" y="404734"/>
                </a:cubicBezTo>
                <a:cubicBezTo>
                  <a:pt x="344774" y="394741"/>
                  <a:pt x="362015" y="387493"/>
                  <a:pt x="374754" y="374754"/>
                </a:cubicBezTo>
                <a:cubicBezTo>
                  <a:pt x="447144" y="302367"/>
                  <a:pt x="355155" y="390433"/>
                  <a:pt x="449705" y="314793"/>
                </a:cubicBezTo>
                <a:cubicBezTo>
                  <a:pt x="460741" y="305964"/>
                  <a:pt x="467567" y="292084"/>
                  <a:pt x="479686" y="284813"/>
                </a:cubicBezTo>
                <a:cubicBezTo>
                  <a:pt x="493235" y="276684"/>
                  <a:pt x="510133" y="276047"/>
                  <a:pt x="524656" y="269823"/>
                </a:cubicBezTo>
                <a:cubicBezTo>
                  <a:pt x="545195" y="261020"/>
                  <a:pt x="563869" y="248141"/>
                  <a:pt x="584617" y="239842"/>
                </a:cubicBezTo>
                <a:cubicBezTo>
                  <a:pt x="613959" y="228105"/>
                  <a:pt x="674558" y="209862"/>
                  <a:pt x="674558" y="209862"/>
                </a:cubicBezTo>
                <a:cubicBezTo>
                  <a:pt x="689548" y="199869"/>
                  <a:pt x="701518" y="180332"/>
                  <a:pt x="719528" y="179882"/>
                </a:cubicBezTo>
                <a:cubicBezTo>
                  <a:pt x="904416" y="175260"/>
                  <a:pt x="1089437" y="185861"/>
                  <a:pt x="1274164" y="194872"/>
                </a:cubicBezTo>
                <a:cubicBezTo>
                  <a:pt x="1311016" y="196670"/>
                  <a:pt x="1397055" y="235340"/>
                  <a:pt x="1424066" y="239842"/>
                </a:cubicBezTo>
                <a:lnTo>
                  <a:pt x="1514007" y="254833"/>
                </a:lnTo>
                <a:lnTo>
                  <a:pt x="1663909" y="239842"/>
                </a:lnTo>
                <a:lnTo>
                  <a:pt x="1663909" y="239842"/>
                </a:lnTo>
                <a:lnTo>
                  <a:pt x="1573968" y="254833"/>
                </a:lnTo>
                <a:close/>
              </a:path>
            </a:pathLst>
          </a:custGeom>
          <a:gradFill flip="none" rotWithShape="1">
            <a:gsLst>
              <a:gs pos="0">
                <a:srgbClr val="FFC000"/>
              </a:gs>
              <a:gs pos="100000">
                <a:srgbClr val="FF9900"/>
              </a:gs>
            </a:gsLst>
            <a:path path="shape">
              <a:fillToRect l="50000" t="50000" r="50000" b="50000"/>
            </a:path>
            <a:tileRect/>
          </a:gradFill>
          <a:ln w="38100" cap="rnd">
            <a:solidFill>
              <a:srgbClr val="FF99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タイトル 2"/>
          <p:cNvSpPr>
            <a:spLocks noGrp="1"/>
          </p:cNvSpPr>
          <p:nvPr>
            <p:ph type="title"/>
          </p:nvPr>
        </p:nvSpPr>
        <p:spPr>
          <a:xfrm>
            <a:off x="827584" y="623223"/>
            <a:ext cx="7344816" cy="789553"/>
          </a:xfrm>
        </p:spPr>
        <p:txBody>
          <a:bodyPr/>
          <a:lstStyle/>
          <a:p>
            <a:r>
              <a:rPr lang="ja-JP" altLang="en-US" dirty="0" smtClean="0"/>
              <a:t>病気はどこから来るのか･･･？</a:t>
            </a:r>
            <a:endParaRPr kumimoji="1" lang="ja-JP" altLang="en-US" dirty="0"/>
          </a:p>
        </p:txBody>
      </p:sp>
      <p:sp>
        <p:nvSpPr>
          <p:cNvPr id="6" name="フリーフォーム 5"/>
          <p:cNvSpPr/>
          <p:nvPr/>
        </p:nvSpPr>
        <p:spPr>
          <a:xfrm>
            <a:off x="5004048" y="1737778"/>
            <a:ext cx="3867462" cy="2203554"/>
          </a:xfrm>
          <a:custGeom>
            <a:avLst/>
            <a:gdLst>
              <a:gd name="connsiteX0" fmla="*/ 59961 w 3867462"/>
              <a:gd name="connsiteY0" fmla="*/ 44970 h 2203554"/>
              <a:gd name="connsiteX1" fmla="*/ 59961 w 3867462"/>
              <a:gd name="connsiteY1" fmla="*/ 44970 h 2203554"/>
              <a:gd name="connsiteX2" fmla="*/ 14990 w 3867462"/>
              <a:gd name="connsiteY2" fmla="*/ 164892 h 2203554"/>
              <a:gd name="connsiteX3" fmla="*/ 0 w 3867462"/>
              <a:gd name="connsiteY3" fmla="*/ 224852 h 2203554"/>
              <a:gd name="connsiteX4" fmla="*/ 14990 w 3867462"/>
              <a:gd name="connsiteY4" fmla="*/ 329783 h 2203554"/>
              <a:gd name="connsiteX5" fmla="*/ 104931 w 3867462"/>
              <a:gd name="connsiteY5" fmla="*/ 434715 h 2203554"/>
              <a:gd name="connsiteX6" fmla="*/ 194872 w 3867462"/>
              <a:gd name="connsiteY6" fmla="*/ 509665 h 2203554"/>
              <a:gd name="connsiteX7" fmla="*/ 314793 w 3867462"/>
              <a:gd name="connsiteY7" fmla="*/ 599606 h 2203554"/>
              <a:gd name="connsiteX8" fmla="*/ 359764 w 3867462"/>
              <a:gd name="connsiteY8" fmla="*/ 614597 h 2203554"/>
              <a:gd name="connsiteX9" fmla="*/ 449705 w 3867462"/>
              <a:gd name="connsiteY9" fmla="*/ 659567 h 2203554"/>
              <a:gd name="connsiteX10" fmla="*/ 494675 w 3867462"/>
              <a:gd name="connsiteY10" fmla="*/ 704538 h 2203554"/>
              <a:gd name="connsiteX11" fmla="*/ 584616 w 3867462"/>
              <a:gd name="connsiteY11" fmla="*/ 764498 h 2203554"/>
              <a:gd name="connsiteX12" fmla="*/ 614597 w 3867462"/>
              <a:gd name="connsiteY12" fmla="*/ 794479 h 2203554"/>
              <a:gd name="connsiteX13" fmla="*/ 749508 w 3867462"/>
              <a:gd name="connsiteY13" fmla="*/ 869429 h 2203554"/>
              <a:gd name="connsiteX14" fmla="*/ 809469 w 3867462"/>
              <a:gd name="connsiteY14" fmla="*/ 929390 h 2203554"/>
              <a:gd name="connsiteX15" fmla="*/ 839449 w 3867462"/>
              <a:gd name="connsiteY15" fmla="*/ 974360 h 2203554"/>
              <a:gd name="connsiteX16" fmla="*/ 884420 w 3867462"/>
              <a:gd name="connsiteY16" fmla="*/ 1004341 h 2203554"/>
              <a:gd name="connsiteX17" fmla="*/ 944380 w 3867462"/>
              <a:gd name="connsiteY17" fmla="*/ 1094282 h 2203554"/>
              <a:gd name="connsiteX18" fmla="*/ 1004341 w 3867462"/>
              <a:gd name="connsiteY18" fmla="*/ 1169233 h 2203554"/>
              <a:gd name="connsiteX19" fmla="*/ 1019331 w 3867462"/>
              <a:gd name="connsiteY19" fmla="*/ 1214203 h 2203554"/>
              <a:gd name="connsiteX20" fmla="*/ 1049311 w 3867462"/>
              <a:gd name="connsiteY20" fmla="*/ 1259174 h 2203554"/>
              <a:gd name="connsiteX21" fmla="*/ 1064302 w 3867462"/>
              <a:gd name="connsiteY21" fmla="*/ 1304144 h 2203554"/>
              <a:gd name="connsiteX22" fmla="*/ 1094282 w 3867462"/>
              <a:gd name="connsiteY22" fmla="*/ 1349115 h 2203554"/>
              <a:gd name="connsiteX23" fmla="*/ 1124262 w 3867462"/>
              <a:gd name="connsiteY23" fmla="*/ 1439056 h 2203554"/>
              <a:gd name="connsiteX24" fmla="*/ 1139252 w 3867462"/>
              <a:gd name="connsiteY24" fmla="*/ 1484026 h 2203554"/>
              <a:gd name="connsiteX25" fmla="*/ 1169233 w 3867462"/>
              <a:gd name="connsiteY25" fmla="*/ 1514006 h 2203554"/>
              <a:gd name="connsiteX26" fmla="*/ 1199213 w 3867462"/>
              <a:gd name="connsiteY26" fmla="*/ 1603947 h 2203554"/>
              <a:gd name="connsiteX27" fmla="*/ 1214203 w 3867462"/>
              <a:gd name="connsiteY27" fmla="*/ 1648918 h 2203554"/>
              <a:gd name="connsiteX28" fmla="*/ 1244183 w 3867462"/>
              <a:gd name="connsiteY28" fmla="*/ 1693888 h 2203554"/>
              <a:gd name="connsiteX29" fmla="*/ 1274164 w 3867462"/>
              <a:gd name="connsiteY29" fmla="*/ 1783829 h 2203554"/>
              <a:gd name="connsiteX30" fmla="*/ 1364105 w 3867462"/>
              <a:gd name="connsiteY30" fmla="*/ 1903751 h 2203554"/>
              <a:gd name="connsiteX31" fmla="*/ 1379095 w 3867462"/>
              <a:gd name="connsiteY31" fmla="*/ 1948721 h 2203554"/>
              <a:gd name="connsiteX32" fmla="*/ 1439056 w 3867462"/>
              <a:gd name="connsiteY32" fmla="*/ 2023672 h 2203554"/>
              <a:gd name="connsiteX33" fmla="*/ 1484026 w 3867462"/>
              <a:gd name="connsiteY33" fmla="*/ 2053652 h 2203554"/>
              <a:gd name="connsiteX34" fmla="*/ 1588957 w 3867462"/>
              <a:gd name="connsiteY34" fmla="*/ 2128603 h 2203554"/>
              <a:gd name="connsiteX35" fmla="*/ 1618938 w 3867462"/>
              <a:gd name="connsiteY35" fmla="*/ 2158583 h 2203554"/>
              <a:gd name="connsiteX36" fmla="*/ 1813810 w 3867462"/>
              <a:gd name="connsiteY36" fmla="*/ 2203554 h 2203554"/>
              <a:gd name="connsiteX37" fmla="*/ 2233534 w 3867462"/>
              <a:gd name="connsiteY37" fmla="*/ 2188564 h 2203554"/>
              <a:gd name="connsiteX38" fmla="*/ 2308485 w 3867462"/>
              <a:gd name="connsiteY38" fmla="*/ 2173574 h 2203554"/>
              <a:gd name="connsiteX39" fmla="*/ 2398426 w 3867462"/>
              <a:gd name="connsiteY39" fmla="*/ 2158583 h 2203554"/>
              <a:gd name="connsiteX40" fmla="*/ 2563318 w 3867462"/>
              <a:gd name="connsiteY40" fmla="*/ 2143593 h 2203554"/>
              <a:gd name="connsiteX41" fmla="*/ 2623279 w 3867462"/>
              <a:gd name="connsiteY41" fmla="*/ 2128603 h 2203554"/>
              <a:gd name="connsiteX42" fmla="*/ 3043003 w 3867462"/>
              <a:gd name="connsiteY42" fmla="*/ 2098623 h 2203554"/>
              <a:gd name="connsiteX43" fmla="*/ 3537679 w 3867462"/>
              <a:gd name="connsiteY43" fmla="*/ 2083633 h 2203554"/>
              <a:gd name="connsiteX44" fmla="*/ 3657600 w 3867462"/>
              <a:gd name="connsiteY44" fmla="*/ 2053652 h 2203554"/>
              <a:gd name="connsiteX45" fmla="*/ 3687580 w 3867462"/>
              <a:gd name="connsiteY45" fmla="*/ 2008682 h 2203554"/>
              <a:gd name="connsiteX46" fmla="*/ 3747541 w 3867462"/>
              <a:gd name="connsiteY46" fmla="*/ 1933731 h 2203554"/>
              <a:gd name="connsiteX47" fmla="*/ 3792511 w 3867462"/>
              <a:gd name="connsiteY47" fmla="*/ 1783829 h 2203554"/>
              <a:gd name="connsiteX48" fmla="*/ 3822492 w 3867462"/>
              <a:gd name="connsiteY48" fmla="*/ 1753849 h 2203554"/>
              <a:gd name="connsiteX49" fmla="*/ 3867462 w 3867462"/>
              <a:gd name="connsiteY49" fmla="*/ 1603947 h 2203554"/>
              <a:gd name="connsiteX50" fmla="*/ 3852472 w 3867462"/>
              <a:gd name="connsiteY50" fmla="*/ 1154242 h 2203554"/>
              <a:gd name="connsiteX51" fmla="*/ 3837482 w 3867462"/>
              <a:gd name="connsiteY51" fmla="*/ 1109272 h 2203554"/>
              <a:gd name="connsiteX52" fmla="*/ 3822492 w 3867462"/>
              <a:gd name="connsiteY52" fmla="*/ 1049311 h 2203554"/>
              <a:gd name="connsiteX53" fmla="*/ 3792511 w 3867462"/>
              <a:gd name="connsiteY53" fmla="*/ 1004341 h 2203554"/>
              <a:gd name="connsiteX54" fmla="*/ 3732551 w 3867462"/>
              <a:gd name="connsiteY54" fmla="*/ 899410 h 2203554"/>
              <a:gd name="connsiteX55" fmla="*/ 3717561 w 3867462"/>
              <a:gd name="connsiteY55" fmla="*/ 854439 h 2203554"/>
              <a:gd name="connsiteX56" fmla="*/ 3687580 w 3867462"/>
              <a:gd name="connsiteY56" fmla="*/ 824459 h 2203554"/>
              <a:gd name="connsiteX57" fmla="*/ 3567659 w 3867462"/>
              <a:gd name="connsiteY57" fmla="*/ 689547 h 2203554"/>
              <a:gd name="connsiteX58" fmla="*/ 3522688 w 3867462"/>
              <a:gd name="connsiteY58" fmla="*/ 659567 h 2203554"/>
              <a:gd name="connsiteX59" fmla="*/ 3432747 w 3867462"/>
              <a:gd name="connsiteY59" fmla="*/ 584616 h 2203554"/>
              <a:gd name="connsiteX60" fmla="*/ 3282846 w 3867462"/>
              <a:gd name="connsiteY60" fmla="*/ 539646 h 2203554"/>
              <a:gd name="connsiteX61" fmla="*/ 3207895 w 3867462"/>
              <a:gd name="connsiteY61" fmla="*/ 524656 h 2203554"/>
              <a:gd name="connsiteX62" fmla="*/ 3162924 w 3867462"/>
              <a:gd name="connsiteY62" fmla="*/ 509665 h 2203554"/>
              <a:gd name="connsiteX63" fmla="*/ 3102964 w 3867462"/>
              <a:gd name="connsiteY63" fmla="*/ 494675 h 2203554"/>
              <a:gd name="connsiteX64" fmla="*/ 3057993 w 3867462"/>
              <a:gd name="connsiteY64" fmla="*/ 479685 h 2203554"/>
              <a:gd name="connsiteX65" fmla="*/ 2998033 w 3867462"/>
              <a:gd name="connsiteY65" fmla="*/ 464695 h 2203554"/>
              <a:gd name="connsiteX66" fmla="*/ 2953062 w 3867462"/>
              <a:gd name="connsiteY66" fmla="*/ 449705 h 2203554"/>
              <a:gd name="connsiteX67" fmla="*/ 2863121 w 3867462"/>
              <a:gd name="connsiteY67" fmla="*/ 434715 h 2203554"/>
              <a:gd name="connsiteX68" fmla="*/ 2728210 w 3867462"/>
              <a:gd name="connsiteY68" fmla="*/ 404734 h 2203554"/>
              <a:gd name="connsiteX69" fmla="*/ 2413416 w 3867462"/>
              <a:gd name="connsiteY69" fmla="*/ 389744 h 2203554"/>
              <a:gd name="connsiteX70" fmla="*/ 2278505 w 3867462"/>
              <a:gd name="connsiteY70" fmla="*/ 374754 h 2203554"/>
              <a:gd name="connsiteX71" fmla="*/ 2188564 w 3867462"/>
              <a:gd name="connsiteY71" fmla="*/ 359764 h 2203554"/>
              <a:gd name="connsiteX72" fmla="*/ 2008682 w 3867462"/>
              <a:gd name="connsiteY72" fmla="*/ 344774 h 2203554"/>
              <a:gd name="connsiteX73" fmla="*/ 1963711 w 3867462"/>
              <a:gd name="connsiteY73" fmla="*/ 329783 h 2203554"/>
              <a:gd name="connsiteX74" fmla="*/ 1708879 w 3867462"/>
              <a:gd name="connsiteY74" fmla="*/ 299803 h 2203554"/>
              <a:gd name="connsiteX75" fmla="*/ 1618938 w 3867462"/>
              <a:gd name="connsiteY75" fmla="*/ 284813 h 2203554"/>
              <a:gd name="connsiteX76" fmla="*/ 1558977 w 3867462"/>
              <a:gd name="connsiteY76" fmla="*/ 269823 h 2203554"/>
              <a:gd name="connsiteX77" fmla="*/ 1274164 w 3867462"/>
              <a:gd name="connsiteY77" fmla="*/ 254833 h 2203554"/>
              <a:gd name="connsiteX78" fmla="*/ 1109272 w 3867462"/>
              <a:gd name="connsiteY78" fmla="*/ 224852 h 2203554"/>
              <a:gd name="connsiteX79" fmla="*/ 1049311 w 3867462"/>
              <a:gd name="connsiteY79" fmla="*/ 209862 h 2203554"/>
              <a:gd name="connsiteX80" fmla="*/ 944380 w 3867462"/>
              <a:gd name="connsiteY80" fmla="*/ 194872 h 2203554"/>
              <a:gd name="connsiteX81" fmla="*/ 824459 w 3867462"/>
              <a:gd name="connsiteY81" fmla="*/ 164892 h 2203554"/>
              <a:gd name="connsiteX82" fmla="*/ 779488 w 3867462"/>
              <a:gd name="connsiteY82" fmla="*/ 149901 h 2203554"/>
              <a:gd name="connsiteX83" fmla="*/ 659567 w 3867462"/>
              <a:gd name="connsiteY83" fmla="*/ 119921 h 2203554"/>
              <a:gd name="connsiteX84" fmla="*/ 569626 w 3867462"/>
              <a:gd name="connsiteY84" fmla="*/ 89941 h 2203554"/>
              <a:gd name="connsiteX85" fmla="*/ 449705 w 3867462"/>
              <a:gd name="connsiteY85" fmla="*/ 59960 h 2203554"/>
              <a:gd name="connsiteX86" fmla="*/ 314793 w 3867462"/>
              <a:gd name="connsiteY86" fmla="*/ 14990 h 2203554"/>
              <a:gd name="connsiteX87" fmla="*/ 269823 w 3867462"/>
              <a:gd name="connsiteY87" fmla="*/ 0 h 2203554"/>
              <a:gd name="connsiteX88" fmla="*/ 59961 w 3867462"/>
              <a:gd name="connsiteY88" fmla="*/ 29980 h 2203554"/>
              <a:gd name="connsiteX89" fmla="*/ 59961 w 3867462"/>
              <a:gd name="connsiteY89" fmla="*/ 44970 h 22035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Lst>
            <a:rect l="l" t="t" r="r" b="b"/>
            <a:pathLst>
              <a:path w="3867462" h="2203554">
                <a:moveTo>
                  <a:pt x="59961" y="44970"/>
                </a:moveTo>
                <a:lnTo>
                  <a:pt x="59961" y="44970"/>
                </a:lnTo>
                <a:cubicBezTo>
                  <a:pt x="44971" y="84944"/>
                  <a:pt x="28491" y="124391"/>
                  <a:pt x="14990" y="164892"/>
                </a:cubicBezTo>
                <a:cubicBezTo>
                  <a:pt x="8475" y="184437"/>
                  <a:pt x="0" y="204250"/>
                  <a:pt x="0" y="224852"/>
                </a:cubicBezTo>
                <a:cubicBezTo>
                  <a:pt x="0" y="260184"/>
                  <a:pt x="4838" y="295941"/>
                  <a:pt x="14990" y="329783"/>
                </a:cubicBezTo>
                <a:cubicBezTo>
                  <a:pt x="24774" y="362398"/>
                  <a:pt x="88515" y="418299"/>
                  <a:pt x="104931" y="434715"/>
                </a:cubicBezTo>
                <a:cubicBezTo>
                  <a:pt x="211763" y="541546"/>
                  <a:pt x="90518" y="426180"/>
                  <a:pt x="194872" y="509665"/>
                </a:cubicBezTo>
                <a:cubicBezTo>
                  <a:pt x="245609" y="550255"/>
                  <a:pt x="225130" y="569717"/>
                  <a:pt x="314793" y="599606"/>
                </a:cubicBezTo>
                <a:cubicBezTo>
                  <a:pt x="329783" y="604603"/>
                  <a:pt x="345631" y="607530"/>
                  <a:pt x="359764" y="614597"/>
                </a:cubicBezTo>
                <a:cubicBezTo>
                  <a:pt x="475992" y="672712"/>
                  <a:pt x="336675" y="621891"/>
                  <a:pt x="449705" y="659567"/>
                </a:cubicBezTo>
                <a:cubicBezTo>
                  <a:pt x="464695" y="674557"/>
                  <a:pt x="477941" y="691523"/>
                  <a:pt x="494675" y="704538"/>
                </a:cubicBezTo>
                <a:cubicBezTo>
                  <a:pt x="523117" y="726659"/>
                  <a:pt x="559138" y="739020"/>
                  <a:pt x="584616" y="764498"/>
                </a:cubicBezTo>
                <a:cubicBezTo>
                  <a:pt x="594610" y="774492"/>
                  <a:pt x="602478" y="787207"/>
                  <a:pt x="614597" y="794479"/>
                </a:cubicBezTo>
                <a:cubicBezTo>
                  <a:pt x="708846" y="851029"/>
                  <a:pt x="611994" y="731915"/>
                  <a:pt x="749508" y="869429"/>
                </a:cubicBezTo>
                <a:cubicBezTo>
                  <a:pt x="769495" y="889416"/>
                  <a:pt x="793790" y="905871"/>
                  <a:pt x="809469" y="929390"/>
                </a:cubicBezTo>
                <a:cubicBezTo>
                  <a:pt x="819462" y="944380"/>
                  <a:pt x="826710" y="961621"/>
                  <a:pt x="839449" y="974360"/>
                </a:cubicBezTo>
                <a:cubicBezTo>
                  <a:pt x="852188" y="987099"/>
                  <a:pt x="869430" y="994347"/>
                  <a:pt x="884420" y="1004341"/>
                </a:cubicBezTo>
                <a:cubicBezTo>
                  <a:pt x="904407" y="1034321"/>
                  <a:pt x="918901" y="1068804"/>
                  <a:pt x="944380" y="1094282"/>
                </a:cubicBezTo>
                <a:cubicBezTo>
                  <a:pt x="972268" y="1122169"/>
                  <a:pt x="985430" y="1131410"/>
                  <a:pt x="1004341" y="1169233"/>
                </a:cubicBezTo>
                <a:cubicBezTo>
                  <a:pt x="1011407" y="1183366"/>
                  <a:pt x="1012265" y="1200070"/>
                  <a:pt x="1019331" y="1214203"/>
                </a:cubicBezTo>
                <a:cubicBezTo>
                  <a:pt x="1027388" y="1230317"/>
                  <a:pt x="1041254" y="1243060"/>
                  <a:pt x="1049311" y="1259174"/>
                </a:cubicBezTo>
                <a:cubicBezTo>
                  <a:pt x="1056377" y="1273307"/>
                  <a:pt x="1057236" y="1290011"/>
                  <a:pt x="1064302" y="1304144"/>
                </a:cubicBezTo>
                <a:cubicBezTo>
                  <a:pt x="1072359" y="1320258"/>
                  <a:pt x="1086965" y="1332652"/>
                  <a:pt x="1094282" y="1349115"/>
                </a:cubicBezTo>
                <a:cubicBezTo>
                  <a:pt x="1107117" y="1377993"/>
                  <a:pt x="1114269" y="1409076"/>
                  <a:pt x="1124262" y="1439056"/>
                </a:cubicBezTo>
                <a:cubicBezTo>
                  <a:pt x="1129259" y="1454046"/>
                  <a:pt x="1128079" y="1472853"/>
                  <a:pt x="1139252" y="1484026"/>
                </a:cubicBezTo>
                <a:lnTo>
                  <a:pt x="1169233" y="1514006"/>
                </a:lnTo>
                <a:lnTo>
                  <a:pt x="1199213" y="1603947"/>
                </a:lnTo>
                <a:cubicBezTo>
                  <a:pt x="1204210" y="1618937"/>
                  <a:pt x="1205438" y="1635771"/>
                  <a:pt x="1214203" y="1648918"/>
                </a:cubicBezTo>
                <a:cubicBezTo>
                  <a:pt x="1224196" y="1663908"/>
                  <a:pt x="1236866" y="1677425"/>
                  <a:pt x="1244183" y="1693888"/>
                </a:cubicBezTo>
                <a:cubicBezTo>
                  <a:pt x="1257018" y="1722766"/>
                  <a:pt x="1256634" y="1757534"/>
                  <a:pt x="1274164" y="1783829"/>
                </a:cubicBezTo>
                <a:cubicBezTo>
                  <a:pt x="1341964" y="1885530"/>
                  <a:pt x="1308646" y="1848292"/>
                  <a:pt x="1364105" y="1903751"/>
                </a:cubicBezTo>
                <a:cubicBezTo>
                  <a:pt x="1369102" y="1918741"/>
                  <a:pt x="1372029" y="1934588"/>
                  <a:pt x="1379095" y="1948721"/>
                </a:cubicBezTo>
                <a:cubicBezTo>
                  <a:pt x="1392082" y="1974695"/>
                  <a:pt x="1415816" y="2005080"/>
                  <a:pt x="1439056" y="2023672"/>
                </a:cubicBezTo>
                <a:cubicBezTo>
                  <a:pt x="1453124" y="2034926"/>
                  <a:pt x="1470347" y="2041928"/>
                  <a:pt x="1484026" y="2053652"/>
                </a:cubicBezTo>
                <a:cubicBezTo>
                  <a:pt x="1574560" y="2131253"/>
                  <a:pt x="1506327" y="2101060"/>
                  <a:pt x="1588957" y="2128603"/>
                </a:cubicBezTo>
                <a:cubicBezTo>
                  <a:pt x="1598951" y="2138596"/>
                  <a:pt x="1606297" y="2152263"/>
                  <a:pt x="1618938" y="2158583"/>
                </a:cubicBezTo>
                <a:cubicBezTo>
                  <a:pt x="1684786" y="2191507"/>
                  <a:pt x="1742006" y="2193296"/>
                  <a:pt x="1813810" y="2203554"/>
                </a:cubicBezTo>
                <a:cubicBezTo>
                  <a:pt x="1953718" y="2198557"/>
                  <a:pt x="2093793" y="2197033"/>
                  <a:pt x="2233534" y="2188564"/>
                </a:cubicBezTo>
                <a:cubicBezTo>
                  <a:pt x="2258966" y="2187023"/>
                  <a:pt x="2283418" y="2178132"/>
                  <a:pt x="2308485" y="2173574"/>
                </a:cubicBezTo>
                <a:cubicBezTo>
                  <a:pt x="2338389" y="2168137"/>
                  <a:pt x="2368240" y="2162134"/>
                  <a:pt x="2398426" y="2158583"/>
                </a:cubicBezTo>
                <a:cubicBezTo>
                  <a:pt x="2453239" y="2152134"/>
                  <a:pt x="2508354" y="2148590"/>
                  <a:pt x="2563318" y="2143593"/>
                </a:cubicBezTo>
                <a:cubicBezTo>
                  <a:pt x="2583305" y="2138596"/>
                  <a:pt x="2602957" y="2131990"/>
                  <a:pt x="2623279" y="2128603"/>
                </a:cubicBezTo>
                <a:cubicBezTo>
                  <a:pt x="2758623" y="2106046"/>
                  <a:pt x="2911265" y="2103594"/>
                  <a:pt x="3043003" y="2098623"/>
                </a:cubicBezTo>
                <a:lnTo>
                  <a:pt x="3537679" y="2083633"/>
                </a:lnTo>
                <a:cubicBezTo>
                  <a:pt x="3541409" y="2082887"/>
                  <a:pt x="3642237" y="2065942"/>
                  <a:pt x="3657600" y="2053652"/>
                </a:cubicBezTo>
                <a:cubicBezTo>
                  <a:pt x="3671668" y="2042398"/>
                  <a:pt x="3676326" y="2022750"/>
                  <a:pt x="3687580" y="2008682"/>
                </a:cubicBezTo>
                <a:cubicBezTo>
                  <a:pt x="3773019" y="1901884"/>
                  <a:pt x="3655267" y="2072141"/>
                  <a:pt x="3747541" y="1933731"/>
                </a:cubicBezTo>
                <a:cubicBezTo>
                  <a:pt x="3754334" y="1906558"/>
                  <a:pt x="3780346" y="1795994"/>
                  <a:pt x="3792511" y="1783829"/>
                </a:cubicBezTo>
                <a:lnTo>
                  <a:pt x="3822492" y="1753849"/>
                </a:lnTo>
                <a:cubicBezTo>
                  <a:pt x="3858987" y="1644363"/>
                  <a:pt x="3844808" y="1694566"/>
                  <a:pt x="3867462" y="1603947"/>
                </a:cubicBezTo>
                <a:cubicBezTo>
                  <a:pt x="3862465" y="1454045"/>
                  <a:pt x="3861545" y="1303952"/>
                  <a:pt x="3852472" y="1154242"/>
                </a:cubicBezTo>
                <a:cubicBezTo>
                  <a:pt x="3851516" y="1138470"/>
                  <a:pt x="3841823" y="1124465"/>
                  <a:pt x="3837482" y="1109272"/>
                </a:cubicBezTo>
                <a:cubicBezTo>
                  <a:pt x="3831822" y="1089463"/>
                  <a:pt x="3830608" y="1068247"/>
                  <a:pt x="3822492" y="1049311"/>
                </a:cubicBezTo>
                <a:cubicBezTo>
                  <a:pt x="3815395" y="1032752"/>
                  <a:pt x="3802505" y="1019331"/>
                  <a:pt x="3792511" y="1004341"/>
                </a:cubicBezTo>
                <a:cubicBezTo>
                  <a:pt x="3760807" y="877523"/>
                  <a:pt x="3803997" y="1006580"/>
                  <a:pt x="3732551" y="899410"/>
                </a:cubicBezTo>
                <a:cubicBezTo>
                  <a:pt x="3723786" y="886263"/>
                  <a:pt x="3725691" y="867988"/>
                  <a:pt x="3717561" y="854439"/>
                </a:cubicBezTo>
                <a:cubicBezTo>
                  <a:pt x="3710290" y="842320"/>
                  <a:pt x="3696409" y="835495"/>
                  <a:pt x="3687580" y="824459"/>
                </a:cubicBezTo>
                <a:cubicBezTo>
                  <a:pt x="3636084" y="760089"/>
                  <a:pt x="3665628" y="754858"/>
                  <a:pt x="3567659" y="689547"/>
                </a:cubicBezTo>
                <a:cubicBezTo>
                  <a:pt x="3552669" y="679554"/>
                  <a:pt x="3536528" y="671100"/>
                  <a:pt x="3522688" y="659567"/>
                </a:cubicBezTo>
                <a:cubicBezTo>
                  <a:pt x="3482344" y="625947"/>
                  <a:pt x="3480599" y="605883"/>
                  <a:pt x="3432747" y="584616"/>
                </a:cubicBezTo>
                <a:cubicBezTo>
                  <a:pt x="3395382" y="568009"/>
                  <a:pt x="3326448" y="549335"/>
                  <a:pt x="3282846" y="539646"/>
                </a:cubicBezTo>
                <a:cubicBezTo>
                  <a:pt x="3257974" y="534119"/>
                  <a:pt x="3232613" y="530836"/>
                  <a:pt x="3207895" y="524656"/>
                </a:cubicBezTo>
                <a:cubicBezTo>
                  <a:pt x="3192566" y="520824"/>
                  <a:pt x="3178117" y="514006"/>
                  <a:pt x="3162924" y="509665"/>
                </a:cubicBezTo>
                <a:cubicBezTo>
                  <a:pt x="3143115" y="504005"/>
                  <a:pt x="3122773" y="500335"/>
                  <a:pt x="3102964" y="494675"/>
                </a:cubicBezTo>
                <a:cubicBezTo>
                  <a:pt x="3087771" y="490334"/>
                  <a:pt x="3073186" y="484026"/>
                  <a:pt x="3057993" y="479685"/>
                </a:cubicBezTo>
                <a:cubicBezTo>
                  <a:pt x="3038184" y="474025"/>
                  <a:pt x="3017842" y="470355"/>
                  <a:pt x="2998033" y="464695"/>
                </a:cubicBezTo>
                <a:cubicBezTo>
                  <a:pt x="2982840" y="460354"/>
                  <a:pt x="2968487" y="453133"/>
                  <a:pt x="2953062" y="449705"/>
                </a:cubicBezTo>
                <a:cubicBezTo>
                  <a:pt x="2923392" y="443112"/>
                  <a:pt x="2892925" y="440676"/>
                  <a:pt x="2863121" y="434715"/>
                </a:cubicBezTo>
                <a:cubicBezTo>
                  <a:pt x="2820973" y="426285"/>
                  <a:pt x="2770767" y="408008"/>
                  <a:pt x="2728210" y="404734"/>
                </a:cubicBezTo>
                <a:cubicBezTo>
                  <a:pt x="2623469" y="396677"/>
                  <a:pt x="2518347" y="394741"/>
                  <a:pt x="2413416" y="389744"/>
                </a:cubicBezTo>
                <a:cubicBezTo>
                  <a:pt x="2368446" y="384747"/>
                  <a:pt x="2323355" y="380734"/>
                  <a:pt x="2278505" y="374754"/>
                </a:cubicBezTo>
                <a:cubicBezTo>
                  <a:pt x="2248378" y="370737"/>
                  <a:pt x="2218772" y="363120"/>
                  <a:pt x="2188564" y="359764"/>
                </a:cubicBezTo>
                <a:cubicBezTo>
                  <a:pt x="2128763" y="353120"/>
                  <a:pt x="2068643" y="349771"/>
                  <a:pt x="2008682" y="344774"/>
                </a:cubicBezTo>
                <a:cubicBezTo>
                  <a:pt x="1993692" y="339777"/>
                  <a:pt x="1979136" y="333211"/>
                  <a:pt x="1963711" y="329783"/>
                </a:cubicBezTo>
                <a:cubicBezTo>
                  <a:pt x="1868559" y="308638"/>
                  <a:pt x="1814648" y="312246"/>
                  <a:pt x="1708879" y="299803"/>
                </a:cubicBezTo>
                <a:cubicBezTo>
                  <a:pt x="1678693" y="296252"/>
                  <a:pt x="1648742" y="290774"/>
                  <a:pt x="1618938" y="284813"/>
                </a:cubicBezTo>
                <a:cubicBezTo>
                  <a:pt x="1598736" y="280773"/>
                  <a:pt x="1579502" y="271608"/>
                  <a:pt x="1558977" y="269823"/>
                </a:cubicBezTo>
                <a:cubicBezTo>
                  <a:pt x="1464265" y="261587"/>
                  <a:pt x="1369102" y="259830"/>
                  <a:pt x="1274164" y="254833"/>
                </a:cubicBezTo>
                <a:cubicBezTo>
                  <a:pt x="1138177" y="220835"/>
                  <a:pt x="1306196" y="260656"/>
                  <a:pt x="1109272" y="224852"/>
                </a:cubicBezTo>
                <a:cubicBezTo>
                  <a:pt x="1089002" y="221167"/>
                  <a:pt x="1069581" y="213547"/>
                  <a:pt x="1049311" y="209862"/>
                </a:cubicBezTo>
                <a:cubicBezTo>
                  <a:pt x="1014549" y="203542"/>
                  <a:pt x="979357" y="199869"/>
                  <a:pt x="944380" y="194872"/>
                </a:cubicBezTo>
                <a:cubicBezTo>
                  <a:pt x="841578" y="160605"/>
                  <a:pt x="969181" y="201073"/>
                  <a:pt x="824459" y="164892"/>
                </a:cubicBezTo>
                <a:cubicBezTo>
                  <a:pt x="809130" y="161060"/>
                  <a:pt x="794732" y="154059"/>
                  <a:pt x="779488" y="149901"/>
                </a:cubicBezTo>
                <a:cubicBezTo>
                  <a:pt x="739736" y="139059"/>
                  <a:pt x="698656" y="132951"/>
                  <a:pt x="659567" y="119921"/>
                </a:cubicBezTo>
                <a:cubicBezTo>
                  <a:pt x="629587" y="109928"/>
                  <a:pt x="600284" y="97606"/>
                  <a:pt x="569626" y="89941"/>
                </a:cubicBezTo>
                <a:cubicBezTo>
                  <a:pt x="529652" y="79947"/>
                  <a:pt x="488795" y="72990"/>
                  <a:pt x="449705" y="59960"/>
                </a:cubicBezTo>
                <a:lnTo>
                  <a:pt x="314793" y="14990"/>
                </a:lnTo>
                <a:lnTo>
                  <a:pt x="269823" y="0"/>
                </a:lnTo>
                <a:cubicBezTo>
                  <a:pt x="162514" y="9755"/>
                  <a:pt x="136298" y="-555"/>
                  <a:pt x="59961" y="29980"/>
                </a:cubicBezTo>
                <a:cubicBezTo>
                  <a:pt x="49587" y="34130"/>
                  <a:pt x="59961" y="42472"/>
                  <a:pt x="59961" y="44970"/>
                </a:cubicBezTo>
                <a:close/>
              </a:path>
            </a:pathLst>
          </a:custGeom>
          <a:solidFill>
            <a:srgbClr val="92D050"/>
          </a:solidFill>
          <a:ln w="381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フリーフォーム 6"/>
          <p:cNvSpPr/>
          <p:nvPr/>
        </p:nvSpPr>
        <p:spPr>
          <a:xfrm>
            <a:off x="539552" y="5155354"/>
            <a:ext cx="2458387" cy="1514006"/>
          </a:xfrm>
          <a:custGeom>
            <a:avLst/>
            <a:gdLst>
              <a:gd name="connsiteX0" fmla="*/ 1124263 w 2458387"/>
              <a:gd name="connsiteY0" fmla="*/ 14990 h 1514006"/>
              <a:gd name="connsiteX1" fmla="*/ 1124263 w 2458387"/>
              <a:gd name="connsiteY1" fmla="*/ 14990 h 1514006"/>
              <a:gd name="connsiteX2" fmla="*/ 989351 w 2458387"/>
              <a:gd name="connsiteY2" fmla="*/ 29980 h 1514006"/>
              <a:gd name="connsiteX3" fmla="*/ 944381 w 2458387"/>
              <a:gd name="connsiteY3" fmla="*/ 44970 h 1514006"/>
              <a:gd name="connsiteX4" fmla="*/ 839450 w 2458387"/>
              <a:gd name="connsiteY4" fmla="*/ 149902 h 1514006"/>
              <a:gd name="connsiteX5" fmla="*/ 809469 w 2458387"/>
              <a:gd name="connsiteY5" fmla="*/ 179882 h 1514006"/>
              <a:gd name="connsiteX6" fmla="*/ 749509 w 2458387"/>
              <a:gd name="connsiteY6" fmla="*/ 254833 h 1514006"/>
              <a:gd name="connsiteX7" fmla="*/ 674558 w 2458387"/>
              <a:gd name="connsiteY7" fmla="*/ 479685 h 1514006"/>
              <a:gd name="connsiteX8" fmla="*/ 644578 w 2458387"/>
              <a:gd name="connsiteY8" fmla="*/ 569626 h 1514006"/>
              <a:gd name="connsiteX9" fmla="*/ 629587 w 2458387"/>
              <a:gd name="connsiteY9" fmla="*/ 614597 h 1514006"/>
              <a:gd name="connsiteX10" fmla="*/ 599607 w 2458387"/>
              <a:gd name="connsiteY10" fmla="*/ 659567 h 1514006"/>
              <a:gd name="connsiteX11" fmla="*/ 554637 w 2458387"/>
              <a:gd name="connsiteY11" fmla="*/ 749508 h 1514006"/>
              <a:gd name="connsiteX12" fmla="*/ 494676 w 2458387"/>
              <a:gd name="connsiteY12" fmla="*/ 839449 h 1514006"/>
              <a:gd name="connsiteX13" fmla="*/ 449705 w 2458387"/>
              <a:gd name="connsiteY13" fmla="*/ 914400 h 1514006"/>
              <a:gd name="connsiteX14" fmla="*/ 434715 w 2458387"/>
              <a:gd name="connsiteY14" fmla="*/ 959370 h 1514006"/>
              <a:gd name="connsiteX15" fmla="*/ 404735 w 2458387"/>
              <a:gd name="connsiteY15" fmla="*/ 989351 h 1514006"/>
              <a:gd name="connsiteX16" fmla="*/ 374755 w 2458387"/>
              <a:gd name="connsiteY16" fmla="*/ 1034321 h 1514006"/>
              <a:gd name="connsiteX17" fmla="*/ 344774 w 2458387"/>
              <a:gd name="connsiteY17" fmla="*/ 1064302 h 1514006"/>
              <a:gd name="connsiteX18" fmla="*/ 314794 w 2458387"/>
              <a:gd name="connsiteY18" fmla="*/ 1109272 h 1514006"/>
              <a:gd name="connsiteX19" fmla="*/ 224853 w 2458387"/>
              <a:gd name="connsiteY19" fmla="*/ 1139252 h 1514006"/>
              <a:gd name="connsiteX20" fmla="*/ 179882 w 2458387"/>
              <a:gd name="connsiteY20" fmla="*/ 1154243 h 1514006"/>
              <a:gd name="connsiteX21" fmla="*/ 134912 w 2458387"/>
              <a:gd name="connsiteY21" fmla="*/ 1169233 h 1514006"/>
              <a:gd name="connsiteX22" fmla="*/ 44971 w 2458387"/>
              <a:gd name="connsiteY22" fmla="*/ 1214203 h 1514006"/>
              <a:gd name="connsiteX23" fmla="*/ 0 w 2458387"/>
              <a:gd name="connsiteY23" fmla="*/ 1289154 h 1514006"/>
              <a:gd name="connsiteX24" fmla="*/ 14991 w 2458387"/>
              <a:gd name="connsiteY24" fmla="*/ 1409075 h 1514006"/>
              <a:gd name="connsiteX25" fmla="*/ 29981 w 2458387"/>
              <a:gd name="connsiteY25" fmla="*/ 1454046 h 1514006"/>
              <a:gd name="connsiteX26" fmla="*/ 74951 w 2458387"/>
              <a:gd name="connsiteY26" fmla="*/ 1469036 h 1514006"/>
              <a:gd name="connsiteX27" fmla="*/ 209863 w 2458387"/>
              <a:gd name="connsiteY27" fmla="*/ 1499016 h 1514006"/>
              <a:gd name="connsiteX28" fmla="*/ 269823 w 2458387"/>
              <a:gd name="connsiteY28" fmla="*/ 1514006 h 1514006"/>
              <a:gd name="connsiteX29" fmla="*/ 659568 w 2458387"/>
              <a:gd name="connsiteY29" fmla="*/ 1499016 h 1514006"/>
              <a:gd name="connsiteX30" fmla="*/ 719528 w 2458387"/>
              <a:gd name="connsiteY30" fmla="*/ 1484026 h 1514006"/>
              <a:gd name="connsiteX31" fmla="*/ 869430 w 2458387"/>
              <a:gd name="connsiteY31" fmla="*/ 1469036 h 1514006"/>
              <a:gd name="connsiteX32" fmla="*/ 1858781 w 2458387"/>
              <a:gd name="connsiteY32" fmla="*/ 1454046 h 1514006"/>
              <a:gd name="connsiteX33" fmla="*/ 2203555 w 2458387"/>
              <a:gd name="connsiteY33" fmla="*/ 1409075 h 1514006"/>
              <a:gd name="connsiteX34" fmla="*/ 2248525 w 2458387"/>
              <a:gd name="connsiteY34" fmla="*/ 1394085 h 1514006"/>
              <a:gd name="connsiteX35" fmla="*/ 2338466 w 2458387"/>
              <a:gd name="connsiteY35" fmla="*/ 1334125 h 1514006"/>
              <a:gd name="connsiteX36" fmla="*/ 2368446 w 2458387"/>
              <a:gd name="connsiteY36" fmla="*/ 1304144 h 1514006"/>
              <a:gd name="connsiteX37" fmla="*/ 2413417 w 2458387"/>
              <a:gd name="connsiteY37" fmla="*/ 1289154 h 1514006"/>
              <a:gd name="connsiteX38" fmla="*/ 2443397 w 2458387"/>
              <a:gd name="connsiteY38" fmla="*/ 1199213 h 1514006"/>
              <a:gd name="connsiteX39" fmla="*/ 2458387 w 2458387"/>
              <a:gd name="connsiteY39" fmla="*/ 1154243 h 1514006"/>
              <a:gd name="connsiteX40" fmla="*/ 2443397 w 2458387"/>
              <a:gd name="connsiteY40" fmla="*/ 869429 h 1514006"/>
              <a:gd name="connsiteX41" fmla="*/ 2428407 w 2458387"/>
              <a:gd name="connsiteY41" fmla="*/ 824459 h 1514006"/>
              <a:gd name="connsiteX42" fmla="*/ 2338466 w 2458387"/>
              <a:gd name="connsiteY42" fmla="*/ 764498 h 1514006"/>
              <a:gd name="connsiteX43" fmla="*/ 2248525 w 2458387"/>
              <a:gd name="connsiteY43" fmla="*/ 734518 h 1514006"/>
              <a:gd name="connsiteX44" fmla="*/ 2173574 w 2458387"/>
              <a:gd name="connsiteY44" fmla="*/ 674557 h 1514006"/>
              <a:gd name="connsiteX45" fmla="*/ 2128604 w 2458387"/>
              <a:gd name="connsiteY45" fmla="*/ 644577 h 1514006"/>
              <a:gd name="connsiteX46" fmla="*/ 2068643 w 2458387"/>
              <a:gd name="connsiteY46" fmla="*/ 584616 h 1514006"/>
              <a:gd name="connsiteX47" fmla="*/ 2008682 w 2458387"/>
              <a:gd name="connsiteY47" fmla="*/ 554636 h 1514006"/>
              <a:gd name="connsiteX48" fmla="*/ 1933732 w 2458387"/>
              <a:gd name="connsiteY48" fmla="*/ 479685 h 1514006"/>
              <a:gd name="connsiteX49" fmla="*/ 1903751 w 2458387"/>
              <a:gd name="connsiteY49" fmla="*/ 449705 h 1514006"/>
              <a:gd name="connsiteX50" fmla="*/ 1858781 w 2458387"/>
              <a:gd name="connsiteY50" fmla="*/ 434715 h 1514006"/>
              <a:gd name="connsiteX51" fmla="*/ 1828800 w 2458387"/>
              <a:gd name="connsiteY51" fmla="*/ 404734 h 1514006"/>
              <a:gd name="connsiteX52" fmla="*/ 1858781 w 2458387"/>
              <a:gd name="connsiteY52" fmla="*/ 434715 h 1514006"/>
              <a:gd name="connsiteX53" fmla="*/ 1783830 w 2458387"/>
              <a:gd name="connsiteY53" fmla="*/ 329784 h 1514006"/>
              <a:gd name="connsiteX54" fmla="*/ 1753850 w 2458387"/>
              <a:gd name="connsiteY54" fmla="*/ 299803 h 1514006"/>
              <a:gd name="connsiteX55" fmla="*/ 1723869 w 2458387"/>
              <a:gd name="connsiteY55" fmla="*/ 209862 h 1514006"/>
              <a:gd name="connsiteX56" fmla="*/ 1648919 w 2458387"/>
              <a:gd name="connsiteY56" fmla="*/ 74951 h 1514006"/>
              <a:gd name="connsiteX57" fmla="*/ 1558978 w 2458387"/>
              <a:gd name="connsiteY57" fmla="*/ 44970 h 1514006"/>
              <a:gd name="connsiteX58" fmla="*/ 1514007 w 2458387"/>
              <a:gd name="connsiteY58" fmla="*/ 14990 h 1514006"/>
              <a:gd name="connsiteX59" fmla="*/ 1439056 w 2458387"/>
              <a:gd name="connsiteY59" fmla="*/ 0 h 1514006"/>
              <a:gd name="connsiteX60" fmla="*/ 1184223 w 2458387"/>
              <a:gd name="connsiteY60" fmla="*/ 14990 h 1514006"/>
              <a:gd name="connsiteX61" fmla="*/ 1124263 w 2458387"/>
              <a:gd name="connsiteY61" fmla="*/ 14990 h 15140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Lst>
            <a:rect l="l" t="t" r="r" b="b"/>
            <a:pathLst>
              <a:path w="2458387" h="1514006">
                <a:moveTo>
                  <a:pt x="1124263" y="14990"/>
                </a:moveTo>
                <a:lnTo>
                  <a:pt x="1124263" y="14990"/>
                </a:lnTo>
                <a:cubicBezTo>
                  <a:pt x="1079292" y="19987"/>
                  <a:pt x="1033983" y="22541"/>
                  <a:pt x="989351" y="29980"/>
                </a:cubicBezTo>
                <a:cubicBezTo>
                  <a:pt x="973765" y="32578"/>
                  <a:pt x="957022" y="35489"/>
                  <a:pt x="944381" y="44970"/>
                </a:cubicBezTo>
                <a:cubicBezTo>
                  <a:pt x="944363" y="44984"/>
                  <a:pt x="860443" y="128909"/>
                  <a:pt x="839450" y="149902"/>
                </a:cubicBezTo>
                <a:cubicBezTo>
                  <a:pt x="829456" y="159896"/>
                  <a:pt x="817309" y="168123"/>
                  <a:pt x="809469" y="179882"/>
                </a:cubicBezTo>
                <a:cubicBezTo>
                  <a:pt x="771649" y="236611"/>
                  <a:pt x="792228" y="212113"/>
                  <a:pt x="749509" y="254833"/>
                </a:cubicBezTo>
                <a:lnTo>
                  <a:pt x="674558" y="479685"/>
                </a:lnTo>
                <a:lnTo>
                  <a:pt x="644578" y="569626"/>
                </a:lnTo>
                <a:cubicBezTo>
                  <a:pt x="639581" y="584616"/>
                  <a:pt x="638352" y="601450"/>
                  <a:pt x="629587" y="614597"/>
                </a:cubicBezTo>
                <a:lnTo>
                  <a:pt x="599607" y="659567"/>
                </a:lnTo>
                <a:cubicBezTo>
                  <a:pt x="561931" y="772597"/>
                  <a:pt x="612752" y="633280"/>
                  <a:pt x="554637" y="749508"/>
                </a:cubicBezTo>
                <a:cubicBezTo>
                  <a:pt x="511249" y="836283"/>
                  <a:pt x="579923" y="754202"/>
                  <a:pt x="494676" y="839449"/>
                </a:cubicBezTo>
                <a:cubicBezTo>
                  <a:pt x="452213" y="966842"/>
                  <a:pt x="511435" y="811519"/>
                  <a:pt x="449705" y="914400"/>
                </a:cubicBezTo>
                <a:cubicBezTo>
                  <a:pt x="441575" y="927949"/>
                  <a:pt x="442844" y="945821"/>
                  <a:pt x="434715" y="959370"/>
                </a:cubicBezTo>
                <a:cubicBezTo>
                  <a:pt x="427444" y="971489"/>
                  <a:pt x="413564" y="978315"/>
                  <a:pt x="404735" y="989351"/>
                </a:cubicBezTo>
                <a:cubicBezTo>
                  <a:pt x="393481" y="1003419"/>
                  <a:pt x="386009" y="1020253"/>
                  <a:pt x="374755" y="1034321"/>
                </a:cubicBezTo>
                <a:cubicBezTo>
                  <a:pt x="365926" y="1045357"/>
                  <a:pt x="353603" y="1053266"/>
                  <a:pt x="344774" y="1064302"/>
                </a:cubicBezTo>
                <a:cubicBezTo>
                  <a:pt x="333520" y="1078370"/>
                  <a:pt x="330071" y="1099724"/>
                  <a:pt x="314794" y="1109272"/>
                </a:cubicBezTo>
                <a:cubicBezTo>
                  <a:pt x="287995" y="1126021"/>
                  <a:pt x="254833" y="1129259"/>
                  <a:pt x="224853" y="1139252"/>
                </a:cubicBezTo>
                <a:lnTo>
                  <a:pt x="179882" y="1154243"/>
                </a:lnTo>
                <a:cubicBezTo>
                  <a:pt x="164892" y="1159240"/>
                  <a:pt x="148059" y="1160468"/>
                  <a:pt x="134912" y="1169233"/>
                </a:cubicBezTo>
                <a:cubicBezTo>
                  <a:pt x="76794" y="1207978"/>
                  <a:pt x="107032" y="1193516"/>
                  <a:pt x="44971" y="1214203"/>
                </a:cubicBezTo>
                <a:cubicBezTo>
                  <a:pt x="21224" y="1237950"/>
                  <a:pt x="0" y="1250238"/>
                  <a:pt x="0" y="1289154"/>
                </a:cubicBezTo>
                <a:cubicBezTo>
                  <a:pt x="0" y="1329439"/>
                  <a:pt x="7784" y="1369440"/>
                  <a:pt x="14991" y="1409075"/>
                </a:cubicBezTo>
                <a:cubicBezTo>
                  <a:pt x="17818" y="1424621"/>
                  <a:pt x="18808" y="1442873"/>
                  <a:pt x="29981" y="1454046"/>
                </a:cubicBezTo>
                <a:cubicBezTo>
                  <a:pt x="41154" y="1465219"/>
                  <a:pt x="59758" y="1464695"/>
                  <a:pt x="74951" y="1469036"/>
                </a:cubicBezTo>
                <a:cubicBezTo>
                  <a:pt x="138926" y="1487315"/>
                  <a:pt x="140313" y="1483561"/>
                  <a:pt x="209863" y="1499016"/>
                </a:cubicBezTo>
                <a:cubicBezTo>
                  <a:pt x="229974" y="1503485"/>
                  <a:pt x="249836" y="1509009"/>
                  <a:pt x="269823" y="1514006"/>
                </a:cubicBezTo>
                <a:cubicBezTo>
                  <a:pt x="399738" y="1509009"/>
                  <a:pt x="529845" y="1507664"/>
                  <a:pt x="659568" y="1499016"/>
                </a:cubicBezTo>
                <a:cubicBezTo>
                  <a:pt x="680124" y="1497646"/>
                  <a:pt x="699133" y="1486940"/>
                  <a:pt x="719528" y="1484026"/>
                </a:cubicBezTo>
                <a:cubicBezTo>
                  <a:pt x="769240" y="1476924"/>
                  <a:pt x="819231" y="1470357"/>
                  <a:pt x="869430" y="1469036"/>
                </a:cubicBezTo>
                <a:cubicBezTo>
                  <a:pt x="1199137" y="1460360"/>
                  <a:pt x="1528997" y="1459043"/>
                  <a:pt x="1858781" y="1454046"/>
                </a:cubicBezTo>
                <a:cubicBezTo>
                  <a:pt x="2014916" y="1443637"/>
                  <a:pt x="2071004" y="1453259"/>
                  <a:pt x="2203555" y="1409075"/>
                </a:cubicBezTo>
                <a:cubicBezTo>
                  <a:pt x="2218545" y="1404078"/>
                  <a:pt x="2234713" y="1401759"/>
                  <a:pt x="2248525" y="1394085"/>
                </a:cubicBezTo>
                <a:cubicBezTo>
                  <a:pt x="2280022" y="1376587"/>
                  <a:pt x="2312988" y="1359604"/>
                  <a:pt x="2338466" y="1334125"/>
                </a:cubicBezTo>
                <a:cubicBezTo>
                  <a:pt x="2348459" y="1324131"/>
                  <a:pt x="2356327" y="1311415"/>
                  <a:pt x="2368446" y="1304144"/>
                </a:cubicBezTo>
                <a:cubicBezTo>
                  <a:pt x="2381995" y="1296014"/>
                  <a:pt x="2398427" y="1294151"/>
                  <a:pt x="2413417" y="1289154"/>
                </a:cubicBezTo>
                <a:lnTo>
                  <a:pt x="2443397" y="1199213"/>
                </a:lnTo>
                <a:lnTo>
                  <a:pt x="2458387" y="1154243"/>
                </a:lnTo>
                <a:cubicBezTo>
                  <a:pt x="2453390" y="1059305"/>
                  <a:pt x="2452004" y="964108"/>
                  <a:pt x="2443397" y="869429"/>
                </a:cubicBezTo>
                <a:cubicBezTo>
                  <a:pt x="2441966" y="853693"/>
                  <a:pt x="2439580" y="835632"/>
                  <a:pt x="2428407" y="824459"/>
                </a:cubicBezTo>
                <a:cubicBezTo>
                  <a:pt x="2402929" y="798981"/>
                  <a:pt x="2372649" y="775892"/>
                  <a:pt x="2338466" y="764498"/>
                </a:cubicBezTo>
                <a:lnTo>
                  <a:pt x="2248525" y="734518"/>
                </a:lnTo>
                <a:cubicBezTo>
                  <a:pt x="2110115" y="642244"/>
                  <a:pt x="2280372" y="759996"/>
                  <a:pt x="2173574" y="674557"/>
                </a:cubicBezTo>
                <a:cubicBezTo>
                  <a:pt x="2159506" y="663303"/>
                  <a:pt x="2142283" y="656301"/>
                  <a:pt x="2128604" y="644577"/>
                </a:cubicBezTo>
                <a:cubicBezTo>
                  <a:pt x="2107143" y="626182"/>
                  <a:pt x="2093925" y="597257"/>
                  <a:pt x="2068643" y="584616"/>
                </a:cubicBezTo>
                <a:lnTo>
                  <a:pt x="2008682" y="554636"/>
                </a:lnTo>
                <a:lnTo>
                  <a:pt x="1933732" y="479685"/>
                </a:lnTo>
                <a:cubicBezTo>
                  <a:pt x="1923738" y="469691"/>
                  <a:pt x="1917159" y="454174"/>
                  <a:pt x="1903751" y="449705"/>
                </a:cubicBezTo>
                <a:lnTo>
                  <a:pt x="1858781" y="434715"/>
                </a:lnTo>
                <a:cubicBezTo>
                  <a:pt x="1848787" y="424721"/>
                  <a:pt x="1941226" y="467193"/>
                  <a:pt x="1828800" y="404734"/>
                </a:cubicBezTo>
                <a:lnTo>
                  <a:pt x="1858781" y="434715"/>
                </a:lnTo>
                <a:cubicBezTo>
                  <a:pt x="1833797" y="399738"/>
                  <a:pt x="1810219" y="363713"/>
                  <a:pt x="1783830" y="329784"/>
                </a:cubicBezTo>
                <a:cubicBezTo>
                  <a:pt x="1775153" y="318628"/>
                  <a:pt x="1760170" y="312444"/>
                  <a:pt x="1753850" y="299803"/>
                </a:cubicBezTo>
                <a:cubicBezTo>
                  <a:pt x="1739717" y="271537"/>
                  <a:pt x="1733863" y="239842"/>
                  <a:pt x="1723869" y="209862"/>
                </a:cubicBezTo>
                <a:cubicBezTo>
                  <a:pt x="1710670" y="170265"/>
                  <a:pt x="1687577" y="87837"/>
                  <a:pt x="1648919" y="74951"/>
                </a:cubicBezTo>
                <a:cubicBezTo>
                  <a:pt x="1618939" y="64957"/>
                  <a:pt x="1585273" y="62499"/>
                  <a:pt x="1558978" y="44970"/>
                </a:cubicBezTo>
                <a:cubicBezTo>
                  <a:pt x="1543988" y="34977"/>
                  <a:pt x="1530876" y="21316"/>
                  <a:pt x="1514007" y="14990"/>
                </a:cubicBezTo>
                <a:cubicBezTo>
                  <a:pt x="1490151" y="6044"/>
                  <a:pt x="1464040" y="4997"/>
                  <a:pt x="1439056" y="0"/>
                </a:cubicBezTo>
                <a:cubicBezTo>
                  <a:pt x="1354112" y="4997"/>
                  <a:pt x="1268599" y="3985"/>
                  <a:pt x="1184223" y="14990"/>
                </a:cubicBezTo>
                <a:cubicBezTo>
                  <a:pt x="1152886" y="19077"/>
                  <a:pt x="1134256" y="14990"/>
                  <a:pt x="1124263" y="14990"/>
                </a:cubicBezTo>
                <a:close/>
              </a:path>
            </a:pathLst>
          </a:custGeom>
          <a:solidFill>
            <a:srgbClr val="7030A0"/>
          </a:solidFill>
          <a:ln w="381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ハート 7"/>
          <p:cNvSpPr/>
          <p:nvPr/>
        </p:nvSpPr>
        <p:spPr>
          <a:xfrm>
            <a:off x="2627784" y="3317346"/>
            <a:ext cx="2678370" cy="2127878"/>
          </a:xfrm>
          <a:prstGeom prst="heart">
            <a:avLst/>
          </a:prstGeom>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テキスト ボックス 8"/>
          <p:cNvSpPr txBox="1"/>
          <p:nvPr/>
        </p:nvSpPr>
        <p:spPr>
          <a:xfrm>
            <a:off x="4244329" y="3729226"/>
            <a:ext cx="782983" cy="584775"/>
          </a:xfrm>
          <a:prstGeom prst="rect">
            <a:avLst/>
          </a:prstGeom>
          <a:noFill/>
        </p:spPr>
        <p:txBody>
          <a:bodyPr wrap="square" rtlCol="0">
            <a:spAutoFit/>
          </a:bodyPr>
          <a:lstStyle/>
          <a:p>
            <a:r>
              <a:rPr kumimoji="1" lang="ja-JP" altLang="en-US" sz="3200" dirty="0" smtClean="0">
                <a:solidFill>
                  <a:srgbClr val="FFC000"/>
                </a:solidFill>
                <a:effectLst>
                  <a:glow rad="228600">
                    <a:schemeClr val="accent1">
                      <a:satMod val="175000"/>
                      <a:alpha val="40000"/>
                    </a:schemeClr>
                  </a:glow>
                </a:effectLst>
                <a:latin typeface="AR P丸ゴシック体M" pitchFamily="50" charset="-128"/>
                <a:ea typeface="AR P丸ゴシック体M" pitchFamily="50" charset="-128"/>
              </a:rPr>
              <a:t>喜</a:t>
            </a:r>
            <a:endParaRPr kumimoji="1" lang="ja-JP" altLang="en-US" sz="3200" dirty="0">
              <a:solidFill>
                <a:srgbClr val="FFC000"/>
              </a:solidFill>
              <a:effectLst>
                <a:glow rad="228600">
                  <a:schemeClr val="accent1">
                    <a:satMod val="175000"/>
                    <a:alpha val="40000"/>
                  </a:schemeClr>
                </a:glow>
              </a:effectLst>
              <a:latin typeface="AR P丸ゴシック体M" pitchFamily="50" charset="-128"/>
              <a:ea typeface="AR P丸ゴシック体M" pitchFamily="50" charset="-128"/>
            </a:endParaRPr>
          </a:p>
        </p:txBody>
      </p:sp>
      <p:sp>
        <p:nvSpPr>
          <p:cNvPr id="10" name="テキスト ボックス 9"/>
          <p:cNvSpPr txBox="1"/>
          <p:nvPr/>
        </p:nvSpPr>
        <p:spPr>
          <a:xfrm>
            <a:off x="3551841" y="3648944"/>
            <a:ext cx="782983" cy="584775"/>
          </a:xfrm>
          <a:prstGeom prst="rect">
            <a:avLst/>
          </a:prstGeom>
          <a:noFill/>
        </p:spPr>
        <p:txBody>
          <a:bodyPr wrap="square" rtlCol="0">
            <a:spAutoFit/>
          </a:bodyPr>
          <a:lstStyle/>
          <a:p>
            <a:r>
              <a:rPr lang="ja-JP" altLang="en-US" sz="3200" dirty="0" smtClean="0">
                <a:solidFill>
                  <a:srgbClr val="FFC000"/>
                </a:solidFill>
                <a:effectLst>
                  <a:glow rad="228600">
                    <a:schemeClr val="accent1">
                      <a:satMod val="175000"/>
                      <a:alpha val="40000"/>
                    </a:schemeClr>
                  </a:glow>
                </a:effectLst>
                <a:latin typeface="AR P丸ゴシック体M" pitchFamily="50" charset="-128"/>
                <a:ea typeface="AR P丸ゴシック体M" pitchFamily="50" charset="-128"/>
              </a:rPr>
              <a:t>怒</a:t>
            </a:r>
            <a:endParaRPr kumimoji="1" lang="ja-JP" altLang="en-US" sz="3200" dirty="0">
              <a:solidFill>
                <a:srgbClr val="FFC000"/>
              </a:solidFill>
              <a:effectLst>
                <a:glow rad="228600">
                  <a:schemeClr val="accent1">
                    <a:satMod val="175000"/>
                    <a:alpha val="40000"/>
                  </a:schemeClr>
                </a:glow>
              </a:effectLst>
              <a:latin typeface="AR P丸ゴシック体M" pitchFamily="50" charset="-128"/>
              <a:ea typeface="AR P丸ゴシック体M" pitchFamily="50" charset="-128"/>
            </a:endParaRPr>
          </a:p>
        </p:txBody>
      </p:sp>
      <p:sp>
        <p:nvSpPr>
          <p:cNvPr id="11" name="テキスト ボックス 10"/>
          <p:cNvSpPr txBox="1"/>
          <p:nvPr/>
        </p:nvSpPr>
        <p:spPr>
          <a:xfrm>
            <a:off x="3572993" y="4293096"/>
            <a:ext cx="782983" cy="584775"/>
          </a:xfrm>
          <a:prstGeom prst="rect">
            <a:avLst/>
          </a:prstGeom>
          <a:noFill/>
        </p:spPr>
        <p:txBody>
          <a:bodyPr wrap="square" rtlCol="0">
            <a:spAutoFit/>
          </a:bodyPr>
          <a:lstStyle/>
          <a:p>
            <a:r>
              <a:rPr lang="ja-JP" altLang="en-US" sz="3200" dirty="0" smtClean="0">
                <a:solidFill>
                  <a:srgbClr val="FFC000"/>
                </a:solidFill>
                <a:effectLst>
                  <a:glow rad="228600">
                    <a:schemeClr val="accent1">
                      <a:satMod val="175000"/>
                      <a:alpha val="40000"/>
                    </a:schemeClr>
                  </a:glow>
                </a:effectLst>
                <a:latin typeface="AR P丸ゴシック体M" pitchFamily="50" charset="-128"/>
                <a:ea typeface="AR P丸ゴシック体M" pitchFamily="50" charset="-128"/>
              </a:rPr>
              <a:t>憂</a:t>
            </a:r>
            <a:endParaRPr kumimoji="1" lang="ja-JP" altLang="en-US" sz="3200" dirty="0">
              <a:solidFill>
                <a:srgbClr val="FFC000"/>
              </a:solidFill>
              <a:effectLst>
                <a:glow rad="228600">
                  <a:schemeClr val="accent1">
                    <a:satMod val="175000"/>
                    <a:alpha val="40000"/>
                  </a:schemeClr>
                </a:glow>
              </a:effectLst>
              <a:latin typeface="AR P丸ゴシック体M" pitchFamily="50" charset="-128"/>
              <a:ea typeface="AR P丸ゴシック体M" pitchFamily="50" charset="-128"/>
            </a:endParaRPr>
          </a:p>
        </p:txBody>
      </p:sp>
      <p:sp>
        <p:nvSpPr>
          <p:cNvPr id="12" name="テキスト ボックス 11"/>
          <p:cNvSpPr txBox="1"/>
          <p:nvPr/>
        </p:nvSpPr>
        <p:spPr>
          <a:xfrm>
            <a:off x="4211960" y="4221088"/>
            <a:ext cx="782983" cy="584775"/>
          </a:xfrm>
          <a:prstGeom prst="rect">
            <a:avLst/>
          </a:prstGeom>
          <a:noFill/>
        </p:spPr>
        <p:txBody>
          <a:bodyPr wrap="square" rtlCol="0">
            <a:spAutoFit/>
          </a:bodyPr>
          <a:lstStyle/>
          <a:p>
            <a:r>
              <a:rPr lang="ja-JP" altLang="en-US" sz="3200" dirty="0" smtClean="0">
                <a:solidFill>
                  <a:srgbClr val="FFC000"/>
                </a:solidFill>
                <a:effectLst>
                  <a:glow rad="228600">
                    <a:schemeClr val="accent1">
                      <a:satMod val="175000"/>
                      <a:alpha val="40000"/>
                    </a:schemeClr>
                  </a:glow>
                </a:effectLst>
                <a:latin typeface="AR P丸ゴシック体M" pitchFamily="50" charset="-128"/>
                <a:ea typeface="AR P丸ゴシック体M" pitchFamily="50" charset="-128"/>
              </a:rPr>
              <a:t>思</a:t>
            </a:r>
            <a:endParaRPr kumimoji="1" lang="ja-JP" altLang="en-US" sz="3200" dirty="0">
              <a:solidFill>
                <a:srgbClr val="FFC000"/>
              </a:solidFill>
              <a:effectLst>
                <a:glow rad="228600">
                  <a:schemeClr val="accent1">
                    <a:satMod val="175000"/>
                    <a:alpha val="40000"/>
                  </a:schemeClr>
                </a:glow>
              </a:effectLst>
              <a:latin typeface="AR P丸ゴシック体M" pitchFamily="50" charset="-128"/>
              <a:ea typeface="AR P丸ゴシック体M" pitchFamily="50" charset="-128"/>
            </a:endParaRPr>
          </a:p>
        </p:txBody>
      </p:sp>
      <p:sp>
        <p:nvSpPr>
          <p:cNvPr id="13" name="テキスト ボックス 12"/>
          <p:cNvSpPr txBox="1"/>
          <p:nvPr/>
        </p:nvSpPr>
        <p:spPr>
          <a:xfrm>
            <a:off x="2924921" y="3933056"/>
            <a:ext cx="782983" cy="584775"/>
          </a:xfrm>
          <a:prstGeom prst="rect">
            <a:avLst/>
          </a:prstGeom>
          <a:noFill/>
        </p:spPr>
        <p:txBody>
          <a:bodyPr wrap="square" rtlCol="0">
            <a:spAutoFit/>
          </a:bodyPr>
          <a:lstStyle/>
          <a:p>
            <a:r>
              <a:rPr lang="ja-JP" altLang="en-US" sz="3200" dirty="0" smtClean="0">
                <a:solidFill>
                  <a:srgbClr val="FFC000"/>
                </a:solidFill>
                <a:effectLst>
                  <a:glow rad="228600">
                    <a:schemeClr val="accent1">
                      <a:satMod val="175000"/>
                      <a:alpha val="40000"/>
                    </a:schemeClr>
                  </a:glow>
                </a:effectLst>
                <a:latin typeface="AR P丸ゴシック体M" pitchFamily="50" charset="-128"/>
                <a:ea typeface="AR P丸ゴシック体M" pitchFamily="50" charset="-128"/>
              </a:rPr>
              <a:t>恐</a:t>
            </a:r>
            <a:endParaRPr kumimoji="1" lang="ja-JP" altLang="en-US" sz="3200" dirty="0">
              <a:solidFill>
                <a:srgbClr val="FFC000"/>
              </a:solidFill>
              <a:effectLst>
                <a:glow rad="228600">
                  <a:schemeClr val="accent1">
                    <a:satMod val="175000"/>
                    <a:alpha val="40000"/>
                  </a:schemeClr>
                </a:glow>
              </a:effectLst>
              <a:latin typeface="AR P丸ゴシック体M" pitchFamily="50" charset="-128"/>
              <a:ea typeface="AR P丸ゴシック体M" pitchFamily="50" charset="-128"/>
            </a:endParaRPr>
          </a:p>
        </p:txBody>
      </p:sp>
      <p:sp>
        <p:nvSpPr>
          <p:cNvPr id="14" name="テキスト ボックス 13"/>
          <p:cNvSpPr txBox="1"/>
          <p:nvPr/>
        </p:nvSpPr>
        <p:spPr>
          <a:xfrm>
            <a:off x="2987177" y="3662969"/>
            <a:ext cx="782983" cy="584775"/>
          </a:xfrm>
          <a:prstGeom prst="rect">
            <a:avLst/>
          </a:prstGeom>
          <a:noFill/>
        </p:spPr>
        <p:txBody>
          <a:bodyPr wrap="square" rtlCol="0">
            <a:spAutoFit/>
          </a:bodyPr>
          <a:lstStyle/>
          <a:p>
            <a:r>
              <a:rPr lang="ja-JP" altLang="en-US" sz="3200" dirty="0" smtClean="0">
                <a:solidFill>
                  <a:srgbClr val="FFC000"/>
                </a:solidFill>
                <a:effectLst>
                  <a:glow rad="228600">
                    <a:schemeClr val="accent1">
                      <a:satMod val="175000"/>
                      <a:alpha val="40000"/>
                    </a:schemeClr>
                  </a:glow>
                </a:effectLst>
                <a:latin typeface="AR P丸ゴシック体M" pitchFamily="50" charset="-128"/>
                <a:ea typeface="AR P丸ゴシック体M" pitchFamily="50" charset="-128"/>
              </a:rPr>
              <a:t>驚</a:t>
            </a:r>
            <a:endParaRPr kumimoji="1" lang="ja-JP" altLang="en-US" sz="3200" dirty="0">
              <a:solidFill>
                <a:srgbClr val="FFC000"/>
              </a:solidFill>
              <a:effectLst>
                <a:glow rad="228600">
                  <a:schemeClr val="accent1">
                    <a:satMod val="175000"/>
                    <a:alpha val="40000"/>
                  </a:schemeClr>
                </a:glow>
              </a:effectLst>
              <a:latin typeface="AR P丸ゴシック体M" pitchFamily="50" charset="-128"/>
              <a:ea typeface="AR P丸ゴシック体M" pitchFamily="50" charset="-128"/>
            </a:endParaRPr>
          </a:p>
        </p:txBody>
      </p:sp>
      <p:sp>
        <p:nvSpPr>
          <p:cNvPr id="15" name="テキスト ボックス 14"/>
          <p:cNvSpPr txBox="1"/>
          <p:nvPr/>
        </p:nvSpPr>
        <p:spPr>
          <a:xfrm>
            <a:off x="3514227" y="2290229"/>
            <a:ext cx="782983" cy="646331"/>
          </a:xfrm>
          <a:prstGeom prst="rect">
            <a:avLst/>
          </a:prstGeom>
          <a:noFill/>
        </p:spPr>
        <p:txBody>
          <a:bodyPr wrap="square" rtlCol="0">
            <a:spAutoFit/>
          </a:bodyPr>
          <a:lstStyle/>
          <a:p>
            <a:r>
              <a:rPr lang="ja-JP" altLang="en-US" sz="3600" dirty="0" smtClean="0">
                <a:solidFill>
                  <a:schemeClr val="accent1">
                    <a:lumMod val="75000"/>
                  </a:schemeClr>
                </a:solidFill>
                <a:effectLst>
                  <a:glow rad="228600">
                    <a:schemeClr val="accent5">
                      <a:satMod val="175000"/>
                      <a:alpha val="40000"/>
                    </a:schemeClr>
                  </a:glow>
                </a:effectLst>
                <a:latin typeface="AR P丸ゴシック体M" pitchFamily="50" charset="-128"/>
                <a:ea typeface="AR P丸ゴシック体M" pitchFamily="50" charset="-128"/>
              </a:rPr>
              <a:t>風</a:t>
            </a:r>
            <a:endParaRPr kumimoji="1" lang="ja-JP" altLang="en-US" sz="3600" dirty="0">
              <a:solidFill>
                <a:schemeClr val="accent1">
                  <a:lumMod val="75000"/>
                </a:schemeClr>
              </a:solidFill>
              <a:effectLst>
                <a:glow rad="228600">
                  <a:schemeClr val="accent5">
                    <a:satMod val="175000"/>
                    <a:alpha val="40000"/>
                  </a:schemeClr>
                </a:glow>
              </a:effectLst>
              <a:latin typeface="AR P丸ゴシック体M" pitchFamily="50" charset="-128"/>
              <a:ea typeface="AR P丸ゴシック体M" pitchFamily="50" charset="-128"/>
            </a:endParaRPr>
          </a:p>
        </p:txBody>
      </p:sp>
      <p:sp>
        <p:nvSpPr>
          <p:cNvPr id="16" name="テキスト ボックス 15"/>
          <p:cNvSpPr txBox="1"/>
          <p:nvPr/>
        </p:nvSpPr>
        <p:spPr>
          <a:xfrm>
            <a:off x="5027312" y="2841320"/>
            <a:ext cx="782983" cy="646331"/>
          </a:xfrm>
          <a:prstGeom prst="rect">
            <a:avLst/>
          </a:prstGeom>
          <a:noFill/>
        </p:spPr>
        <p:txBody>
          <a:bodyPr wrap="square" rtlCol="0">
            <a:spAutoFit/>
          </a:bodyPr>
          <a:lstStyle/>
          <a:p>
            <a:r>
              <a:rPr lang="ja-JP" altLang="en-US" sz="3600" dirty="0" smtClean="0">
                <a:solidFill>
                  <a:schemeClr val="accent1">
                    <a:lumMod val="75000"/>
                  </a:schemeClr>
                </a:solidFill>
                <a:effectLst>
                  <a:glow rad="228600">
                    <a:schemeClr val="accent5">
                      <a:satMod val="175000"/>
                      <a:alpha val="40000"/>
                    </a:schemeClr>
                  </a:glow>
                </a:effectLst>
                <a:latin typeface="AR P丸ゴシック体M" pitchFamily="50" charset="-128"/>
                <a:ea typeface="AR P丸ゴシック体M" pitchFamily="50" charset="-128"/>
              </a:rPr>
              <a:t>暑</a:t>
            </a:r>
            <a:endParaRPr kumimoji="1" lang="ja-JP" altLang="en-US" sz="3600" dirty="0">
              <a:solidFill>
                <a:schemeClr val="accent1">
                  <a:lumMod val="75000"/>
                </a:schemeClr>
              </a:solidFill>
              <a:effectLst>
                <a:glow rad="228600">
                  <a:schemeClr val="accent5">
                    <a:satMod val="175000"/>
                    <a:alpha val="40000"/>
                  </a:schemeClr>
                </a:glow>
              </a:effectLst>
              <a:latin typeface="AR P丸ゴシック体M" pitchFamily="50" charset="-128"/>
              <a:ea typeface="AR P丸ゴシック体M" pitchFamily="50" charset="-128"/>
            </a:endParaRPr>
          </a:p>
        </p:txBody>
      </p:sp>
      <p:sp>
        <p:nvSpPr>
          <p:cNvPr id="17" name="テキスト ボックス 16"/>
          <p:cNvSpPr txBox="1"/>
          <p:nvPr/>
        </p:nvSpPr>
        <p:spPr>
          <a:xfrm>
            <a:off x="4972958" y="4936607"/>
            <a:ext cx="782983" cy="646331"/>
          </a:xfrm>
          <a:prstGeom prst="rect">
            <a:avLst/>
          </a:prstGeom>
          <a:noFill/>
        </p:spPr>
        <p:txBody>
          <a:bodyPr wrap="square" rtlCol="0">
            <a:spAutoFit/>
          </a:bodyPr>
          <a:lstStyle/>
          <a:p>
            <a:r>
              <a:rPr lang="ja-JP" altLang="en-US" sz="3600" dirty="0" smtClean="0">
                <a:solidFill>
                  <a:schemeClr val="accent1">
                    <a:lumMod val="75000"/>
                  </a:schemeClr>
                </a:solidFill>
                <a:effectLst>
                  <a:glow rad="228600">
                    <a:schemeClr val="accent5">
                      <a:satMod val="175000"/>
                      <a:alpha val="40000"/>
                    </a:schemeClr>
                  </a:glow>
                </a:effectLst>
                <a:latin typeface="AR P丸ゴシック体M" pitchFamily="50" charset="-128"/>
                <a:ea typeface="AR P丸ゴシック体M" pitchFamily="50" charset="-128"/>
              </a:rPr>
              <a:t>湿</a:t>
            </a:r>
            <a:endParaRPr kumimoji="1" lang="ja-JP" altLang="en-US" sz="3600" dirty="0">
              <a:solidFill>
                <a:schemeClr val="accent1">
                  <a:lumMod val="75000"/>
                </a:schemeClr>
              </a:solidFill>
              <a:effectLst>
                <a:glow rad="228600">
                  <a:schemeClr val="accent5">
                    <a:satMod val="175000"/>
                    <a:alpha val="40000"/>
                  </a:schemeClr>
                </a:glow>
              </a:effectLst>
              <a:latin typeface="AR P丸ゴシック体M" pitchFamily="50" charset="-128"/>
              <a:ea typeface="AR P丸ゴシック体M" pitchFamily="50" charset="-128"/>
            </a:endParaRPr>
          </a:p>
        </p:txBody>
      </p:sp>
      <p:sp>
        <p:nvSpPr>
          <p:cNvPr id="18" name="テキスト ボックス 17"/>
          <p:cNvSpPr txBox="1"/>
          <p:nvPr/>
        </p:nvSpPr>
        <p:spPr>
          <a:xfrm>
            <a:off x="2848865" y="5091281"/>
            <a:ext cx="782983" cy="646331"/>
          </a:xfrm>
          <a:prstGeom prst="rect">
            <a:avLst/>
          </a:prstGeom>
          <a:noFill/>
        </p:spPr>
        <p:txBody>
          <a:bodyPr wrap="square" rtlCol="0">
            <a:spAutoFit/>
          </a:bodyPr>
          <a:lstStyle/>
          <a:p>
            <a:r>
              <a:rPr lang="ja-JP" altLang="en-US" sz="3600" dirty="0" smtClean="0">
                <a:solidFill>
                  <a:schemeClr val="accent1">
                    <a:lumMod val="75000"/>
                  </a:schemeClr>
                </a:solidFill>
                <a:effectLst>
                  <a:glow rad="228600">
                    <a:schemeClr val="accent5">
                      <a:satMod val="175000"/>
                      <a:alpha val="40000"/>
                    </a:schemeClr>
                  </a:glow>
                </a:effectLst>
                <a:latin typeface="AR P丸ゴシック体M" pitchFamily="50" charset="-128"/>
                <a:ea typeface="AR P丸ゴシック体M" pitchFamily="50" charset="-128"/>
              </a:rPr>
              <a:t>燥</a:t>
            </a:r>
            <a:endParaRPr kumimoji="1" lang="ja-JP" altLang="en-US" sz="3600" dirty="0">
              <a:solidFill>
                <a:schemeClr val="accent1">
                  <a:lumMod val="75000"/>
                </a:schemeClr>
              </a:solidFill>
              <a:effectLst>
                <a:glow rad="228600">
                  <a:schemeClr val="accent5">
                    <a:satMod val="175000"/>
                    <a:alpha val="40000"/>
                  </a:schemeClr>
                </a:glow>
              </a:effectLst>
              <a:latin typeface="AR P丸ゴシック体M" pitchFamily="50" charset="-128"/>
              <a:ea typeface="AR P丸ゴシック体M" pitchFamily="50" charset="-128"/>
            </a:endParaRPr>
          </a:p>
        </p:txBody>
      </p:sp>
      <p:sp>
        <p:nvSpPr>
          <p:cNvPr id="19" name="テキスト ボックス 18"/>
          <p:cNvSpPr txBox="1"/>
          <p:nvPr/>
        </p:nvSpPr>
        <p:spPr>
          <a:xfrm>
            <a:off x="2118758" y="2577098"/>
            <a:ext cx="782983" cy="646331"/>
          </a:xfrm>
          <a:prstGeom prst="rect">
            <a:avLst/>
          </a:prstGeom>
          <a:noFill/>
        </p:spPr>
        <p:txBody>
          <a:bodyPr wrap="square" rtlCol="0">
            <a:spAutoFit/>
          </a:bodyPr>
          <a:lstStyle/>
          <a:p>
            <a:r>
              <a:rPr lang="ja-JP" altLang="en-US" sz="3600" dirty="0" smtClean="0">
                <a:solidFill>
                  <a:schemeClr val="accent1">
                    <a:lumMod val="75000"/>
                  </a:schemeClr>
                </a:solidFill>
                <a:effectLst>
                  <a:glow rad="228600">
                    <a:schemeClr val="accent5">
                      <a:satMod val="175000"/>
                      <a:alpha val="40000"/>
                    </a:schemeClr>
                  </a:glow>
                </a:effectLst>
                <a:latin typeface="AR P丸ゴシック体M" pitchFamily="50" charset="-128"/>
                <a:ea typeface="AR P丸ゴシック体M" pitchFamily="50" charset="-128"/>
              </a:rPr>
              <a:t>寒</a:t>
            </a:r>
            <a:endParaRPr kumimoji="1" lang="ja-JP" altLang="en-US" sz="3600" dirty="0">
              <a:solidFill>
                <a:schemeClr val="accent1">
                  <a:lumMod val="75000"/>
                </a:schemeClr>
              </a:solidFill>
              <a:effectLst>
                <a:glow rad="228600">
                  <a:schemeClr val="accent5">
                    <a:satMod val="175000"/>
                    <a:alpha val="40000"/>
                  </a:schemeClr>
                </a:glow>
              </a:effectLst>
              <a:latin typeface="AR P丸ゴシック体M" pitchFamily="50" charset="-128"/>
              <a:ea typeface="AR P丸ゴシック体M" pitchFamily="50" charset="-128"/>
            </a:endParaRPr>
          </a:p>
        </p:txBody>
      </p:sp>
      <p:sp>
        <p:nvSpPr>
          <p:cNvPr id="20" name="テキスト ボックス 19"/>
          <p:cNvSpPr txBox="1"/>
          <p:nvPr/>
        </p:nvSpPr>
        <p:spPr>
          <a:xfrm>
            <a:off x="3275856" y="4509120"/>
            <a:ext cx="782983" cy="584775"/>
          </a:xfrm>
          <a:prstGeom prst="rect">
            <a:avLst/>
          </a:prstGeom>
          <a:noFill/>
        </p:spPr>
        <p:txBody>
          <a:bodyPr wrap="square" rtlCol="0">
            <a:spAutoFit/>
          </a:bodyPr>
          <a:lstStyle/>
          <a:p>
            <a:r>
              <a:rPr lang="ja-JP" altLang="en-US" sz="3200" dirty="0" smtClean="0">
                <a:solidFill>
                  <a:srgbClr val="FFC000"/>
                </a:solidFill>
                <a:effectLst>
                  <a:glow rad="228600">
                    <a:schemeClr val="accent1">
                      <a:satMod val="175000"/>
                      <a:alpha val="40000"/>
                    </a:schemeClr>
                  </a:glow>
                </a:effectLst>
                <a:latin typeface="AR P丸ゴシック体M" pitchFamily="50" charset="-128"/>
                <a:ea typeface="AR P丸ゴシック体M" pitchFamily="50" charset="-128"/>
              </a:rPr>
              <a:t>悲</a:t>
            </a:r>
            <a:endParaRPr kumimoji="1" lang="ja-JP" altLang="en-US" sz="3200" dirty="0">
              <a:solidFill>
                <a:srgbClr val="FFC000"/>
              </a:solidFill>
              <a:effectLst>
                <a:glow rad="228600">
                  <a:schemeClr val="accent1">
                    <a:satMod val="175000"/>
                    <a:alpha val="40000"/>
                  </a:schemeClr>
                </a:glow>
              </a:effectLst>
              <a:latin typeface="AR P丸ゴシック体M" pitchFamily="50" charset="-128"/>
              <a:ea typeface="AR P丸ゴシック体M" pitchFamily="50" charset="-128"/>
            </a:endParaRPr>
          </a:p>
        </p:txBody>
      </p:sp>
      <p:sp>
        <p:nvSpPr>
          <p:cNvPr id="21" name="テキスト ボックス 20"/>
          <p:cNvSpPr txBox="1"/>
          <p:nvPr/>
        </p:nvSpPr>
        <p:spPr>
          <a:xfrm>
            <a:off x="1773344" y="3128733"/>
            <a:ext cx="782983" cy="646331"/>
          </a:xfrm>
          <a:prstGeom prst="rect">
            <a:avLst/>
          </a:prstGeom>
          <a:noFill/>
        </p:spPr>
        <p:txBody>
          <a:bodyPr wrap="square" rtlCol="0">
            <a:spAutoFit/>
          </a:bodyPr>
          <a:lstStyle/>
          <a:p>
            <a:r>
              <a:rPr lang="ja-JP" altLang="en-US" sz="3600" dirty="0">
                <a:solidFill>
                  <a:schemeClr val="accent1">
                    <a:lumMod val="75000"/>
                  </a:schemeClr>
                </a:solidFill>
                <a:effectLst>
                  <a:glow rad="228600">
                    <a:schemeClr val="accent5">
                      <a:satMod val="175000"/>
                      <a:alpha val="40000"/>
                    </a:schemeClr>
                  </a:glow>
                </a:effectLst>
                <a:latin typeface="AR P丸ゴシック体M" pitchFamily="50" charset="-128"/>
                <a:ea typeface="AR P丸ゴシック体M" pitchFamily="50" charset="-128"/>
              </a:rPr>
              <a:t>火</a:t>
            </a:r>
            <a:endParaRPr kumimoji="1" lang="ja-JP" altLang="en-US" sz="3600" dirty="0">
              <a:solidFill>
                <a:schemeClr val="accent1">
                  <a:lumMod val="75000"/>
                </a:schemeClr>
              </a:solidFill>
              <a:effectLst>
                <a:glow rad="228600">
                  <a:schemeClr val="accent5">
                    <a:satMod val="175000"/>
                    <a:alpha val="40000"/>
                  </a:schemeClr>
                </a:glow>
              </a:effectLst>
              <a:latin typeface="AR P丸ゴシック体M" pitchFamily="50" charset="-128"/>
              <a:ea typeface="AR P丸ゴシック体M" pitchFamily="50" charset="-128"/>
            </a:endParaRPr>
          </a:p>
        </p:txBody>
      </p:sp>
      <p:sp>
        <p:nvSpPr>
          <p:cNvPr id="24" name="テキスト ボックス 23"/>
          <p:cNvSpPr txBox="1"/>
          <p:nvPr/>
        </p:nvSpPr>
        <p:spPr>
          <a:xfrm>
            <a:off x="5578732" y="2105563"/>
            <a:ext cx="1584176" cy="369332"/>
          </a:xfrm>
          <a:prstGeom prst="rect">
            <a:avLst/>
          </a:prstGeom>
          <a:noFill/>
        </p:spPr>
        <p:txBody>
          <a:bodyPr wrap="square" rtlCol="0">
            <a:spAutoFit/>
          </a:bodyPr>
          <a:lstStyle/>
          <a:p>
            <a:r>
              <a:rPr kumimoji="1" lang="ja-JP" altLang="en-US" b="1" dirty="0" smtClean="0">
                <a:solidFill>
                  <a:srgbClr val="006600"/>
                </a:solidFill>
                <a:latin typeface="AR P丸ゴシック体M" pitchFamily="50" charset="-128"/>
                <a:ea typeface="AR P丸ゴシック体M" pitchFamily="50" charset="-128"/>
              </a:rPr>
              <a:t>飲食不節</a:t>
            </a:r>
            <a:endParaRPr kumimoji="1" lang="ja-JP" altLang="en-US" b="1" dirty="0">
              <a:solidFill>
                <a:srgbClr val="006600"/>
              </a:solidFill>
              <a:latin typeface="AR P丸ゴシック体M" pitchFamily="50" charset="-128"/>
              <a:ea typeface="AR P丸ゴシック体M" pitchFamily="50" charset="-128"/>
            </a:endParaRPr>
          </a:p>
        </p:txBody>
      </p:sp>
      <p:sp>
        <p:nvSpPr>
          <p:cNvPr id="25" name="テキスト ボックス 24"/>
          <p:cNvSpPr txBox="1"/>
          <p:nvPr/>
        </p:nvSpPr>
        <p:spPr>
          <a:xfrm>
            <a:off x="6588224" y="2339588"/>
            <a:ext cx="1584176" cy="369332"/>
          </a:xfrm>
          <a:prstGeom prst="rect">
            <a:avLst/>
          </a:prstGeom>
          <a:noFill/>
        </p:spPr>
        <p:txBody>
          <a:bodyPr wrap="square" rtlCol="0">
            <a:spAutoFit/>
          </a:bodyPr>
          <a:lstStyle/>
          <a:p>
            <a:r>
              <a:rPr lang="ja-JP" altLang="en-US" b="1" dirty="0" smtClean="0">
                <a:solidFill>
                  <a:srgbClr val="006600"/>
                </a:solidFill>
                <a:latin typeface="AR P丸ゴシック体M" pitchFamily="50" charset="-128"/>
                <a:ea typeface="AR P丸ゴシック体M" pitchFamily="50" charset="-128"/>
              </a:rPr>
              <a:t>労倦</a:t>
            </a:r>
            <a:endParaRPr kumimoji="1" lang="ja-JP" altLang="en-US" b="1" dirty="0">
              <a:solidFill>
                <a:srgbClr val="006600"/>
              </a:solidFill>
              <a:latin typeface="AR P丸ゴシック体M" pitchFamily="50" charset="-128"/>
              <a:ea typeface="AR P丸ゴシック体M" pitchFamily="50" charset="-128"/>
            </a:endParaRPr>
          </a:p>
        </p:txBody>
      </p:sp>
      <p:sp>
        <p:nvSpPr>
          <p:cNvPr id="26" name="テキスト ボックス 25"/>
          <p:cNvSpPr txBox="1"/>
          <p:nvPr/>
        </p:nvSpPr>
        <p:spPr>
          <a:xfrm>
            <a:off x="7287334" y="2628783"/>
            <a:ext cx="1584176" cy="369332"/>
          </a:xfrm>
          <a:prstGeom prst="rect">
            <a:avLst/>
          </a:prstGeom>
          <a:noFill/>
        </p:spPr>
        <p:txBody>
          <a:bodyPr wrap="square" rtlCol="0">
            <a:spAutoFit/>
          </a:bodyPr>
          <a:lstStyle/>
          <a:p>
            <a:r>
              <a:rPr lang="ja-JP" altLang="en-US" b="1" dirty="0" smtClean="0">
                <a:solidFill>
                  <a:srgbClr val="006600"/>
                </a:solidFill>
                <a:latin typeface="AR P丸ゴシック体M" pitchFamily="50" charset="-128"/>
                <a:ea typeface="AR P丸ゴシック体M" pitchFamily="50" charset="-128"/>
              </a:rPr>
              <a:t>房事不節</a:t>
            </a:r>
            <a:endParaRPr kumimoji="1" lang="ja-JP" altLang="en-US" b="1" dirty="0">
              <a:solidFill>
                <a:srgbClr val="006600"/>
              </a:solidFill>
              <a:latin typeface="AR P丸ゴシック体M" pitchFamily="50" charset="-128"/>
              <a:ea typeface="AR P丸ゴシック体M" pitchFamily="50" charset="-128"/>
            </a:endParaRPr>
          </a:p>
        </p:txBody>
      </p:sp>
      <p:sp>
        <p:nvSpPr>
          <p:cNvPr id="27" name="テキスト ボックス 26"/>
          <p:cNvSpPr txBox="1"/>
          <p:nvPr/>
        </p:nvSpPr>
        <p:spPr>
          <a:xfrm>
            <a:off x="6370820" y="2898930"/>
            <a:ext cx="1584176" cy="369332"/>
          </a:xfrm>
          <a:prstGeom prst="rect">
            <a:avLst/>
          </a:prstGeom>
          <a:noFill/>
        </p:spPr>
        <p:txBody>
          <a:bodyPr wrap="square" rtlCol="0">
            <a:spAutoFit/>
          </a:bodyPr>
          <a:lstStyle/>
          <a:p>
            <a:r>
              <a:rPr lang="ja-JP" altLang="en-US" b="1" dirty="0" smtClean="0">
                <a:solidFill>
                  <a:srgbClr val="006600"/>
                </a:solidFill>
                <a:latin typeface="AR P丸ゴシック体M" pitchFamily="50" charset="-128"/>
                <a:ea typeface="AR P丸ゴシック体M" pitchFamily="50" charset="-128"/>
              </a:rPr>
              <a:t>外傷</a:t>
            </a:r>
            <a:endParaRPr kumimoji="1" lang="ja-JP" altLang="en-US" b="1" dirty="0">
              <a:solidFill>
                <a:srgbClr val="006600"/>
              </a:solidFill>
              <a:latin typeface="AR P丸ゴシック体M" pitchFamily="50" charset="-128"/>
              <a:ea typeface="AR P丸ゴシック体M" pitchFamily="50" charset="-128"/>
            </a:endParaRPr>
          </a:p>
        </p:txBody>
      </p:sp>
      <p:sp>
        <p:nvSpPr>
          <p:cNvPr id="28" name="テキスト ボックス 27"/>
          <p:cNvSpPr txBox="1"/>
          <p:nvPr/>
        </p:nvSpPr>
        <p:spPr>
          <a:xfrm>
            <a:off x="6660232" y="3275692"/>
            <a:ext cx="1584176" cy="369332"/>
          </a:xfrm>
          <a:prstGeom prst="rect">
            <a:avLst/>
          </a:prstGeom>
          <a:noFill/>
        </p:spPr>
        <p:txBody>
          <a:bodyPr wrap="square" rtlCol="0">
            <a:spAutoFit/>
          </a:bodyPr>
          <a:lstStyle/>
          <a:p>
            <a:r>
              <a:rPr lang="ja-JP" altLang="en-US" b="1" dirty="0">
                <a:solidFill>
                  <a:srgbClr val="006600"/>
                </a:solidFill>
                <a:latin typeface="AR P丸ゴシック体M" pitchFamily="50" charset="-128"/>
                <a:ea typeface="AR P丸ゴシック体M" pitchFamily="50" charset="-128"/>
              </a:rPr>
              <a:t>寄生虫</a:t>
            </a:r>
            <a:endParaRPr kumimoji="1" lang="ja-JP" altLang="en-US" b="1" dirty="0">
              <a:solidFill>
                <a:srgbClr val="006600"/>
              </a:solidFill>
              <a:latin typeface="AR P丸ゴシック体M" pitchFamily="50" charset="-128"/>
              <a:ea typeface="AR P丸ゴシック体M" pitchFamily="50" charset="-128"/>
            </a:endParaRPr>
          </a:p>
        </p:txBody>
      </p:sp>
      <p:sp>
        <p:nvSpPr>
          <p:cNvPr id="29" name="テキスト ボックス 28"/>
          <p:cNvSpPr txBox="1"/>
          <p:nvPr/>
        </p:nvSpPr>
        <p:spPr>
          <a:xfrm>
            <a:off x="1264689" y="5538859"/>
            <a:ext cx="1584176" cy="400110"/>
          </a:xfrm>
          <a:prstGeom prst="rect">
            <a:avLst/>
          </a:prstGeom>
          <a:noFill/>
        </p:spPr>
        <p:txBody>
          <a:bodyPr wrap="square" rtlCol="0">
            <a:spAutoFit/>
          </a:bodyPr>
          <a:lstStyle/>
          <a:p>
            <a:r>
              <a:rPr lang="ja-JP" altLang="en-US" sz="2000" b="1" dirty="0" smtClean="0">
                <a:solidFill>
                  <a:srgbClr val="00B0F0"/>
                </a:solidFill>
                <a:latin typeface="AR P丸ゴシック体M" pitchFamily="50" charset="-128"/>
                <a:ea typeface="AR P丸ゴシック体M" pitchFamily="50" charset="-128"/>
              </a:rPr>
              <a:t>痰飲</a:t>
            </a:r>
            <a:endParaRPr kumimoji="1" lang="ja-JP" altLang="en-US" sz="2000" b="1" dirty="0">
              <a:solidFill>
                <a:srgbClr val="00B0F0"/>
              </a:solidFill>
              <a:latin typeface="AR P丸ゴシック体M" pitchFamily="50" charset="-128"/>
              <a:ea typeface="AR P丸ゴシック体M" pitchFamily="50" charset="-128"/>
            </a:endParaRPr>
          </a:p>
        </p:txBody>
      </p:sp>
      <p:sp>
        <p:nvSpPr>
          <p:cNvPr id="30" name="テキスト ボックス 29"/>
          <p:cNvSpPr txBox="1"/>
          <p:nvPr/>
        </p:nvSpPr>
        <p:spPr>
          <a:xfrm>
            <a:off x="1691680" y="5949280"/>
            <a:ext cx="1584176" cy="400110"/>
          </a:xfrm>
          <a:prstGeom prst="rect">
            <a:avLst/>
          </a:prstGeom>
          <a:noFill/>
        </p:spPr>
        <p:txBody>
          <a:bodyPr wrap="square" rtlCol="0">
            <a:spAutoFit/>
          </a:bodyPr>
          <a:lstStyle/>
          <a:p>
            <a:r>
              <a:rPr lang="ja-JP" altLang="en-US" sz="2000" b="1" dirty="0" smtClean="0">
                <a:solidFill>
                  <a:srgbClr val="00B0F0"/>
                </a:solidFill>
                <a:latin typeface="AR P丸ゴシック体M" pitchFamily="50" charset="-128"/>
                <a:ea typeface="AR P丸ゴシック体M" pitchFamily="50" charset="-128"/>
              </a:rPr>
              <a:t>瘀血</a:t>
            </a:r>
            <a:endParaRPr kumimoji="1" lang="ja-JP" altLang="en-US" sz="2000" b="1" dirty="0">
              <a:solidFill>
                <a:srgbClr val="00B0F0"/>
              </a:solidFill>
              <a:latin typeface="AR P丸ゴシック体M" pitchFamily="50" charset="-128"/>
              <a:ea typeface="AR P丸ゴシック体M" pitchFamily="50" charset="-128"/>
            </a:endParaRPr>
          </a:p>
        </p:txBody>
      </p:sp>
      <p:sp>
        <p:nvSpPr>
          <p:cNvPr id="31" name="タイトル 1"/>
          <p:cNvSpPr txBox="1">
            <a:spLocks/>
          </p:cNvSpPr>
          <p:nvPr/>
        </p:nvSpPr>
        <p:spPr>
          <a:xfrm>
            <a:off x="35496" y="116632"/>
            <a:ext cx="2065059" cy="823734"/>
          </a:xfrm>
          <a:prstGeom prst="rect">
            <a:avLst/>
          </a:prstGeom>
        </p:spPr>
        <p:txBody>
          <a:bodyPr vert="horz" lIns="91440" tIns="45720" rIns="91440" bIns="45720" rtlCol="0" anchor="ctr">
            <a:noAutofit/>
          </a:bodyPr>
          <a:lstStyle>
            <a:lvl1pPr algn="ctr" defTabSz="914400" rtl="0" eaLnBrk="1" latinLnBrk="0" hangingPunct="1">
              <a:spcBef>
                <a:spcPct val="0"/>
              </a:spcBef>
              <a:buNone/>
              <a:defRPr kumimoji="1" sz="3200" kern="1200" cap="all" spc="200" baseline="0">
                <a:ln>
                  <a:noFill/>
                </a:ln>
                <a:solidFill>
                  <a:schemeClr val="bg1"/>
                </a:solidFill>
                <a:effectLst/>
                <a:latin typeface="+mj-lt"/>
                <a:ea typeface="+mj-ea"/>
                <a:cs typeface="+mj-cs"/>
              </a:defRPr>
            </a:lvl1pPr>
          </a:lstStyle>
          <a:p>
            <a:r>
              <a:rPr lang="ja-JP" altLang="en-US" sz="2800" dirty="0" smtClean="0">
                <a:solidFill>
                  <a:schemeClr val="accent5">
                    <a:lumMod val="20000"/>
                    <a:lumOff val="80000"/>
                  </a:schemeClr>
                </a:solidFill>
              </a:rPr>
              <a:t>①病因論</a:t>
            </a:r>
            <a:endParaRPr lang="ja-JP" altLang="en-US" sz="2800" dirty="0">
              <a:solidFill>
                <a:schemeClr val="accent5">
                  <a:lumMod val="20000"/>
                  <a:lumOff val="80000"/>
                </a:schemeClr>
              </a:solidFill>
            </a:endParaRPr>
          </a:p>
        </p:txBody>
      </p:sp>
    </p:spTree>
    <p:extLst>
      <p:ext uri="{BB962C8B-B14F-4D97-AF65-F5344CB8AC3E}">
        <p14:creationId xmlns:p14="http://schemas.microsoft.com/office/powerpoint/2010/main" val="280121864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p:cNvSpPr>
            <a:spLocks noGrp="1"/>
          </p:cNvSpPr>
          <p:nvPr>
            <p:ph type="title"/>
          </p:nvPr>
        </p:nvSpPr>
        <p:spPr>
          <a:xfrm>
            <a:off x="611560" y="836712"/>
            <a:ext cx="7520940" cy="548640"/>
          </a:xfrm>
        </p:spPr>
        <p:txBody>
          <a:bodyPr/>
          <a:lstStyle/>
          <a:p>
            <a:r>
              <a:rPr lang="ja-JP" altLang="en-US" sz="4000" dirty="0" smtClean="0">
                <a:solidFill>
                  <a:schemeClr val="accent5">
                    <a:lumMod val="20000"/>
                    <a:lumOff val="80000"/>
                  </a:schemeClr>
                </a:solidFill>
              </a:rPr>
              <a:t>■陰陽失調</a:t>
            </a:r>
            <a:endParaRPr kumimoji="1" lang="ja-JP" altLang="en-US" sz="4000" dirty="0">
              <a:solidFill>
                <a:schemeClr val="accent5">
                  <a:lumMod val="20000"/>
                  <a:lumOff val="80000"/>
                </a:schemeClr>
              </a:solidFill>
            </a:endParaRPr>
          </a:p>
        </p:txBody>
      </p:sp>
      <p:sp>
        <p:nvSpPr>
          <p:cNvPr id="10" name="テキスト ボックス 9"/>
          <p:cNvSpPr txBox="1"/>
          <p:nvPr/>
        </p:nvSpPr>
        <p:spPr>
          <a:xfrm>
            <a:off x="7164288" y="489446"/>
            <a:ext cx="1800200" cy="923330"/>
          </a:xfrm>
          <a:prstGeom prst="rect">
            <a:avLst/>
          </a:prstGeom>
          <a:noFill/>
        </p:spPr>
        <p:txBody>
          <a:bodyPr wrap="square" rtlCol="0">
            <a:spAutoFit/>
          </a:bodyPr>
          <a:lstStyle/>
          <a:p>
            <a:r>
              <a:rPr lang="ja-JP" altLang="en-US" dirty="0" smtClean="0">
                <a:solidFill>
                  <a:schemeClr val="accent5">
                    <a:lumMod val="20000"/>
                    <a:lumOff val="80000"/>
                  </a:schemeClr>
                </a:solidFill>
              </a:rPr>
              <a:t>□邪正相争</a:t>
            </a:r>
            <a:endParaRPr lang="ja-JP" altLang="en-US" dirty="0">
              <a:solidFill>
                <a:schemeClr val="accent5">
                  <a:lumMod val="20000"/>
                  <a:lumOff val="80000"/>
                </a:schemeClr>
              </a:solidFill>
            </a:endParaRPr>
          </a:p>
          <a:p>
            <a:r>
              <a:rPr lang="ja-JP" altLang="en-US" dirty="0" smtClean="0">
                <a:solidFill>
                  <a:srgbClr val="FF9900"/>
                </a:solidFill>
              </a:rPr>
              <a:t>□陰陽失調</a:t>
            </a:r>
            <a:endParaRPr lang="ja-JP" altLang="en-US" dirty="0">
              <a:solidFill>
                <a:srgbClr val="FF9900"/>
              </a:solidFill>
            </a:endParaRPr>
          </a:p>
          <a:p>
            <a:r>
              <a:rPr lang="ja-JP" altLang="en-US" dirty="0" smtClean="0">
                <a:solidFill>
                  <a:schemeClr val="accent5">
                    <a:lumMod val="20000"/>
                    <a:lumOff val="80000"/>
                  </a:schemeClr>
                </a:solidFill>
              </a:rPr>
              <a:t>□気血津液失調</a:t>
            </a:r>
            <a:endParaRPr lang="ja-JP" altLang="en-US" dirty="0">
              <a:solidFill>
                <a:srgbClr val="FF9900"/>
              </a:solidFill>
            </a:endParaRPr>
          </a:p>
        </p:txBody>
      </p:sp>
      <p:sp>
        <p:nvSpPr>
          <p:cNvPr id="7" name="コンテンツ プレースホルダー 2"/>
          <p:cNvSpPr>
            <a:spLocks noGrp="1"/>
          </p:cNvSpPr>
          <p:nvPr>
            <p:ph idx="1"/>
          </p:nvPr>
        </p:nvSpPr>
        <p:spPr>
          <a:xfrm>
            <a:off x="395536" y="1700808"/>
            <a:ext cx="8748464" cy="2328372"/>
          </a:xfrm>
        </p:spPr>
        <p:txBody>
          <a:bodyPr/>
          <a:lstStyle/>
          <a:p>
            <a:pPr marL="45720" indent="0">
              <a:buNone/>
            </a:pPr>
            <a:r>
              <a:rPr lang="ja-JP" altLang="en-US" sz="2000" dirty="0" smtClean="0"/>
              <a:t>気</a:t>
            </a:r>
            <a:r>
              <a:rPr lang="ja-JP" altLang="en-US" sz="2000" dirty="0"/>
              <a:t>、血、津液の不足</a:t>
            </a:r>
            <a:r>
              <a:rPr lang="en-US" altLang="ja-JP" sz="2000" dirty="0"/>
              <a:t>or</a:t>
            </a:r>
            <a:r>
              <a:rPr lang="ja-JP" altLang="en-US" sz="2000" dirty="0"/>
              <a:t>過多に</a:t>
            </a:r>
            <a:r>
              <a:rPr lang="ja-JP" altLang="en-US" sz="2000" dirty="0" smtClean="0"/>
              <a:t>より自ら</a:t>
            </a:r>
            <a:r>
              <a:rPr lang="ja-JP" altLang="en-US" sz="2000" dirty="0"/>
              <a:t>の陰陽のバランスを</a:t>
            </a:r>
            <a:r>
              <a:rPr lang="ja-JP" altLang="en-US" sz="2000" dirty="0" smtClean="0"/>
              <a:t>崩す</a:t>
            </a:r>
            <a:endParaRPr lang="en-US" altLang="ja-JP" sz="2000" dirty="0" smtClean="0"/>
          </a:p>
          <a:p>
            <a:pPr marL="45720" indent="0">
              <a:buNone/>
            </a:pPr>
            <a:endParaRPr lang="ja-JP" altLang="en-US" sz="2000" dirty="0"/>
          </a:p>
          <a:p>
            <a:pPr marL="45720" indent="0">
              <a:buNone/>
            </a:pPr>
            <a:r>
              <a:rPr lang="ja-JP" altLang="en-US" sz="2000" dirty="0"/>
              <a:t>●人体を構成する成分の陰性のものと陽性のもののバランスが崩れる</a:t>
            </a:r>
          </a:p>
          <a:p>
            <a:pPr marL="45720" indent="0">
              <a:buNone/>
            </a:pPr>
            <a:r>
              <a:rPr lang="ja-JP" altLang="en-US" sz="2000" dirty="0"/>
              <a:t>●人体の器官の陰と陽の性質関係が崩れる</a:t>
            </a:r>
          </a:p>
          <a:p>
            <a:endParaRPr kumimoji="1" lang="ja-JP" altLang="en-US" dirty="0"/>
          </a:p>
        </p:txBody>
      </p:sp>
      <p:pic>
        <p:nvPicPr>
          <p:cNvPr id="8" name="Picture 19"/>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38941" y="3356992"/>
            <a:ext cx="4521291" cy="35141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36706425"/>
      </p:ext>
    </p:extLst>
  </p:cSld>
  <p:clrMapOvr>
    <a:masterClrMapping/>
  </p:clrMapOvr>
  <p:transition spd="slow">
    <p:pu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Effect transition="in" filter="fade">
                                      <p:cBhvr>
                                        <p:cTn id="12" dur="500"/>
                                        <p:tgtEl>
                                          <p:spTgt spid="7">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
                                            <p:txEl>
                                              <p:pRg st="2" end="2"/>
                                            </p:txEl>
                                          </p:spTgt>
                                        </p:tgtEl>
                                        <p:attrNameLst>
                                          <p:attrName>style.visibility</p:attrName>
                                        </p:attrNameLst>
                                      </p:cBhvr>
                                      <p:to>
                                        <p:strVal val="visible"/>
                                      </p:to>
                                    </p:set>
                                    <p:animEffect transition="in" filter="fade">
                                      <p:cBhvr>
                                        <p:cTn id="17" dur="500"/>
                                        <p:tgtEl>
                                          <p:spTgt spid="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7">
                                            <p:txEl>
                                              <p:pRg st="3" end="3"/>
                                            </p:txEl>
                                          </p:spTgt>
                                        </p:tgtEl>
                                        <p:attrNameLst>
                                          <p:attrName>style.visibility</p:attrName>
                                        </p:attrNameLst>
                                      </p:cBhvr>
                                      <p:to>
                                        <p:strVal val="visible"/>
                                      </p:to>
                                    </p:set>
                                    <p:animEffect transition="in" filter="fade">
                                      <p:cBhvr>
                                        <p:cTn id="22" dur="500"/>
                                        <p:tgtEl>
                                          <p:spTgt spid="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p:cNvSpPr>
            <a:spLocks noGrp="1"/>
          </p:cNvSpPr>
          <p:nvPr>
            <p:ph type="title"/>
          </p:nvPr>
        </p:nvSpPr>
        <p:spPr>
          <a:xfrm>
            <a:off x="611560" y="836712"/>
            <a:ext cx="7520940" cy="548640"/>
          </a:xfrm>
        </p:spPr>
        <p:txBody>
          <a:bodyPr/>
          <a:lstStyle/>
          <a:p>
            <a:r>
              <a:rPr lang="ja-JP" altLang="en-US" sz="4000" dirty="0" smtClean="0">
                <a:solidFill>
                  <a:schemeClr val="accent5">
                    <a:lumMod val="20000"/>
                    <a:lumOff val="80000"/>
                  </a:schemeClr>
                </a:solidFill>
              </a:rPr>
              <a:t>■陰陽失調</a:t>
            </a:r>
            <a:endParaRPr kumimoji="1" lang="ja-JP" altLang="en-US" sz="4000" dirty="0">
              <a:solidFill>
                <a:schemeClr val="accent5">
                  <a:lumMod val="20000"/>
                  <a:lumOff val="80000"/>
                </a:schemeClr>
              </a:solidFill>
            </a:endParaRPr>
          </a:p>
        </p:txBody>
      </p:sp>
      <p:sp>
        <p:nvSpPr>
          <p:cNvPr id="10" name="テキスト ボックス 9"/>
          <p:cNvSpPr txBox="1"/>
          <p:nvPr/>
        </p:nvSpPr>
        <p:spPr>
          <a:xfrm>
            <a:off x="7164288" y="489446"/>
            <a:ext cx="1800200" cy="923330"/>
          </a:xfrm>
          <a:prstGeom prst="rect">
            <a:avLst/>
          </a:prstGeom>
          <a:noFill/>
        </p:spPr>
        <p:txBody>
          <a:bodyPr wrap="square" rtlCol="0">
            <a:spAutoFit/>
          </a:bodyPr>
          <a:lstStyle/>
          <a:p>
            <a:r>
              <a:rPr lang="ja-JP" altLang="en-US" dirty="0" smtClean="0">
                <a:solidFill>
                  <a:schemeClr val="accent5">
                    <a:lumMod val="20000"/>
                    <a:lumOff val="80000"/>
                  </a:schemeClr>
                </a:solidFill>
              </a:rPr>
              <a:t>□邪正相争</a:t>
            </a:r>
            <a:endParaRPr lang="ja-JP" altLang="en-US" dirty="0">
              <a:solidFill>
                <a:schemeClr val="accent5">
                  <a:lumMod val="20000"/>
                  <a:lumOff val="80000"/>
                </a:schemeClr>
              </a:solidFill>
            </a:endParaRPr>
          </a:p>
          <a:p>
            <a:r>
              <a:rPr lang="ja-JP" altLang="en-US" dirty="0" smtClean="0">
                <a:solidFill>
                  <a:srgbClr val="FF9900"/>
                </a:solidFill>
              </a:rPr>
              <a:t>□陰陽失調</a:t>
            </a:r>
            <a:endParaRPr lang="ja-JP" altLang="en-US" dirty="0">
              <a:solidFill>
                <a:srgbClr val="FF9900"/>
              </a:solidFill>
            </a:endParaRPr>
          </a:p>
          <a:p>
            <a:r>
              <a:rPr lang="ja-JP" altLang="en-US" dirty="0" smtClean="0">
                <a:solidFill>
                  <a:schemeClr val="accent5">
                    <a:lumMod val="20000"/>
                    <a:lumOff val="80000"/>
                  </a:schemeClr>
                </a:solidFill>
              </a:rPr>
              <a:t>□気血津液失調</a:t>
            </a:r>
            <a:endParaRPr lang="ja-JP" altLang="en-US" dirty="0">
              <a:solidFill>
                <a:srgbClr val="FF9900"/>
              </a:solidFill>
            </a:endParaRPr>
          </a:p>
        </p:txBody>
      </p:sp>
      <p:sp>
        <p:nvSpPr>
          <p:cNvPr id="9" name="角丸四角形 8"/>
          <p:cNvSpPr/>
          <p:nvPr/>
        </p:nvSpPr>
        <p:spPr>
          <a:xfrm>
            <a:off x="971600" y="2263128"/>
            <a:ext cx="7344816" cy="3326112"/>
          </a:xfrm>
          <a:prstGeom prst="roundRect">
            <a:avLst/>
          </a:prstGeom>
          <a:noFill/>
          <a:ln w="38100">
            <a:solidFill>
              <a:srgbClr val="0070C0"/>
            </a:solidFill>
          </a:ln>
          <a:effectLst>
            <a:glow rad="228600">
              <a:schemeClr val="accent6">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11"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339752" y="3019283"/>
            <a:ext cx="1534669" cy="20659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Text Box 5"/>
          <p:cNvSpPr txBox="1">
            <a:spLocks noChangeArrowheads="1"/>
          </p:cNvSpPr>
          <p:nvPr/>
        </p:nvSpPr>
        <p:spPr bwMode="auto">
          <a:xfrm>
            <a:off x="1404382" y="5162811"/>
            <a:ext cx="3168352" cy="570445"/>
          </a:xfrm>
          <a:prstGeom prst="rect">
            <a:avLst/>
          </a:prstGeom>
          <a:noFill/>
          <a:ln>
            <a:noFill/>
          </a:ln>
          <a:extLst>
            <a:ext uri="{909E8E84-426E-40DD-AFC4-6F175D3DCCD1}">
              <a14:hiddenFill xmlns:a14="http://schemas.microsoft.com/office/drawing/2010/main">
                <a:solidFill>
                  <a:srgbClr val="938953"/>
                </a:solidFill>
              </a14:hiddenFill>
            </a:ext>
            <a:ext uri="{91240B29-F687-4F45-9708-019B960494DF}">
              <a14:hiddenLine xmlns:a14="http://schemas.microsoft.com/office/drawing/2010/main" w="25400">
                <a:solidFill>
                  <a:srgbClr val="484329"/>
                </a:solidFill>
                <a:miter lim="800000"/>
                <a:headEnd/>
                <a:tailEnd/>
              </a14:hiddenLine>
            </a:ext>
          </a:extLst>
        </p:spPr>
        <p:txBody>
          <a:bodyPr vert="horz" wrap="square" lIns="74295" tIns="8890" rIns="74295" bIns="8890" numCol="1" anchor="t" anchorCtr="0" compatLnSpc="1">
            <a:prstTxWarp prst="textNoShape">
              <a:avLst/>
            </a:prstTxWarp>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1" lang="ja-JP" altLang="en-US" sz="1600" b="1" i="0" u="none" strike="noStrike" cap="none" normalizeH="0" baseline="0" dirty="0" smtClean="0">
                <a:ln>
                  <a:noFill/>
                </a:ln>
                <a:solidFill>
                  <a:schemeClr val="tx1"/>
                </a:solidFill>
                <a:effectLst/>
                <a:latin typeface="HG丸ｺﾞｼｯｸM-PRO" pitchFamily="50" charset="-128"/>
                <a:ea typeface="HG丸ｺﾞｼｯｸM-PRO" pitchFamily="50" charset="-128"/>
                <a:cs typeface="ＭＳ Ｐゴシック" pitchFamily="50" charset="-128"/>
              </a:rPr>
              <a:t>陰が</a:t>
            </a:r>
            <a:r>
              <a:rPr kumimoji="1" lang="ja-JP" altLang="en-US" sz="1600" b="1" i="0" u="none" strike="noStrike" cap="none" normalizeH="0" baseline="0" dirty="0" err="1" smtClean="0">
                <a:ln>
                  <a:noFill/>
                </a:ln>
                <a:solidFill>
                  <a:schemeClr val="tx1"/>
                </a:solidFill>
                <a:effectLst/>
                <a:latin typeface="HG丸ｺﾞｼｯｸM-PRO" pitchFamily="50" charset="-128"/>
                <a:ea typeface="HG丸ｺﾞｼｯｸM-PRO" pitchFamily="50" charset="-128"/>
                <a:cs typeface="ＭＳ Ｐゴシック" pitchFamily="50" charset="-128"/>
              </a:rPr>
              <a:t>虚す</a:t>
            </a:r>
            <a:r>
              <a:rPr kumimoji="1" lang="ja-JP" altLang="en-US" sz="1600" b="1" i="0" u="none" strike="noStrike" cap="none" normalizeH="0" baseline="0" dirty="0" smtClean="0">
                <a:ln>
                  <a:noFill/>
                </a:ln>
                <a:solidFill>
                  <a:schemeClr val="tx1"/>
                </a:solidFill>
                <a:effectLst/>
                <a:latin typeface="HG丸ｺﾞｼｯｸM-PRO" pitchFamily="50" charset="-128"/>
                <a:ea typeface="HG丸ｺﾞｼｯｸM-PRO" pitchFamily="50" charset="-128"/>
                <a:cs typeface="ＭＳ Ｐゴシック" pitchFamily="50" charset="-128"/>
              </a:rPr>
              <a:t>→相対的に陽が</a:t>
            </a:r>
            <a:r>
              <a:rPr kumimoji="1" lang="ja-JP" altLang="en-US" sz="1600" b="1" i="0" u="none" strike="noStrike" cap="none" normalizeH="0" baseline="0" dirty="0" err="1" smtClean="0">
                <a:ln>
                  <a:noFill/>
                </a:ln>
                <a:solidFill>
                  <a:schemeClr val="tx1"/>
                </a:solidFill>
                <a:effectLst/>
                <a:latin typeface="HG丸ｺﾞｼｯｸM-PRO" pitchFamily="50" charset="-128"/>
                <a:ea typeface="HG丸ｺﾞｼｯｸM-PRO" pitchFamily="50" charset="-128"/>
                <a:cs typeface="ＭＳ Ｐゴシック" pitchFamily="50" charset="-128"/>
              </a:rPr>
              <a:t>実する</a:t>
            </a:r>
            <a:endParaRPr kumimoji="1" lang="ja-JP" altLang="en-US" sz="1600" b="1" i="0" u="none" strike="noStrike" cap="none" normalizeH="0" baseline="0" dirty="0" smtClean="0">
              <a:ln>
                <a:noFill/>
              </a:ln>
              <a:solidFill>
                <a:schemeClr val="tx1"/>
              </a:solidFill>
              <a:effectLst/>
              <a:latin typeface="HG丸ｺﾞｼｯｸM-PRO" pitchFamily="50" charset="-128"/>
              <a:ea typeface="HG丸ｺﾞｼｯｸM-PRO" pitchFamily="50" charset="-128"/>
              <a:cs typeface="ＭＳ Ｐゴシック"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1" lang="ja-JP" sz="18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pic>
        <p:nvPicPr>
          <p:cNvPr id="13"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698765" y="2996952"/>
            <a:ext cx="1490886" cy="2006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Text Box 6"/>
          <p:cNvSpPr txBox="1">
            <a:spLocks noChangeArrowheads="1"/>
          </p:cNvSpPr>
          <p:nvPr/>
        </p:nvSpPr>
        <p:spPr bwMode="auto">
          <a:xfrm>
            <a:off x="4860032" y="5155282"/>
            <a:ext cx="3168352" cy="361950"/>
          </a:xfrm>
          <a:prstGeom prst="rect">
            <a:avLst/>
          </a:prstGeom>
          <a:noFill/>
          <a:ln>
            <a:noFill/>
          </a:ln>
          <a:extLst>
            <a:ext uri="{909E8E84-426E-40DD-AFC4-6F175D3DCCD1}">
              <a14:hiddenFill xmlns:a14="http://schemas.microsoft.com/office/drawing/2010/main">
                <a:solidFill>
                  <a:srgbClr val="938953"/>
                </a:solidFill>
              </a14:hiddenFill>
            </a:ext>
            <a:ext uri="{91240B29-F687-4F45-9708-019B960494DF}">
              <a14:hiddenLine xmlns:a14="http://schemas.microsoft.com/office/drawing/2010/main" w="25400">
                <a:solidFill>
                  <a:srgbClr val="484329"/>
                </a:solidFill>
                <a:miter lim="800000"/>
                <a:headEnd/>
                <a:tailEnd/>
              </a14:hiddenLine>
            </a:ext>
          </a:extLst>
        </p:spPr>
        <p:txBody>
          <a:bodyPr vert="horz" wrap="square" lIns="74295" tIns="8890" rIns="74295" bIns="8890" numCol="1" anchor="t" anchorCtr="0" compatLnSpc="1">
            <a:prstTxWarp prst="textNoShape">
              <a:avLst/>
            </a:prstTxWarp>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1" lang="ja-JP" altLang="en-US" sz="1600" b="1" i="0" u="none" strike="noStrike" cap="none" normalizeH="0" baseline="0" dirty="0" smtClean="0">
                <a:ln>
                  <a:noFill/>
                </a:ln>
                <a:solidFill>
                  <a:schemeClr val="tx1"/>
                </a:solidFill>
                <a:effectLst/>
                <a:latin typeface="HG丸ｺﾞｼｯｸM-PRO" pitchFamily="50" charset="-128"/>
                <a:ea typeface="HG丸ｺﾞｼｯｸM-PRO" pitchFamily="50" charset="-128"/>
                <a:cs typeface="ＭＳ Ｐゴシック" pitchFamily="50" charset="-128"/>
              </a:rPr>
              <a:t>陽が</a:t>
            </a:r>
            <a:r>
              <a:rPr kumimoji="1" lang="ja-JP" altLang="en-US" sz="1600" b="1" i="0" u="none" strike="noStrike" cap="none" normalizeH="0" baseline="0" dirty="0" err="1" smtClean="0">
                <a:ln>
                  <a:noFill/>
                </a:ln>
                <a:solidFill>
                  <a:schemeClr val="tx1"/>
                </a:solidFill>
                <a:effectLst/>
                <a:latin typeface="HG丸ｺﾞｼｯｸM-PRO" pitchFamily="50" charset="-128"/>
                <a:ea typeface="HG丸ｺﾞｼｯｸM-PRO" pitchFamily="50" charset="-128"/>
                <a:cs typeface="ＭＳ Ｐゴシック" pitchFamily="50" charset="-128"/>
              </a:rPr>
              <a:t>虚す</a:t>
            </a:r>
            <a:r>
              <a:rPr kumimoji="1" lang="ja-JP" altLang="en-US" sz="1600" b="1" i="0" u="none" strike="noStrike" cap="none" normalizeH="0" baseline="0" dirty="0" smtClean="0">
                <a:ln>
                  <a:noFill/>
                </a:ln>
                <a:solidFill>
                  <a:schemeClr val="tx1"/>
                </a:solidFill>
                <a:effectLst/>
                <a:latin typeface="HG丸ｺﾞｼｯｸM-PRO" pitchFamily="50" charset="-128"/>
                <a:ea typeface="HG丸ｺﾞｼｯｸM-PRO" pitchFamily="50" charset="-128"/>
                <a:cs typeface="ＭＳ Ｐゴシック" pitchFamily="50" charset="-128"/>
              </a:rPr>
              <a:t>→相対的に陰が</a:t>
            </a:r>
            <a:r>
              <a:rPr kumimoji="1" lang="ja-JP" altLang="en-US" sz="1600" b="1" i="0" u="none" strike="noStrike" cap="none" normalizeH="0" baseline="0" dirty="0" err="1" smtClean="0">
                <a:ln>
                  <a:noFill/>
                </a:ln>
                <a:solidFill>
                  <a:schemeClr val="tx1"/>
                </a:solidFill>
                <a:effectLst/>
                <a:latin typeface="HG丸ｺﾞｼｯｸM-PRO" pitchFamily="50" charset="-128"/>
                <a:ea typeface="HG丸ｺﾞｼｯｸM-PRO" pitchFamily="50" charset="-128"/>
                <a:cs typeface="ＭＳ Ｐゴシック" pitchFamily="50" charset="-128"/>
              </a:rPr>
              <a:t>実する</a:t>
            </a:r>
            <a:endParaRPr kumimoji="1" lang="ja-JP" altLang="en-US" sz="1600" b="1" i="0" u="none" strike="noStrike" cap="none" normalizeH="0" baseline="0" dirty="0" smtClean="0">
              <a:ln>
                <a:noFill/>
              </a:ln>
              <a:solidFill>
                <a:schemeClr val="tx1"/>
              </a:solidFill>
              <a:effectLst/>
              <a:latin typeface="HG丸ｺﾞｼｯｸM-PRO" pitchFamily="50" charset="-128"/>
              <a:ea typeface="HG丸ｺﾞｼｯｸM-PRO" pitchFamily="50" charset="-128"/>
              <a:cs typeface="ＭＳ Ｐゴシック"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1" lang="ja-JP" sz="18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5" name="テキスト ボックス 14"/>
          <p:cNvSpPr txBox="1"/>
          <p:nvPr/>
        </p:nvSpPr>
        <p:spPr>
          <a:xfrm>
            <a:off x="4067944" y="2001518"/>
            <a:ext cx="1008112" cy="523220"/>
          </a:xfrm>
          <a:prstGeom prst="rect">
            <a:avLst/>
          </a:prstGeom>
          <a:noFill/>
        </p:spPr>
        <p:txBody>
          <a:bodyPr wrap="square" rtlCol="0">
            <a:spAutoFit/>
          </a:bodyPr>
          <a:lstStyle/>
          <a:p>
            <a:r>
              <a:rPr kumimoji="1" lang="ja-JP" altLang="en-US" sz="2800" b="1" dirty="0" smtClean="0">
                <a:solidFill>
                  <a:schemeClr val="tx2">
                    <a:lumMod val="50000"/>
                  </a:schemeClr>
                </a:solidFill>
                <a:effectLst>
                  <a:glow rad="228600">
                    <a:schemeClr val="accent6">
                      <a:satMod val="175000"/>
                      <a:alpha val="40000"/>
                    </a:schemeClr>
                  </a:glow>
                </a:effectLst>
              </a:rPr>
              <a:t>虚証</a:t>
            </a:r>
            <a:endParaRPr kumimoji="1" lang="ja-JP" altLang="en-US" sz="2800" b="1" dirty="0">
              <a:solidFill>
                <a:schemeClr val="tx2">
                  <a:lumMod val="50000"/>
                </a:schemeClr>
              </a:solidFill>
              <a:effectLst>
                <a:glow rad="228600">
                  <a:schemeClr val="accent6">
                    <a:satMod val="175000"/>
                    <a:alpha val="40000"/>
                  </a:schemeClr>
                </a:glow>
              </a:effectLst>
            </a:endParaRPr>
          </a:p>
        </p:txBody>
      </p:sp>
    </p:spTree>
    <p:extLst>
      <p:ext uri="{BB962C8B-B14F-4D97-AF65-F5344CB8AC3E}">
        <p14:creationId xmlns:p14="http://schemas.microsoft.com/office/powerpoint/2010/main" val="1725384905"/>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fade">
                                      <p:cBhvr>
                                        <p:cTn id="7" dur="500"/>
                                        <p:tgtEl>
                                          <p:spTgt spid="15"/>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fade">
                                      <p:cBhvr>
                                        <p:cTn id="10" dur="500"/>
                                        <p:tgtEl>
                                          <p:spTgt spid="9"/>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12"/>
                                        </p:tgtEl>
                                        <p:attrNameLst>
                                          <p:attrName>style.visibility</p:attrName>
                                        </p:attrNameLst>
                                      </p:cBhvr>
                                      <p:to>
                                        <p:strVal val="visible"/>
                                      </p:to>
                                    </p:set>
                                    <p:animEffect transition="in" filter="fade">
                                      <p:cBhvr>
                                        <p:cTn id="15" dur="500"/>
                                        <p:tgtEl>
                                          <p:spTgt spid="12"/>
                                        </p:tgtEl>
                                      </p:cBhvr>
                                    </p:animEffect>
                                  </p:childTnLst>
                                </p:cTn>
                              </p:par>
                              <p:par>
                                <p:cTn id="16" presetID="10" presetClass="entr" presetSubtype="0" fill="hold" nodeType="withEffect">
                                  <p:stCondLst>
                                    <p:cond delay="0"/>
                                  </p:stCondLst>
                                  <p:childTnLst>
                                    <p:set>
                                      <p:cBhvr>
                                        <p:cTn id="17" dur="1" fill="hold">
                                          <p:stCondLst>
                                            <p:cond delay="0"/>
                                          </p:stCondLst>
                                        </p:cTn>
                                        <p:tgtEl>
                                          <p:spTgt spid="11"/>
                                        </p:tgtEl>
                                        <p:attrNameLst>
                                          <p:attrName>style.visibility</p:attrName>
                                        </p:attrNameLst>
                                      </p:cBhvr>
                                      <p:to>
                                        <p:strVal val="visible"/>
                                      </p:to>
                                    </p:set>
                                    <p:animEffect transition="in" filter="fade">
                                      <p:cBhvr>
                                        <p:cTn id="18" dur="500"/>
                                        <p:tgtEl>
                                          <p:spTgt spid="11"/>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14"/>
                                        </p:tgtEl>
                                        <p:attrNameLst>
                                          <p:attrName>style.visibility</p:attrName>
                                        </p:attrNameLst>
                                      </p:cBhvr>
                                      <p:to>
                                        <p:strVal val="visible"/>
                                      </p:to>
                                    </p:set>
                                    <p:animEffect transition="in" filter="fade">
                                      <p:cBhvr>
                                        <p:cTn id="23" dur="500"/>
                                        <p:tgtEl>
                                          <p:spTgt spid="14"/>
                                        </p:tgtEl>
                                      </p:cBhvr>
                                    </p:animEffect>
                                  </p:childTnLst>
                                </p:cTn>
                              </p:par>
                              <p:par>
                                <p:cTn id="24" presetID="10" presetClass="entr" presetSubtype="0" fill="hold" nodeType="withEffect">
                                  <p:stCondLst>
                                    <p:cond delay="0"/>
                                  </p:stCondLst>
                                  <p:childTnLst>
                                    <p:set>
                                      <p:cBhvr>
                                        <p:cTn id="25" dur="1" fill="hold">
                                          <p:stCondLst>
                                            <p:cond delay="0"/>
                                          </p:stCondLst>
                                        </p:cTn>
                                        <p:tgtEl>
                                          <p:spTgt spid="13"/>
                                        </p:tgtEl>
                                        <p:attrNameLst>
                                          <p:attrName>style.visibility</p:attrName>
                                        </p:attrNameLst>
                                      </p:cBhvr>
                                      <p:to>
                                        <p:strVal val="visible"/>
                                      </p:to>
                                    </p:set>
                                    <p:animEffect transition="in" filter="fade">
                                      <p:cBhvr>
                                        <p:cTn id="26"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2" grpId="0"/>
      <p:bldP spid="14" grpId="0"/>
      <p:bldP spid="15"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p:cNvSpPr>
            <a:spLocks noGrp="1"/>
          </p:cNvSpPr>
          <p:nvPr>
            <p:ph type="title"/>
          </p:nvPr>
        </p:nvSpPr>
        <p:spPr>
          <a:xfrm>
            <a:off x="611560" y="836712"/>
            <a:ext cx="7520940" cy="548640"/>
          </a:xfrm>
        </p:spPr>
        <p:txBody>
          <a:bodyPr/>
          <a:lstStyle/>
          <a:p>
            <a:r>
              <a:rPr lang="ja-JP" altLang="en-US" sz="4000" dirty="0" smtClean="0">
                <a:solidFill>
                  <a:schemeClr val="accent5">
                    <a:lumMod val="20000"/>
                    <a:lumOff val="80000"/>
                  </a:schemeClr>
                </a:solidFill>
              </a:rPr>
              <a:t>■陰陽失調</a:t>
            </a:r>
            <a:endParaRPr kumimoji="1" lang="ja-JP" altLang="en-US" sz="4000" dirty="0">
              <a:solidFill>
                <a:schemeClr val="accent5">
                  <a:lumMod val="20000"/>
                  <a:lumOff val="80000"/>
                </a:schemeClr>
              </a:solidFill>
            </a:endParaRPr>
          </a:p>
        </p:txBody>
      </p:sp>
      <p:sp>
        <p:nvSpPr>
          <p:cNvPr id="10" name="テキスト ボックス 9"/>
          <p:cNvSpPr txBox="1"/>
          <p:nvPr/>
        </p:nvSpPr>
        <p:spPr>
          <a:xfrm>
            <a:off x="7164288" y="489446"/>
            <a:ext cx="1800200" cy="923330"/>
          </a:xfrm>
          <a:prstGeom prst="rect">
            <a:avLst/>
          </a:prstGeom>
          <a:noFill/>
        </p:spPr>
        <p:txBody>
          <a:bodyPr wrap="square" rtlCol="0">
            <a:spAutoFit/>
          </a:bodyPr>
          <a:lstStyle/>
          <a:p>
            <a:r>
              <a:rPr lang="ja-JP" altLang="en-US" dirty="0" smtClean="0">
                <a:solidFill>
                  <a:schemeClr val="accent5">
                    <a:lumMod val="20000"/>
                    <a:lumOff val="80000"/>
                  </a:schemeClr>
                </a:solidFill>
              </a:rPr>
              <a:t>□邪正相争</a:t>
            </a:r>
            <a:endParaRPr lang="ja-JP" altLang="en-US" dirty="0">
              <a:solidFill>
                <a:schemeClr val="accent5">
                  <a:lumMod val="20000"/>
                  <a:lumOff val="80000"/>
                </a:schemeClr>
              </a:solidFill>
            </a:endParaRPr>
          </a:p>
          <a:p>
            <a:r>
              <a:rPr lang="ja-JP" altLang="en-US" dirty="0" smtClean="0">
                <a:solidFill>
                  <a:srgbClr val="FF9900"/>
                </a:solidFill>
              </a:rPr>
              <a:t>□陰陽失調</a:t>
            </a:r>
            <a:endParaRPr lang="ja-JP" altLang="en-US" dirty="0">
              <a:solidFill>
                <a:srgbClr val="FF9900"/>
              </a:solidFill>
            </a:endParaRPr>
          </a:p>
          <a:p>
            <a:r>
              <a:rPr lang="ja-JP" altLang="en-US" dirty="0" smtClean="0">
                <a:solidFill>
                  <a:schemeClr val="accent5">
                    <a:lumMod val="20000"/>
                    <a:lumOff val="80000"/>
                  </a:schemeClr>
                </a:solidFill>
              </a:rPr>
              <a:t>□気血津液失調</a:t>
            </a:r>
            <a:endParaRPr lang="ja-JP" altLang="en-US" dirty="0">
              <a:solidFill>
                <a:srgbClr val="FF9900"/>
              </a:solidFill>
            </a:endParaRPr>
          </a:p>
        </p:txBody>
      </p:sp>
      <p:sp>
        <p:nvSpPr>
          <p:cNvPr id="17" name="角丸四角形 16"/>
          <p:cNvSpPr/>
          <p:nvPr/>
        </p:nvSpPr>
        <p:spPr>
          <a:xfrm>
            <a:off x="872415" y="2492896"/>
            <a:ext cx="7344816" cy="3528392"/>
          </a:xfrm>
          <a:prstGeom prst="roundRect">
            <a:avLst/>
          </a:prstGeom>
          <a:noFill/>
          <a:ln w="38100">
            <a:solidFill>
              <a:srgbClr val="FF9900"/>
            </a:solidFill>
          </a:ln>
          <a:effectLst>
            <a:glow rad="228600">
              <a:schemeClr val="accent2">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18" name="Picture 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39751" y="2636912"/>
            <a:ext cx="1551459" cy="27754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 name="Picture 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36096" y="2708920"/>
            <a:ext cx="1390963" cy="27540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 name="Text Box 9"/>
          <p:cNvSpPr txBox="1">
            <a:spLocks noChangeArrowheads="1"/>
          </p:cNvSpPr>
          <p:nvPr/>
        </p:nvSpPr>
        <p:spPr bwMode="auto">
          <a:xfrm>
            <a:off x="1619672" y="5443314"/>
            <a:ext cx="3168351" cy="361950"/>
          </a:xfrm>
          <a:prstGeom prst="rect">
            <a:avLst/>
          </a:prstGeom>
          <a:noFill/>
          <a:ln>
            <a:noFill/>
          </a:ln>
          <a:extLst>
            <a:ext uri="{909E8E84-426E-40DD-AFC4-6F175D3DCCD1}">
              <a14:hiddenFill xmlns:a14="http://schemas.microsoft.com/office/drawing/2010/main">
                <a:solidFill>
                  <a:srgbClr val="938953"/>
                </a:solidFill>
              </a14:hiddenFill>
            </a:ext>
            <a:ext uri="{91240B29-F687-4F45-9708-019B960494DF}">
              <a14:hiddenLine xmlns:a14="http://schemas.microsoft.com/office/drawing/2010/main" w="25400">
                <a:solidFill>
                  <a:srgbClr val="484329"/>
                </a:solidFill>
                <a:miter lim="800000"/>
                <a:headEnd/>
                <a:tailEnd/>
              </a14:hiddenLine>
            </a:ext>
          </a:extLst>
        </p:spPr>
        <p:txBody>
          <a:bodyPr vert="horz" wrap="square" lIns="74295" tIns="8890" rIns="74295" bIns="8890" numCol="1" anchor="t" anchorCtr="0" compatLnSpc="1">
            <a:prstTxWarp prst="textNoShape">
              <a:avLst/>
            </a:prstTxWarp>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1" lang="ja-JP" altLang="en-US" sz="1600" b="1" i="0" u="none" strike="noStrike" cap="none" normalizeH="0" baseline="0" dirty="0" smtClean="0">
                <a:ln>
                  <a:noFill/>
                </a:ln>
                <a:solidFill>
                  <a:schemeClr val="tx1"/>
                </a:solidFill>
                <a:effectLst/>
                <a:latin typeface="HG丸ｺﾞｼｯｸM-PRO" pitchFamily="50" charset="-128"/>
                <a:ea typeface="HG丸ｺﾞｼｯｸM-PRO" pitchFamily="50" charset="-128"/>
                <a:cs typeface="ＭＳ Ｐゴシック" pitchFamily="50" charset="-128"/>
              </a:rPr>
              <a:t>陰が</a:t>
            </a:r>
            <a:r>
              <a:rPr kumimoji="1" lang="ja-JP" altLang="en-US" sz="1600" b="1" i="0" u="none" strike="noStrike" cap="none" normalizeH="0" baseline="0" dirty="0" err="1" smtClean="0">
                <a:ln>
                  <a:noFill/>
                </a:ln>
                <a:solidFill>
                  <a:schemeClr val="tx1"/>
                </a:solidFill>
                <a:effectLst/>
                <a:latin typeface="HG丸ｺﾞｼｯｸM-PRO" pitchFamily="50" charset="-128"/>
                <a:ea typeface="HG丸ｺﾞｼｯｸM-PRO" pitchFamily="50" charset="-128"/>
                <a:cs typeface="ＭＳ Ｐゴシック" pitchFamily="50" charset="-128"/>
              </a:rPr>
              <a:t>実す</a:t>
            </a:r>
            <a:r>
              <a:rPr kumimoji="1" lang="ja-JP" altLang="en-US" sz="1600" b="1" i="0" u="none" strike="noStrike" cap="none" normalizeH="0" baseline="0" dirty="0" smtClean="0">
                <a:ln>
                  <a:noFill/>
                </a:ln>
                <a:solidFill>
                  <a:schemeClr val="tx1"/>
                </a:solidFill>
                <a:effectLst/>
                <a:latin typeface="HG丸ｺﾞｼｯｸM-PRO" pitchFamily="50" charset="-128"/>
                <a:ea typeface="HG丸ｺﾞｼｯｸM-PRO" pitchFamily="50" charset="-128"/>
                <a:cs typeface="ＭＳ Ｐゴシック" pitchFamily="50" charset="-128"/>
              </a:rPr>
              <a:t>→相対的に陽が</a:t>
            </a:r>
            <a:r>
              <a:rPr kumimoji="1" lang="ja-JP" altLang="en-US" sz="1600" b="1" i="0" u="none" strike="noStrike" cap="none" normalizeH="0" baseline="0" dirty="0" err="1" smtClean="0">
                <a:ln>
                  <a:noFill/>
                </a:ln>
                <a:solidFill>
                  <a:schemeClr val="tx1"/>
                </a:solidFill>
                <a:effectLst/>
                <a:latin typeface="HG丸ｺﾞｼｯｸM-PRO" pitchFamily="50" charset="-128"/>
                <a:ea typeface="HG丸ｺﾞｼｯｸM-PRO" pitchFamily="50" charset="-128"/>
                <a:cs typeface="ＭＳ Ｐゴシック" pitchFamily="50" charset="-128"/>
              </a:rPr>
              <a:t>虚する</a:t>
            </a:r>
            <a:endParaRPr kumimoji="1" lang="ja-JP" altLang="en-US" sz="1600" b="1" i="0" u="none" strike="noStrike" cap="none" normalizeH="0" baseline="0" dirty="0" smtClean="0">
              <a:ln>
                <a:noFill/>
              </a:ln>
              <a:solidFill>
                <a:schemeClr val="tx1"/>
              </a:solidFill>
              <a:effectLst/>
              <a:latin typeface="HG丸ｺﾞｼｯｸM-PRO" pitchFamily="50" charset="-128"/>
              <a:ea typeface="HG丸ｺﾞｼｯｸM-PRO" pitchFamily="50" charset="-128"/>
              <a:cs typeface="ＭＳ Ｐゴシック"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1" lang="ja-JP" sz="18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21" name="Text Box 9"/>
          <p:cNvSpPr txBox="1">
            <a:spLocks noChangeArrowheads="1"/>
          </p:cNvSpPr>
          <p:nvPr/>
        </p:nvSpPr>
        <p:spPr bwMode="auto">
          <a:xfrm>
            <a:off x="4895339" y="5445224"/>
            <a:ext cx="3168351" cy="361950"/>
          </a:xfrm>
          <a:prstGeom prst="rect">
            <a:avLst/>
          </a:prstGeom>
          <a:noFill/>
          <a:ln>
            <a:noFill/>
          </a:ln>
          <a:extLst>
            <a:ext uri="{909E8E84-426E-40DD-AFC4-6F175D3DCCD1}">
              <a14:hiddenFill xmlns:a14="http://schemas.microsoft.com/office/drawing/2010/main">
                <a:solidFill>
                  <a:srgbClr val="938953"/>
                </a:solidFill>
              </a14:hiddenFill>
            </a:ext>
            <a:ext uri="{91240B29-F687-4F45-9708-019B960494DF}">
              <a14:hiddenLine xmlns:a14="http://schemas.microsoft.com/office/drawing/2010/main" w="25400">
                <a:solidFill>
                  <a:srgbClr val="484329"/>
                </a:solidFill>
                <a:miter lim="800000"/>
                <a:headEnd/>
                <a:tailEnd/>
              </a14:hiddenLine>
            </a:ext>
          </a:extLst>
        </p:spPr>
        <p:txBody>
          <a:bodyPr vert="horz" wrap="square" lIns="74295" tIns="8890" rIns="74295" bIns="8890" numCol="1" anchor="t" anchorCtr="0" compatLnSpc="1">
            <a:prstTxWarp prst="textNoShape">
              <a:avLst/>
            </a:prstTxWarp>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1" lang="ja-JP" altLang="en-US" sz="1600" b="1" i="0" u="none" strike="noStrike" cap="none" normalizeH="0" baseline="0" dirty="0" smtClean="0">
                <a:ln>
                  <a:noFill/>
                </a:ln>
                <a:solidFill>
                  <a:schemeClr val="tx1"/>
                </a:solidFill>
                <a:effectLst/>
                <a:latin typeface="HG丸ｺﾞｼｯｸM-PRO" pitchFamily="50" charset="-128"/>
                <a:ea typeface="HG丸ｺﾞｼｯｸM-PRO" pitchFamily="50" charset="-128"/>
                <a:cs typeface="ＭＳ Ｐゴシック" pitchFamily="50" charset="-128"/>
              </a:rPr>
              <a:t>陽が</a:t>
            </a:r>
            <a:r>
              <a:rPr kumimoji="1" lang="ja-JP" altLang="en-US" sz="1600" b="1" i="0" u="none" strike="noStrike" cap="none" normalizeH="0" baseline="0" dirty="0" err="1" smtClean="0">
                <a:ln>
                  <a:noFill/>
                </a:ln>
                <a:solidFill>
                  <a:schemeClr val="tx1"/>
                </a:solidFill>
                <a:effectLst/>
                <a:latin typeface="HG丸ｺﾞｼｯｸM-PRO" pitchFamily="50" charset="-128"/>
                <a:ea typeface="HG丸ｺﾞｼｯｸM-PRO" pitchFamily="50" charset="-128"/>
                <a:cs typeface="ＭＳ Ｐゴシック" pitchFamily="50" charset="-128"/>
              </a:rPr>
              <a:t>実す</a:t>
            </a:r>
            <a:r>
              <a:rPr kumimoji="1" lang="ja-JP" altLang="en-US" sz="1600" b="1" i="0" u="none" strike="noStrike" cap="none" normalizeH="0" baseline="0" dirty="0" smtClean="0">
                <a:ln>
                  <a:noFill/>
                </a:ln>
                <a:solidFill>
                  <a:schemeClr val="tx1"/>
                </a:solidFill>
                <a:effectLst/>
                <a:latin typeface="HG丸ｺﾞｼｯｸM-PRO" pitchFamily="50" charset="-128"/>
                <a:ea typeface="HG丸ｺﾞｼｯｸM-PRO" pitchFamily="50" charset="-128"/>
                <a:cs typeface="ＭＳ Ｐゴシック" pitchFamily="50" charset="-128"/>
              </a:rPr>
              <a:t>→相対的に陰が虚す</a:t>
            </a:r>
            <a:r>
              <a:rPr kumimoji="1" lang="ja-JP" altLang="en-US" sz="1600" b="0" i="0" u="none" strike="noStrike" cap="none" normalizeH="0" baseline="0" dirty="0" smtClean="0">
                <a:ln>
                  <a:noFill/>
                </a:ln>
                <a:solidFill>
                  <a:schemeClr val="tx1"/>
                </a:solidFill>
                <a:effectLst/>
                <a:latin typeface="HG丸ｺﾞｼｯｸM-PRO" pitchFamily="50" charset="-128"/>
                <a:ea typeface="HG丸ｺﾞｼｯｸM-PRO" pitchFamily="50" charset="-128"/>
                <a:cs typeface="ＭＳ Ｐゴシック" pitchFamily="50" charset="-128"/>
              </a:rPr>
              <a:t>る</a:t>
            </a:r>
          </a:p>
          <a:p>
            <a:pPr marL="0" marR="0" lvl="0" indent="0" algn="l" defTabSz="914400" rtl="0" eaLnBrk="1" fontAlgn="base" latinLnBrk="0" hangingPunct="1">
              <a:lnSpc>
                <a:spcPct val="100000"/>
              </a:lnSpc>
              <a:spcBef>
                <a:spcPct val="0"/>
              </a:spcBef>
              <a:spcAft>
                <a:spcPct val="0"/>
              </a:spcAft>
              <a:buClrTx/>
              <a:buSzTx/>
              <a:buFontTx/>
              <a:buNone/>
              <a:tabLst/>
            </a:pPr>
            <a:endParaRPr kumimoji="1" lang="ja-JP" sz="18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22" name="テキスト ボックス 21"/>
          <p:cNvSpPr txBox="1"/>
          <p:nvPr/>
        </p:nvSpPr>
        <p:spPr>
          <a:xfrm>
            <a:off x="4110248" y="2204864"/>
            <a:ext cx="1008112" cy="523220"/>
          </a:xfrm>
          <a:prstGeom prst="rect">
            <a:avLst/>
          </a:prstGeom>
          <a:noFill/>
        </p:spPr>
        <p:txBody>
          <a:bodyPr wrap="square" rtlCol="0">
            <a:spAutoFit/>
          </a:bodyPr>
          <a:lstStyle/>
          <a:p>
            <a:r>
              <a:rPr kumimoji="1" lang="ja-JP" altLang="en-US" sz="2800" b="1" dirty="0" smtClean="0">
                <a:solidFill>
                  <a:schemeClr val="accent1">
                    <a:lumMod val="50000"/>
                  </a:schemeClr>
                </a:solidFill>
                <a:effectLst>
                  <a:glow rad="228600">
                    <a:schemeClr val="accent2">
                      <a:satMod val="175000"/>
                      <a:alpha val="40000"/>
                    </a:schemeClr>
                  </a:glow>
                </a:effectLst>
              </a:rPr>
              <a:t>実証</a:t>
            </a:r>
            <a:endParaRPr kumimoji="1" lang="ja-JP" altLang="en-US" sz="2800" b="1" dirty="0">
              <a:solidFill>
                <a:schemeClr val="accent1">
                  <a:lumMod val="50000"/>
                </a:schemeClr>
              </a:solidFill>
              <a:effectLst>
                <a:glow rad="228600">
                  <a:schemeClr val="accent2">
                    <a:satMod val="175000"/>
                    <a:alpha val="40000"/>
                  </a:schemeClr>
                </a:glow>
              </a:effectLst>
            </a:endParaRPr>
          </a:p>
        </p:txBody>
      </p:sp>
    </p:spTree>
    <p:extLst>
      <p:ext uri="{BB962C8B-B14F-4D97-AF65-F5344CB8AC3E}">
        <p14:creationId xmlns:p14="http://schemas.microsoft.com/office/powerpoint/2010/main" val="2914960181"/>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fade">
                                      <p:cBhvr>
                                        <p:cTn id="7" dur="500"/>
                                        <p:tgtEl>
                                          <p:spTgt spid="22"/>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7"/>
                                        </p:tgtEl>
                                        <p:attrNameLst>
                                          <p:attrName>style.visibility</p:attrName>
                                        </p:attrNameLst>
                                      </p:cBhvr>
                                      <p:to>
                                        <p:strVal val="visible"/>
                                      </p:to>
                                    </p:set>
                                    <p:animEffect transition="in" filter="fade">
                                      <p:cBhvr>
                                        <p:cTn id="10" dur="500"/>
                                        <p:tgtEl>
                                          <p:spTgt spid="17"/>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18"/>
                                        </p:tgtEl>
                                        <p:attrNameLst>
                                          <p:attrName>style.visibility</p:attrName>
                                        </p:attrNameLst>
                                      </p:cBhvr>
                                      <p:to>
                                        <p:strVal val="visible"/>
                                      </p:to>
                                    </p:set>
                                    <p:animEffect transition="in" filter="fade">
                                      <p:cBhvr>
                                        <p:cTn id="15" dur="500"/>
                                        <p:tgtEl>
                                          <p:spTgt spid="18"/>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20"/>
                                        </p:tgtEl>
                                        <p:attrNameLst>
                                          <p:attrName>style.visibility</p:attrName>
                                        </p:attrNameLst>
                                      </p:cBhvr>
                                      <p:to>
                                        <p:strVal val="visible"/>
                                      </p:to>
                                    </p:set>
                                    <p:animEffect transition="in" filter="fade">
                                      <p:cBhvr>
                                        <p:cTn id="18" dur="500"/>
                                        <p:tgtEl>
                                          <p:spTgt spid="20"/>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21"/>
                                        </p:tgtEl>
                                        <p:attrNameLst>
                                          <p:attrName>style.visibility</p:attrName>
                                        </p:attrNameLst>
                                      </p:cBhvr>
                                      <p:to>
                                        <p:strVal val="visible"/>
                                      </p:to>
                                    </p:set>
                                    <p:animEffect transition="in" filter="fade">
                                      <p:cBhvr>
                                        <p:cTn id="23" dur="500"/>
                                        <p:tgtEl>
                                          <p:spTgt spid="21"/>
                                        </p:tgtEl>
                                      </p:cBhvr>
                                    </p:animEffect>
                                  </p:childTnLst>
                                </p:cTn>
                              </p:par>
                              <p:par>
                                <p:cTn id="24" presetID="10" presetClass="entr" presetSubtype="0" fill="hold" nodeType="withEffect">
                                  <p:stCondLst>
                                    <p:cond delay="0"/>
                                  </p:stCondLst>
                                  <p:childTnLst>
                                    <p:set>
                                      <p:cBhvr>
                                        <p:cTn id="25" dur="1" fill="hold">
                                          <p:stCondLst>
                                            <p:cond delay="0"/>
                                          </p:stCondLst>
                                        </p:cTn>
                                        <p:tgtEl>
                                          <p:spTgt spid="19"/>
                                        </p:tgtEl>
                                        <p:attrNameLst>
                                          <p:attrName>style.visibility</p:attrName>
                                        </p:attrNameLst>
                                      </p:cBhvr>
                                      <p:to>
                                        <p:strVal val="visible"/>
                                      </p:to>
                                    </p:set>
                                    <p:animEffect transition="in" filter="fade">
                                      <p:cBhvr>
                                        <p:cTn id="26"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20" grpId="0"/>
      <p:bldP spid="21" grpId="0"/>
      <p:bldP spid="22"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p:cNvSpPr>
            <a:spLocks noGrp="1"/>
          </p:cNvSpPr>
          <p:nvPr>
            <p:ph type="title"/>
          </p:nvPr>
        </p:nvSpPr>
        <p:spPr>
          <a:xfrm>
            <a:off x="611560" y="836712"/>
            <a:ext cx="7520940" cy="548640"/>
          </a:xfrm>
        </p:spPr>
        <p:txBody>
          <a:bodyPr/>
          <a:lstStyle/>
          <a:p>
            <a:r>
              <a:rPr lang="ja-JP" altLang="en-US" sz="4000" dirty="0" smtClean="0">
                <a:solidFill>
                  <a:schemeClr val="accent5">
                    <a:lumMod val="20000"/>
                    <a:lumOff val="80000"/>
                  </a:schemeClr>
                </a:solidFill>
              </a:rPr>
              <a:t>■陰陽失調</a:t>
            </a:r>
            <a:endParaRPr kumimoji="1" lang="ja-JP" altLang="en-US" sz="4000" dirty="0">
              <a:solidFill>
                <a:schemeClr val="accent5">
                  <a:lumMod val="20000"/>
                  <a:lumOff val="80000"/>
                </a:schemeClr>
              </a:solidFill>
            </a:endParaRPr>
          </a:p>
        </p:txBody>
      </p:sp>
      <p:sp>
        <p:nvSpPr>
          <p:cNvPr id="10" name="テキスト ボックス 9"/>
          <p:cNvSpPr txBox="1"/>
          <p:nvPr/>
        </p:nvSpPr>
        <p:spPr>
          <a:xfrm>
            <a:off x="7164288" y="489446"/>
            <a:ext cx="1800200" cy="923330"/>
          </a:xfrm>
          <a:prstGeom prst="rect">
            <a:avLst/>
          </a:prstGeom>
          <a:noFill/>
        </p:spPr>
        <p:txBody>
          <a:bodyPr wrap="square" rtlCol="0">
            <a:spAutoFit/>
          </a:bodyPr>
          <a:lstStyle/>
          <a:p>
            <a:r>
              <a:rPr lang="ja-JP" altLang="en-US" dirty="0" smtClean="0">
                <a:solidFill>
                  <a:schemeClr val="accent5">
                    <a:lumMod val="20000"/>
                    <a:lumOff val="80000"/>
                  </a:schemeClr>
                </a:solidFill>
              </a:rPr>
              <a:t>□邪正相争</a:t>
            </a:r>
            <a:endParaRPr lang="ja-JP" altLang="en-US" dirty="0">
              <a:solidFill>
                <a:schemeClr val="accent5">
                  <a:lumMod val="20000"/>
                  <a:lumOff val="80000"/>
                </a:schemeClr>
              </a:solidFill>
            </a:endParaRPr>
          </a:p>
          <a:p>
            <a:r>
              <a:rPr lang="ja-JP" altLang="en-US" dirty="0" smtClean="0">
                <a:solidFill>
                  <a:srgbClr val="FF9900"/>
                </a:solidFill>
              </a:rPr>
              <a:t>□陰陽失調</a:t>
            </a:r>
            <a:endParaRPr lang="ja-JP" altLang="en-US" dirty="0">
              <a:solidFill>
                <a:srgbClr val="FF9900"/>
              </a:solidFill>
            </a:endParaRPr>
          </a:p>
          <a:p>
            <a:r>
              <a:rPr lang="ja-JP" altLang="en-US" dirty="0" smtClean="0">
                <a:solidFill>
                  <a:schemeClr val="accent5">
                    <a:lumMod val="20000"/>
                    <a:lumOff val="80000"/>
                  </a:schemeClr>
                </a:solidFill>
              </a:rPr>
              <a:t>□気血津液失調</a:t>
            </a:r>
            <a:endParaRPr lang="ja-JP" altLang="en-US" dirty="0">
              <a:solidFill>
                <a:srgbClr val="FF9900"/>
              </a:solidFill>
            </a:endParaRPr>
          </a:p>
        </p:txBody>
      </p:sp>
      <p:sp>
        <p:nvSpPr>
          <p:cNvPr id="9" name="角丸四角形 8"/>
          <p:cNvSpPr/>
          <p:nvPr/>
        </p:nvSpPr>
        <p:spPr>
          <a:xfrm>
            <a:off x="574312" y="1988841"/>
            <a:ext cx="3565640" cy="2682969"/>
          </a:xfrm>
          <a:prstGeom prst="roundRect">
            <a:avLst/>
          </a:prstGeom>
          <a:noFill/>
          <a:ln w="38100">
            <a:solidFill>
              <a:srgbClr val="0070C0"/>
            </a:solidFill>
          </a:ln>
          <a:effectLst>
            <a:glow rad="228600">
              <a:schemeClr val="accent6">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11"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971600" y="3127120"/>
            <a:ext cx="1080120" cy="14540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Text Box 5"/>
          <p:cNvSpPr txBox="1">
            <a:spLocks noChangeArrowheads="1"/>
          </p:cNvSpPr>
          <p:nvPr/>
        </p:nvSpPr>
        <p:spPr bwMode="auto">
          <a:xfrm>
            <a:off x="1115616" y="5303118"/>
            <a:ext cx="3168352" cy="570445"/>
          </a:xfrm>
          <a:prstGeom prst="rect">
            <a:avLst/>
          </a:prstGeom>
          <a:noFill/>
          <a:ln>
            <a:noFill/>
          </a:ln>
          <a:extLst>
            <a:ext uri="{909E8E84-426E-40DD-AFC4-6F175D3DCCD1}">
              <a14:hiddenFill xmlns:a14="http://schemas.microsoft.com/office/drawing/2010/main">
                <a:solidFill>
                  <a:srgbClr val="938953"/>
                </a:solidFill>
              </a14:hiddenFill>
            </a:ext>
            <a:ext uri="{91240B29-F687-4F45-9708-019B960494DF}">
              <a14:hiddenLine xmlns:a14="http://schemas.microsoft.com/office/drawing/2010/main" w="25400">
                <a:solidFill>
                  <a:srgbClr val="484329"/>
                </a:solidFill>
                <a:miter lim="800000"/>
                <a:headEnd/>
                <a:tailEnd/>
              </a14:hiddenLine>
            </a:ext>
          </a:extLst>
        </p:spPr>
        <p:txBody>
          <a:bodyPr vert="horz" wrap="square" lIns="74295" tIns="8890" rIns="74295" bIns="8890" numCol="1" anchor="t" anchorCtr="0" compatLnSpc="1">
            <a:prstTxWarp prst="textNoShape">
              <a:avLst/>
            </a:prstTxWarp>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1" lang="ja-JP" altLang="en-US" sz="1600" b="1" i="0" u="none" strike="noStrike" cap="none" normalizeH="0" baseline="0" dirty="0" smtClean="0">
                <a:ln>
                  <a:noFill/>
                </a:ln>
                <a:solidFill>
                  <a:schemeClr val="tx1"/>
                </a:solidFill>
                <a:effectLst/>
                <a:latin typeface="HG丸ｺﾞｼｯｸM-PRO" pitchFamily="50" charset="-128"/>
                <a:ea typeface="HG丸ｺﾞｼｯｸM-PRO" pitchFamily="50" charset="-128"/>
                <a:cs typeface="ＭＳ Ｐゴシック" pitchFamily="50" charset="-128"/>
              </a:rPr>
              <a:t>陰が</a:t>
            </a:r>
            <a:r>
              <a:rPr kumimoji="1" lang="ja-JP" altLang="en-US" sz="1600" b="1" i="0" u="none" strike="noStrike" cap="none" normalizeH="0" baseline="0" dirty="0" err="1" smtClean="0">
                <a:ln>
                  <a:noFill/>
                </a:ln>
                <a:solidFill>
                  <a:schemeClr val="tx1"/>
                </a:solidFill>
                <a:effectLst/>
                <a:latin typeface="HG丸ｺﾞｼｯｸM-PRO" pitchFamily="50" charset="-128"/>
                <a:ea typeface="HG丸ｺﾞｼｯｸM-PRO" pitchFamily="50" charset="-128"/>
                <a:cs typeface="ＭＳ Ｐゴシック" pitchFamily="50" charset="-128"/>
              </a:rPr>
              <a:t>虚す</a:t>
            </a:r>
            <a:r>
              <a:rPr kumimoji="1" lang="ja-JP" altLang="en-US" sz="1600" b="1" i="0" u="none" strike="noStrike" cap="none" normalizeH="0" baseline="0" dirty="0" smtClean="0">
                <a:ln>
                  <a:noFill/>
                </a:ln>
                <a:solidFill>
                  <a:schemeClr val="tx1"/>
                </a:solidFill>
                <a:effectLst/>
                <a:latin typeface="HG丸ｺﾞｼｯｸM-PRO" pitchFamily="50" charset="-128"/>
                <a:ea typeface="HG丸ｺﾞｼｯｸM-PRO" pitchFamily="50" charset="-128"/>
                <a:cs typeface="ＭＳ Ｐゴシック" pitchFamily="50" charset="-128"/>
              </a:rPr>
              <a:t>→相対的に陽が</a:t>
            </a:r>
            <a:r>
              <a:rPr kumimoji="1" lang="ja-JP" altLang="en-US" sz="1600" b="1" i="0" u="none" strike="noStrike" cap="none" normalizeH="0" baseline="0" dirty="0" err="1" smtClean="0">
                <a:ln>
                  <a:noFill/>
                </a:ln>
                <a:solidFill>
                  <a:schemeClr val="tx1"/>
                </a:solidFill>
                <a:effectLst/>
                <a:latin typeface="HG丸ｺﾞｼｯｸM-PRO" pitchFamily="50" charset="-128"/>
                <a:ea typeface="HG丸ｺﾞｼｯｸM-PRO" pitchFamily="50" charset="-128"/>
                <a:cs typeface="ＭＳ Ｐゴシック" pitchFamily="50" charset="-128"/>
              </a:rPr>
              <a:t>実する</a:t>
            </a:r>
            <a:endParaRPr kumimoji="1" lang="ja-JP" altLang="en-US" sz="1600" b="1" i="0" u="none" strike="noStrike" cap="none" normalizeH="0" baseline="0" dirty="0" smtClean="0">
              <a:ln>
                <a:noFill/>
              </a:ln>
              <a:solidFill>
                <a:schemeClr val="tx1"/>
              </a:solidFill>
              <a:effectLst/>
              <a:latin typeface="HG丸ｺﾞｼｯｸM-PRO" pitchFamily="50" charset="-128"/>
              <a:ea typeface="HG丸ｺﾞｼｯｸM-PRO" pitchFamily="50" charset="-128"/>
              <a:cs typeface="ＭＳ Ｐゴシック"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1" lang="ja-JP" sz="18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pic>
        <p:nvPicPr>
          <p:cNvPr id="13"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71800" y="3140968"/>
            <a:ext cx="1069833" cy="1440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Text Box 6"/>
          <p:cNvSpPr txBox="1">
            <a:spLocks noChangeArrowheads="1"/>
          </p:cNvSpPr>
          <p:nvPr/>
        </p:nvSpPr>
        <p:spPr bwMode="auto">
          <a:xfrm>
            <a:off x="323528" y="4941168"/>
            <a:ext cx="3168352" cy="361950"/>
          </a:xfrm>
          <a:prstGeom prst="rect">
            <a:avLst/>
          </a:prstGeom>
          <a:noFill/>
          <a:ln>
            <a:noFill/>
          </a:ln>
          <a:extLst>
            <a:ext uri="{909E8E84-426E-40DD-AFC4-6F175D3DCCD1}">
              <a14:hiddenFill xmlns:a14="http://schemas.microsoft.com/office/drawing/2010/main">
                <a:solidFill>
                  <a:srgbClr val="938953"/>
                </a:solidFill>
              </a14:hiddenFill>
            </a:ext>
            <a:ext uri="{91240B29-F687-4F45-9708-019B960494DF}">
              <a14:hiddenLine xmlns:a14="http://schemas.microsoft.com/office/drawing/2010/main" w="25400">
                <a:solidFill>
                  <a:srgbClr val="484329"/>
                </a:solidFill>
                <a:miter lim="800000"/>
                <a:headEnd/>
                <a:tailEnd/>
              </a14:hiddenLine>
            </a:ext>
          </a:extLst>
        </p:spPr>
        <p:txBody>
          <a:bodyPr vert="horz" wrap="square" lIns="74295" tIns="8890" rIns="74295" bIns="8890" numCol="1" anchor="t" anchorCtr="0" compatLnSpc="1">
            <a:prstTxWarp prst="textNoShape">
              <a:avLst/>
            </a:prstTxWarp>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1" lang="ja-JP" altLang="en-US" sz="1600" b="1" i="0" u="none" strike="noStrike" cap="none" normalizeH="0" baseline="0" dirty="0" smtClean="0">
                <a:ln>
                  <a:noFill/>
                </a:ln>
                <a:solidFill>
                  <a:schemeClr val="tx1"/>
                </a:solidFill>
                <a:effectLst/>
                <a:latin typeface="HG丸ｺﾞｼｯｸM-PRO" pitchFamily="50" charset="-128"/>
                <a:ea typeface="HG丸ｺﾞｼｯｸM-PRO" pitchFamily="50" charset="-128"/>
                <a:cs typeface="ＭＳ Ｐゴシック" pitchFamily="50" charset="-128"/>
              </a:rPr>
              <a:t>陽が</a:t>
            </a:r>
            <a:r>
              <a:rPr kumimoji="1" lang="ja-JP" altLang="en-US" sz="1600" b="1" i="0" u="none" strike="noStrike" cap="none" normalizeH="0" baseline="0" dirty="0" err="1" smtClean="0">
                <a:ln>
                  <a:noFill/>
                </a:ln>
                <a:solidFill>
                  <a:schemeClr val="tx1"/>
                </a:solidFill>
                <a:effectLst/>
                <a:latin typeface="HG丸ｺﾞｼｯｸM-PRO" pitchFamily="50" charset="-128"/>
                <a:ea typeface="HG丸ｺﾞｼｯｸM-PRO" pitchFamily="50" charset="-128"/>
                <a:cs typeface="ＭＳ Ｐゴシック" pitchFamily="50" charset="-128"/>
              </a:rPr>
              <a:t>虚す</a:t>
            </a:r>
            <a:r>
              <a:rPr kumimoji="1" lang="ja-JP" altLang="en-US" sz="1600" b="1" i="0" u="none" strike="noStrike" cap="none" normalizeH="0" baseline="0" dirty="0" smtClean="0">
                <a:ln>
                  <a:noFill/>
                </a:ln>
                <a:solidFill>
                  <a:schemeClr val="tx1"/>
                </a:solidFill>
                <a:effectLst/>
                <a:latin typeface="HG丸ｺﾞｼｯｸM-PRO" pitchFamily="50" charset="-128"/>
                <a:ea typeface="HG丸ｺﾞｼｯｸM-PRO" pitchFamily="50" charset="-128"/>
                <a:cs typeface="ＭＳ Ｐゴシック" pitchFamily="50" charset="-128"/>
              </a:rPr>
              <a:t>→相対的に陰が</a:t>
            </a:r>
            <a:r>
              <a:rPr kumimoji="1" lang="ja-JP" altLang="en-US" sz="1600" b="1" i="0" u="none" strike="noStrike" cap="none" normalizeH="0" baseline="0" dirty="0" err="1" smtClean="0">
                <a:ln>
                  <a:noFill/>
                </a:ln>
                <a:solidFill>
                  <a:schemeClr val="tx1"/>
                </a:solidFill>
                <a:effectLst/>
                <a:latin typeface="HG丸ｺﾞｼｯｸM-PRO" pitchFamily="50" charset="-128"/>
                <a:ea typeface="HG丸ｺﾞｼｯｸM-PRO" pitchFamily="50" charset="-128"/>
                <a:cs typeface="ＭＳ Ｐゴシック" pitchFamily="50" charset="-128"/>
              </a:rPr>
              <a:t>実する</a:t>
            </a:r>
            <a:endParaRPr kumimoji="1" lang="ja-JP" altLang="en-US" sz="1600" b="1" i="0" u="none" strike="noStrike" cap="none" normalizeH="0" baseline="0" dirty="0" smtClean="0">
              <a:ln>
                <a:noFill/>
              </a:ln>
              <a:solidFill>
                <a:schemeClr val="tx1"/>
              </a:solidFill>
              <a:effectLst/>
              <a:latin typeface="HG丸ｺﾞｼｯｸM-PRO" pitchFamily="50" charset="-128"/>
              <a:ea typeface="HG丸ｺﾞｼｯｸM-PRO" pitchFamily="50" charset="-128"/>
              <a:cs typeface="ＭＳ Ｐゴシック"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1" lang="ja-JP" sz="18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5" name="テキスト ボックス 14"/>
          <p:cNvSpPr txBox="1"/>
          <p:nvPr/>
        </p:nvSpPr>
        <p:spPr>
          <a:xfrm>
            <a:off x="1907704" y="1772816"/>
            <a:ext cx="1008112" cy="523220"/>
          </a:xfrm>
          <a:prstGeom prst="rect">
            <a:avLst/>
          </a:prstGeom>
          <a:noFill/>
        </p:spPr>
        <p:txBody>
          <a:bodyPr wrap="square" rtlCol="0">
            <a:spAutoFit/>
          </a:bodyPr>
          <a:lstStyle/>
          <a:p>
            <a:r>
              <a:rPr kumimoji="1" lang="ja-JP" altLang="en-US" sz="2800" b="1" dirty="0" smtClean="0">
                <a:solidFill>
                  <a:schemeClr val="tx2">
                    <a:lumMod val="50000"/>
                  </a:schemeClr>
                </a:solidFill>
                <a:effectLst>
                  <a:glow rad="228600">
                    <a:schemeClr val="accent6">
                      <a:satMod val="175000"/>
                      <a:alpha val="40000"/>
                    </a:schemeClr>
                  </a:glow>
                </a:effectLst>
              </a:rPr>
              <a:t>虚証</a:t>
            </a:r>
            <a:endParaRPr kumimoji="1" lang="ja-JP" altLang="en-US" sz="2800" b="1" dirty="0">
              <a:solidFill>
                <a:schemeClr val="tx2">
                  <a:lumMod val="50000"/>
                </a:schemeClr>
              </a:solidFill>
              <a:effectLst>
                <a:glow rad="228600">
                  <a:schemeClr val="accent6">
                    <a:satMod val="175000"/>
                    <a:alpha val="40000"/>
                  </a:schemeClr>
                </a:glow>
              </a:effectLst>
            </a:endParaRPr>
          </a:p>
        </p:txBody>
      </p:sp>
      <p:sp>
        <p:nvSpPr>
          <p:cNvPr id="17" name="角丸四角形 16"/>
          <p:cNvSpPr/>
          <p:nvPr/>
        </p:nvSpPr>
        <p:spPr>
          <a:xfrm>
            <a:off x="4614304" y="1988841"/>
            <a:ext cx="3990143" cy="2736304"/>
          </a:xfrm>
          <a:prstGeom prst="roundRect">
            <a:avLst/>
          </a:prstGeom>
          <a:noFill/>
          <a:ln w="38100">
            <a:solidFill>
              <a:srgbClr val="FF9900"/>
            </a:solidFill>
          </a:ln>
          <a:effectLst>
            <a:glow rad="228600">
              <a:schemeClr val="accent2">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18" name="Picture 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010558" y="2274042"/>
            <a:ext cx="1289634" cy="23070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 name="Picture 8"/>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020272" y="2277700"/>
            <a:ext cx="1163355" cy="23034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 name="Text Box 9"/>
          <p:cNvSpPr txBox="1">
            <a:spLocks noChangeArrowheads="1"/>
          </p:cNvSpPr>
          <p:nvPr/>
        </p:nvSpPr>
        <p:spPr bwMode="auto">
          <a:xfrm>
            <a:off x="4622856" y="4941168"/>
            <a:ext cx="3168351" cy="361950"/>
          </a:xfrm>
          <a:prstGeom prst="rect">
            <a:avLst/>
          </a:prstGeom>
          <a:noFill/>
          <a:ln>
            <a:noFill/>
          </a:ln>
          <a:extLst>
            <a:ext uri="{909E8E84-426E-40DD-AFC4-6F175D3DCCD1}">
              <a14:hiddenFill xmlns:a14="http://schemas.microsoft.com/office/drawing/2010/main">
                <a:solidFill>
                  <a:srgbClr val="938953"/>
                </a:solidFill>
              </a14:hiddenFill>
            </a:ext>
            <a:ext uri="{91240B29-F687-4F45-9708-019B960494DF}">
              <a14:hiddenLine xmlns:a14="http://schemas.microsoft.com/office/drawing/2010/main" w="25400">
                <a:solidFill>
                  <a:srgbClr val="484329"/>
                </a:solidFill>
                <a:miter lim="800000"/>
                <a:headEnd/>
                <a:tailEnd/>
              </a14:hiddenLine>
            </a:ext>
          </a:extLst>
        </p:spPr>
        <p:txBody>
          <a:bodyPr vert="horz" wrap="square" lIns="74295" tIns="8890" rIns="74295" bIns="8890" numCol="1" anchor="t" anchorCtr="0" compatLnSpc="1">
            <a:prstTxWarp prst="textNoShape">
              <a:avLst/>
            </a:prstTxWarp>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1" lang="ja-JP" altLang="en-US" sz="1600" b="1" i="0" u="none" strike="noStrike" cap="none" normalizeH="0" baseline="0" dirty="0" smtClean="0">
                <a:ln>
                  <a:noFill/>
                </a:ln>
                <a:solidFill>
                  <a:schemeClr val="tx1"/>
                </a:solidFill>
                <a:effectLst/>
                <a:latin typeface="HG丸ｺﾞｼｯｸM-PRO" pitchFamily="50" charset="-128"/>
                <a:ea typeface="HG丸ｺﾞｼｯｸM-PRO" pitchFamily="50" charset="-128"/>
                <a:cs typeface="ＭＳ Ｐゴシック" pitchFamily="50" charset="-128"/>
              </a:rPr>
              <a:t>陰が</a:t>
            </a:r>
            <a:r>
              <a:rPr kumimoji="1" lang="ja-JP" altLang="en-US" sz="1600" b="1" i="0" u="none" strike="noStrike" cap="none" normalizeH="0" baseline="0" dirty="0" err="1" smtClean="0">
                <a:ln>
                  <a:noFill/>
                </a:ln>
                <a:solidFill>
                  <a:schemeClr val="tx1"/>
                </a:solidFill>
                <a:effectLst/>
                <a:latin typeface="HG丸ｺﾞｼｯｸM-PRO" pitchFamily="50" charset="-128"/>
                <a:ea typeface="HG丸ｺﾞｼｯｸM-PRO" pitchFamily="50" charset="-128"/>
                <a:cs typeface="ＭＳ Ｐゴシック" pitchFamily="50" charset="-128"/>
              </a:rPr>
              <a:t>実す</a:t>
            </a:r>
            <a:r>
              <a:rPr kumimoji="1" lang="ja-JP" altLang="en-US" sz="1600" b="1" i="0" u="none" strike="noStrike" cap="none" normalizeH="0" baseline="0" dirty="0" smtClean="0">
                <a:ln>
                  <a:noFill/>
                </a:ln>
                <a:solidFill>
                  <a:schemeClr val="tx1"/>
                </a:solidFill>
                <a:effectLst/>
                <a:latin typeface="HG丸ｺﾞｼｯｸM-PRO" pitchFamily="50" charset="-128"/>
                <a:ea typeface="HG丸ｺﾞｼｯｸM-PRO" pitchFamily="50" charset="-128"/>
                <a:cs typeface="ＭＳ Ｐゴシック" pitchFamily="50" charset="-128"/>
              </a:rPr>
              <a:t>→相対的に陽が</a:t>
            </a:r>
            <a:r>
              <a:rPr kumimoji="1" lang="ja-JP" altLang="en-US" sz="1600" b="1" i="0" u="none" strike="noStrike" cap="none" normalizeH="0" baseline="0" dirty="0" err="1" smtClean="0">
                <a:ln>
                  <a:noFill/>
                </a:ln>
                <a:solidFill>
                  <a:schemeClr val="tx1"/>
                </a:solidFill>
                <a:effectLst/>
                <a:latin typeface="HG丸ｺﾞｼｯｸM-PRO" pitchFamily="50" charset="-128"/>
                <a:ea typeface="HG丸ｺﾞｼｯｸM-PRO" pitchFamily="50" charset="-128"/>
                <a:cs typeface="ＭＳ Ｐゴシック" pitchFamily="50" charset="-128"/>
              </a:rPr>
              <a:t>虚する</a:t>
            </a:r>
            <a:endParaRPr kumimoji="1" lang="ja-JP" altLang="en-US" sz="1600" b="1" i="0" u="none" strike="noStrike" cap="none" normalizeH="0" baseline="0" dirty="0" smtClean="0">
              <a:ln>
                <a:noFill/>
              </a:ln>
              <a:solidFill>
                <a:schemeClr val="tx1"/>
              </a:solidFill>
              <a:effectLst/>
              <a:latin typeface="HG丸ｺﾞｼｯｸM-PRO" pitchFamily="50" charset="-128"/>
              <a:ea typeface="HG丸ｺﾞｼｯｸM-PRO" pitchFamily="50" charset="-128"/>
              <a:cs typeface="ＭＳ Ｐゴシック"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1" lang="ja-JP" sz="18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21" name="Text Box 9"/>
          <p:cNvSpPr txBox="1">
            <a:spLocks noChangeArrowheads="1"/>
          </p:cNvSpPr>
          <p:nvPr/>
        </p:nvSpPr>
        <p:spPr bwMode="auto">
          <a:xfrm>
            <a:off x="5580112" y="5226390"/>
            <a:ext cx="3168351" cy="361950"/>
          </a:xfrm>
          <a:prstGeom prst="rect">
            <a:avLst/>
          </a:prstGeom>
          <a:noFill/>
          <a:ln>
            <a:noFill/>
          </a:ln>
          <a:extLst>
            <a:ext uri="{909E8E84-426E-40DD-AFC4-6F175D3DCCD1}">
              <a14:hiddenFill xmlns:a14="http://schemas.microsoft.com/office/drawing/2010/main">
                <a:solidFill>
                  <a:srgbClr val="938953"/>
                </a:solidFill>
              </a14:hiddenFill>
            </a:ext>
            <a:ext uri="{91240B29-F687-4F45-9708-019B960494DF}">
              <a14:hiddenLine xmlns:a14="http://schemas.microsoft.com/office/drawing/2010/main" w="25400">
                <a:solidFill>
                  <a:srgbClr val="484329"/>
                </a:solidFill>
                <a:miter lim="800000"/>
                <a:headEnd/>
                <a:tailEnd/>
              </a14:hiddenLine>
            </a:ext>
          </a:extLst>
        </p:spPr>
        <p:txBody>
          <a:bodyPr vert="horz" wrap="square" lIns="74295" tIns="8890" rIns="74295" bIns="8890" numCol="1" anchor="t" anchorCtr="0" compatLnSpc="1">
            <a:prstTxWarp prst="textNoShape">
              <a:avLst/>
            </a:prstTxWarp>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1" lang="ja-JP" altLang="en-US" sz="1600" b="1" i="0" u="none" strike="noStrike" cap="none" normalizeH="0" baseline="0" dirty="0" smtClean="0">
                <a:ln>
                  <a:noFill/>
                </a:ln>
                <a:solidFill>
                  <a:schemeClr val="tx1"/>
                </a:solidFill>
                <a:effectLst/>
                <a:latin typeface="HG丸ｺﾞｼｯｸM-PRO" pitchFamily="50" charset="-128"/>
                <a:ea typeface="HG丸ｺﾞｼｯｸM-PRO" pitchFamily="50" charset="-128"/>
                <a:cs typeface="ＭＳ Ｐゴシック" pitchFamily="50" charset="-128"/>
              </a:rPr>
              <a:t>陽が</a:t>
            </a:r>
            <a:r>
              <a:rPr kumimoji="1" lang="ja-JP" altLang="en-US" sz="1600" b="1" i="0" u="none" strike="noStrike" cap="none" normalizeH="0" baseline="0" dirty="0" err="1" smtClean="0">
                <a:ln>
                  <a:noFill/>
                </a:ln>
                <a:solidFill>
                  <a:schemeClr val="tx1"/>
                </a:solidFill>
                <a:effectLst/>
                <a:latin typeface="HG丸ｺﾞｼｯｸM-PRO" pitchFamily="50" charset="-128"/>
                <a:ea typeface="HG丸ｺﾞｼｯｸM-PRO" pitchFamily="50" charset="-128"/>
                <a:cs typeface="ＭＳ Ｐゴシック" pitchFamily="50" charset="-128"/>
              </a:rPr>
              <a:t>実す</a:t>
            </a:r>
            <a:r>
              <a:rPr kumimoji="1" lang="ja-JP" altLang="en-US" sz="1600" b="1" i="0" u="none" strike="noStrike" cap="none" normalizeH="0" baseline="0" dirty="0" smtClean="0">
                <a:ln>
                  <a:noFill/>
                </a:ln>
                <a:solidFill>
                  <a:schemeClr val="tx1"/>
                </a:solidFill>
                <a:effectLst/>
                <a:latin typeface="HG丸ｺﾞｼｯｸM-PRO" pitchFamily="50" charset="-128"/>
                <a:ea typeface="HG丸ｺﾞｼｯｸM-PRO" pitchFamily="50" charset="-128"/>
                <a:cs typeface="ＭＳ Ｐゴシック" pitchFamily="50" charset="-128"/>
              </a:rPr>
              <a:t>→相対的に陰が虚す</a:t>
            </a:r>
            <a:r>
              <a:rPr kumimoji="1" lang="ja-JP" altLang="en-US" sz="1600" b="0" i="0" u="none" strike="noStrike" cap="none" normalizeH="0" baseline="0" dirty="0" smtClean="0">
                <a:ln>
                  <a:noFill/>
                </a:ln>
                <a:solidFill>
                  <a:schemeClr val="tx1"/>
                </a:solidFill>
                <a:effectLst/>
                <a:latin typeface="HG丸ｺﾞｼｯｸM-PRO" pitchFamily="50" charset="-128"/>
                <a:ea typeface="HG丸ｺﾞｼｯｸM-PRO" pitchFamily="50" charset="-128"/>
                <a:cs typeface="ＭＳ Ｐゴシック" pitchFamily="50" charset="-128"/>
              </a:rPr>
              <a:t>る</a:t>
            </a:r>
          </a:p>
          <a:p>
            <a:pPr marL="0" marR="0" lvl="0" indent="0" algn="l" defTabSz="914400" rtl="0" eaLnBrk="1" fontAlgn="base" latinLnBrk="0" hangingPunct="1">
              <a:lnSpc>
                <a:spcPct val="100000"/>
              </a:lnSpc>
              <a:spcBef>
                <a:spcPct val="0"/>
              </a:spcBef>
              <a:spcAft>
                <a:spcPct val="0"/>
              </a:spcAft>
              <a:buClrTx/>
              <a:buSzTx/>
              <a:buFontTx/>
              <a:buNone/>
              <a:tabLst/>
            </a:pPr>
            <a:endParaRPr kumimoji="1" lang="ja-JP" sz="18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22" name="テキスト ボックス 21"/>
          <p:cNvSpPr txBox="1"/>
          <p:nvPr/>
        </p:nvSpPr>
        <p:spPr>
          <a:xfrm>
            <a:off x="6084168" y="1727231"/>
            <a:ext cx="1008112" cy="523220"/>
          </a:xfrm>
          <a:prstGeom prst="rect">
            <a:avLst/>
          </a:prstGeom>
          <a:noFill/>
        </p:spPr>
        <p:txBody>
          <a:bodyPr wrap="square" rtlCol="0">
            <a:spAutoFit/>
          </a:bodyPr>
          <a:lstStyle/>
          <a:p>
            <a:r>
              <a:rPr kumimoji="1" lang="ja-JP" altLang="en-US" sz="2800" b="1" dirty="0" smtClean="0">
                <a:solidFill>
                  <a:schemeClr val="accent1">
                    <a:lumMod val="50000"/>
                  </a:schemeClr>
                </a:solidFill>
                <a:effectLst>
                  <a:glow rad="228600">
                    <a:schemeClr val="accent2">
                      <a:satMod val="175000"/>
                      <a:alpha val="40000"/>
                    </a:schemeClr>
                  </a:glow>
                </a:effectLst>
              </a:rPr>
              <a:t>実証</a:t>
            </a:r>
            <a:endParaRPr kumimoji="1" lang="ja-JP" altLang="en-US" sz="2800" b="1" dirty="0">
              <a:solidFill>
                <a:schemeClr val="accent1">
                  <a:lumMod val="50000"/>
                </a:schemeClr>
              </a:solidFill>
              <a:effectLst>
                <a:glow rad="228600">
                  <a:schemeClr val="accent2">
                    <a:satMod val="175000"/>
                    <a:alpha val="40000"/>
                  </a:schemeClr>
                </a:glow>
              </a:effectLst>
            </a:endParaRPr>
          </a:p>
        </p:txBody>
      </p:sp>
    </p:spTree>
    <p:extLst>
      <p:ext uri="{BB962C8B-B14F-4D97-AF65-F5344CB8AC3E}">
        <p14:creationId xmlns:p14="http://schemas.microsoft.com/office/powerpoint/2010/main" val="2800366814"/>
      </p:ext>
    </p:extLst>
  </p:cSld>
  <p:clrMapOvr>
    <a:masterClrMapping/>
  </p:clrMapOvr>
  <p:transition spd="slow">
    <p:push dir="u"/>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827584" y="2276872"/>
            <a:ext cx="7952988" cy="3579849"/>
          </a:xfrm>
        </p:spPr>
        <p:txBody>
          <a:bodyPr>
            <a:normAutofit/>
          </a:bodyPr>
          <a:lstStyle/>
          <a:p>
            <a:pPr marL="45720" indent="0">
              <a:buNone/>
            </a:pPr>
            <a:r>
              <a:rPr lang="en-US" altLang="ja-JP" sz="2400" dirty="0" smtClean="0"/>
              <a:t>●</a:t>
            </a:r>
            <a:r>
              <a:rPr lang="ja-JP" altLang="en-US" sz="2400" dirty="0" smtClean="0"/>
              <a:t>病機</a:t>
            </a:r>
            <a:endParaRPr lang="en-US" altLang="ja-JP" sz="2400" dirty="0" smtClean="0"/>
          </a:p>
          <a:p>
            <a:pPr marL="45720" indent="0">
              <a:buNone/>
            </a:pPr>
            <a:r>
              <a:rPr lang="ja-JP" altLang="en-US" sz="2400" dirty="0" smtClean="0"/>
              <a:t>バランス</a:t>
            </a:r>
            <a:r>
              <a:rPr lang="ja-JP" altLang="en-US" sz="2400" dirty="0"/>
              <a:t>を崩したことが病気につながるメカニズム</a:t>
            </a:r>
          </a:p>
          <a:p>
            <a:pPr marL="45720" indent="0">
              <a:buNone/>
            </a:pPr>
            <a:endParaRPr lang="ja-JP" altLang="en-US" sz="2000" dirty="0"/>
          </a:p>
          <a:p>
            <a:pPr marL="45720" indent="0">
              <a:buNone/>
            </a:pPr>
            <a:r>
              <a:rPr lang="ja-JP" altLang="en-US" sz="2400" dirty="0" smtClean="0"/>
              <a:t>　</a:t>
            </a:r>
            <a:r>
              <a:rPr lang="ja-JP" altLang="en-US" dirty="0" smtClean="0"/>
              <a:t>気血津液や、臓腑、陰陽などのバランスが崩れているとき、</a:t>
            </a:r>
            <a:endParaRPr lang="en-US" altLang="ja-JP" dirty="0" smtClean="0"/>
          </a:p>
          <a:p>
            <a:pPr marL="45720" indent="0">
              <a:buNone/>
            </a:pPr>
            <a:endParaRPr lang="en-US" altLang="ja-JP" sz="2400" dirty="0"/>
          </a:p>
          <a:p>
            <a:pPr marL="45720" indent="0">
              <a:buNone/>
            </a:pPr>
            <a:r>
              <a:rPr lang="ja-JP" altLang="en-US" sz="2400" dirty="0" smtClean="0"/>
              <a:t>　□邪正相争</a:t>
            </a:r>
            <a:endParaRPr lang="en-US" altLang="ja-JP" sz="2400" dirty="0" smtClean="0"/>
          </a:p>
          <a:p>
            <a:pPr marL="45720" indent="0">
              <a:buNone/>
            </a:pPr>
            <a:r>
              <a:rPr lang="ja-JP" altLang="en-US" sz="2400" dirty="0" smtClean="0"/>
              <a:t>　□陰陽失調</a:t>
            </a:r>
            <a:endParaRPr lang="en-US" altLang="ja-JP" sz="2400" dirty="0" smtClean="0"/>
          </a:p>
          <a:p>
            <a:pPr marL="45720" indent="0">
              <a:buNone/>
            </a:pPr>
            <a:r>
              <a:rPr lang="ja-JP" altLang="en-US" sz="2400" dirty="0" smtClean="0"/>
              <a:t>　□気</a:t>
            </a:r>
            <a:r>
              <a:rPr lang="ja-JP" altLang="en-US" sz="2400" dirty="0"/>
              <a:t>血津液</a:t>
            </a:r>
            <a:r>
              <a:rPr lang="ja-JP" altLang="en-US" sz="2400" dirty="0" smtClean="0"/>
              <a:t>失調　　　　　　などが生じている</a:t>
            </a:r>
            <a:r>
              <a:rPr lang="ja-JP" altLang="en-US" sz="2400" dirty="0"/>
              <a:t>。</a:t>
            </a:r>
          </a:p>
          <a:p>
            <a:endParaRPr kumimoji="1" lang="ja-JP" altLang="en-US" sz="2400" dirty="0"/>
          </a:p>
        </p:txBody>
      </p:sp>
      <p:sp>
        <p:nvSpPr>
          <p:cNvPr id="4" name="タイトル 1"/>
          <p:cNvSpPr>
            <a:spLocks noGrp="1"/>
          </p:cNvSpPr>
          <p:nvPr>
            <p:ph type="title"/>
          </p:nvPr>
        </p:nvSpPr>
        <p:spPr>
          <a:xfrm>
            <a:off x="683568" y="648112"/>
            <a:ext cx="7520940" cy="548640"/>
          </a:xfrm>
        </p:spPr>
        <p:txBody>
          <a:bodyPr/>
          <a:lstStyle/>
          <a:p>
            <a:r>
              <a:rPr kumimoji="1" lang="ja-JP" altLang="en-US" sz="4000" dirty="0" smtClean="0">
                <a:solidFill>
                  <a:schemeClr val="accent5">
                    <a:lumMod val="20000"/>
                    <a:lumOff val="80000"/>
                  </a:schemeClr>
                </a:solidFill>
              </a:rPr>
              <a:t>②病機論</a:t>
            </a:r>
            <a:endParaRPr kumimoji="1" lang="ja-JP" altLang="en-US" sz="4000" dirty="0">
              <a:solidFill>
                <a:schemeClr val="accent5">
                  <a:lumMod val="20000"/>
                  <a:lumOff val="80000"/>
                </a:schemeClr>
              </a:solidFill>
            </a:endParaRPr>
          </a:p>
        </p:txBody>
      </p:sp>
      <p:sp>
        <p:nvSpPr>
          <p:cNvPr id="7" name="テキスト ボックス 6"/>
          <p:cNvSpPr txBox="1"/>
          <p:nvPr/>
        </p:nvSpPr>
        <p:spPr>
          <a:xfrm>
            <a:off x="7164288" y="489446"/>
            <a:ext cx="1800200" cy="923330"/>
          </a:xfrm>
          <a:prstGeom prst="rect">
            <a:avLst/>
          </a:prstGeom>
          <a:noFill/>
        </p:spPr>
        <p:txBody>
          <a:bodyPr wrap="square" rtlCol="0">
            <a:spAutoFit/>
          </a:bodyPr>
          <a:lstStyle/>
          <a:p>
            <a:r>
              <a:rPr lang="ja-JP" altLang="en-US" dirty="0" smtClean="0">
                <a:solidFill>
                  <a:schemeClr val="accent5">
                    <a:lumMod val="20000"/>
                    <a:lumOff val="80000"/>
                  </a:schemeClr>
                </a:solidFill>
              </a:rPr>
              <a:t>□邪正相争</a:t>
            </a:r>
            <a:endParaRPr lang="ja-JP" altLang="en-US" dirty="0">
              <a:solidFill>
                <a:schemeClr val="accent5">
                  <a:lumMod val="20000"/>
                  <a:lumOff val="80000"/>
                </a:schemeClr>
              </a:solidFill>
            </a:endParaRPr>
          </a:p>
          <a:p>
            <a:r>
              <a:rPr lang="ja-JP" altLang="en-US" dirty="0" smtClean="0">
                <a:solidFill>
                  <a:schemeClr val="accent5">
                    <a:lumMod val="20000"/>
                    <a:lumOff val="80000"/>
                  </a:schemeClr>
                </a:solidFill>
              </a:rPr>
              <a:t>□陰陽失調</a:t>
            </a:r>
            <a:endParaRPr lang="ja-JP" altLang="en-US" dirty="0">
              <a:solidFill>
                <a:schemeClr val="accent5">
                  <a:lumMod val="20000"/>
                  <a:lumOff val="80000"/>
                </a:schemeClr>
              </a:solidFill>
            </a:endParaRPr>
          </a:p>
          <a:p>
            <a:r>
              <a:rPr lang="ja-JP" altLang="en-US" dirty="0" smtClean="0">
                <a:solidFill>
                  <a:srgbClr val="FF9900"/>
                </a:solidFill>
              </a:rPr>
              <a:t>□気血津液失調</a:t>
            </a:r>
            <a:endParaRPr lang="ja-JP" altLang="en-US" dirty="0">
              <a:solidFill>
                <a:srgbClr val="FF9900"/>
              </a:solidFill>
            </a:endParaRPr>
          </a:p>
        </p:txBody>
      </p:sp>
    </p:spTree>
    <p:extLst>
      <p:ext uri="{BB962C8B-B14F-4D97-AF65-F5344CB8AC3E}">
        <p14:creationId xmlns:p14="http://schemas.microsoft.com/office/powerpoint/2010/main" val="231749339"/>
      </p:ext>
    </p:extLst>
  </p:cSld>
  <p:clrMapOvr>
    <a:masterClrMapping/>
  </p:clrMapOvr>
  <p:transition spd="slow">
    <p:push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mph" presetSubtype="2" fill="hold" nodeType="clickEffect">
                                  <p:stCondLst>
                                    <p:cond delay="0"/>
                                  </p:stCondLst>
                                  <p:childTnLst>
                                    <p:animClr clrSpc="rgb" dir="cw">
                                      <p:cBhvr override="childStyle">
                                        <p:cTn id="6" dur="2000" fill="hold"/>
                                        <p:tgtEl>
                                          <p:spTgt spid="3">
                                            <p:txEl>
                                              <p:pRg st="7" end="7"/>
                                            </p:txEl>
                                          </p:spTgt>
                                        </p:tgtEl>
                                        <p:attrNameLst>
                                          <p:attrName>style.color</p:attrName>
                                        </p:attrNameLst>
                                      </p:cBhvr>
                                      <p:to>
                                        <a:schemeClr val="accent2"/>
                                      </p:to>
                                    </p:animClr>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p:cNvSpPr>
            <a:spLocks noGrp="1"/>
          </p:cNvSpPr>
          <p:nvPr>
            <p:ph type="title"/>
          </p:nvPr>
        </p:nvSpPr>
        <p:spPr>
          <a:xfrm>
            <a:off x="611560" y="836712"/>
            <a:ext cx="7520940" cy="548640"/>
          </a:xfrm>
        </p:spPr>
        <p:txBody>
          <a:bodyPr/>
          <a:lstStyle/>
          <a:p>
            <a:r>
              <a:rPr lang="ja-JP" altLang="en-US" sz="4000" dirty="0" smtClean="0">
                <a:solidFill>
                  <a:schemeClr val="accent5">
                    <a:lumMod val="20000"/>
                    <a:lumOff val="80000"/>
                  </a:schemeClr>
                </a:solidFill>
              </a:rPr>
              <a:t>■</a:t>
            </a:r>
            <a:r>
              <a:rPr lang="ja-JP" altLang="en-US" sz="4000" dirty="0">
                <a:solidFill>
                  <a:schemeClr val="accent5">
                    <a:lumMod val="20000"/>
                    <a:lumOff val="80000"/>
                  </a:schemeClr>
                </a:solidFill>
              </a:rPr>
              <a:t>気血津</a:t>
            </a:r>
            <a:r>
              <a:rPr lang="ja-JP" altLang="en-US" sz="4000" dirty="0" smtClean="0">
                <a:solidFill>
                  <a:schemeClr val="accent5">
                    <a:lumMod val="20000"/>
                    <a:lumOff val="80000"/>
                  </a:schemeClr>
                </a:solidFill>
              </a:rPr>
              <a:t>液失調</a:t>
            </a:r>
            <a:endParaRPr kumimoji="1" lang="ja-JP" altLang="en-US" sz="4000" dirty="0">
              <a:solidFill>
                <a:schemeClr val="accent5">
                  <a:lumMod val="20000"/>
                  <a:lumOff val="80000"/>
                </a:schemeClr>
              </a:solidFill>
            </a:endParaRPr>
          </a:p>
        </p:txBody>
      </p:sp>
      <p:sp>
        <p:nvSpPr>
          <p:cNvPr id="10" name="テキスト ボックス 9"/>
          <p:cNvSpPr txBox="1"/>
          <p:nvPr/>
        </p:nvSpPr>
        <p:spPr>
          <a:xfrm>
            <a:off x="7164288" y="489446"/>
            <a:ext cx="1800200" cy="923330"/>
          </a:xfrm>
          <a:prstGeom prst="rect">
            <a:avLst/>
          </a:prstGeom>
          <a:noFill/>
        </p:spPr>
        <p:txBody>
          <a:bodyPr wrap="square" rtlCol="0">
            <a:spAutoFit/>
          </a:bodyPr>
          <a:lstStyle/>
          <a:p>
            <a:r>
              <a:rPr lang="ja-JP" altLang="en-US" dirty="0" smtClean="0">
                <a:solidFill>
                  <a:schemeClr val="accent5">
                    <a:lumMod val="20000"/>
                    <a:lumOff val="80000"/>
                  </a:schemeClr>
                </a:solidFill>
              </a:rPr>
              <a:t>□邪正相争</a:t>
            </a:r>
            <a:endParaRPr lang="ja-JP" altLang="en-US" dirty="0">
              <a:solidFill>
                <a:schemeClr val="accent5">
                  <a:lumMod val="20000"/>
                  <a:lumOff val="80000"/>
                </a:schemeClr>
              </a:solidFill>
            </a:endParaRPr>
          </a:p>
          <a:p>
            <a:r>
              <a:rPr lang="ja-JP" altLang="en-US" dirty="0" smtClean="0">
                <a:solidFill>
                  <a:schemeClr val="accent5">
                    <a:lumMod val="20000"/>
                    <a:lumOff val="80000"/>
                  </a:schemeClr>
                </a:solidFill>
              </a:rPr>
              <a:t>□陰陽失調</a:t>
            </a:r>
            <a:endParaRPr lang="ja-JP" altLang="en-US" dirty="0">
              <a:solidFill>
                <a:schemeClr val="accent5">
                  <a:lumMod val="20000"/>
                  <a:lumOff val="80000"/>
                </a:schemeClr>
              </a:solidFill>
            </a:endParaRPr>
          </a:p>
          <a:p>
            <a:r>
              <a:rPr lang="ja-JP" altLang="en-US" dirty="0" smtClean="0">
                <a:solidFill>
                  <a:srgbClr val="FF9900"/>
                </a:solidFill>
              </a:rPr>
              <a:t>□気血津液失調</a:t>
            </a:r>
            <a:endParaRPr lang="ja-JP" altLang="en-US" dirty="0">
              <a:solidFill>
                <a:srgbClr val="FF9900"/>
              </a:solidFill>
            </a:endParaRPr>
          </a:p>
        </p:txBody>
      </p:sp>
      <p:sp>
        <p:nvSpPr>
          <p:cNvPr id="3" name="正方形/長方形 2"/>
          <p:cNvSpPr/>
          <p:nvPr/>
        </p:nvSpPr>
        <p:spPr>
          <a:xfrm>
            <a:off x="395536" y="1875596"/>
            <a:ext cx="8561780" cy="4154984"/>
          </a:xfrm>
          <a:prstGeom prst="rect">
            <a:avLst/>
          </a:prstGeom>
        </p:spPr>
        <p:txBody>
          <a:bodyPr wrap="square">
            <a:spAutoFit/>
          </a:bodyPr>
          <a:lstStyle/>
          <a:p>
            <a:r>
              <a:rPr lang="ja-JP" altLang="en-US" sz="2400" dirty="0"/>
              <a:t>◆</a:t>
            </a:r>
            <a:r>
              <a:rPr lang="ja-JP" altLang="en-US" sz="2400" dirty="0" smtClean="0"/>
              <a:t>気病</a:t>
            </a:r>
            <a:endParaRPr lang="en-US" altLang="ja-JP" sz="2400" dirty="0" smtClean="0"/>
          </a:p>
          <a:p>
            <a:r>
              <a:rPr lang="ja-JP" altLang="en-US" sz="2400" dirty="0"/>
              <a:t>　　　　</a:t>
            </a:r>
            <a:endParaRPr lang="en-US" altLang="ja-JP" sz="2400" dirty="0" smtClean="0"/>
          </a:p>
          <a:p>
            <a:r>
              <a:rPr lang="ja-JP" altLang="en-US" sz="2400" dirty="0" smtClean="0"/>
              <a:t>◎気虚･･･気</a:t>
            </a:r>
            <a:r>
              <a:rPr lang="ja-JP" altLang="en-US" sz="2400" dirty="0"/>
              <a:t>が</a:t>
            </a:r>
            <a:r>
              <a:rPr lang="ja-JP" altLang="en-US" sz="2400" dirty="0" smtClean="0"/>
              <a:t>足りない（</a:t>
            </a:r>
            <a:r>
              <a:rPr lang="ja-JP" altLang="en-US" sz="2400" dirty="0"/>
              <a:t>→気脱：</a:t>
            </a:r>
            <a:r>
              <a:rPr lang="ja-JP" altLang="en-US" dirty="0"/>
              <a:t>気虚が極端に進んで病的な状態</a:t>
            </a:r>
            <a:r>
              <a:rPr lang="ja-JP" altLang="en-US" sz="2400" dirty="0" smtClean="0"/>
              <a:t>）</a:t>
            </a:r>
            <a:endParaRPr lang="en-US" altLang="ja-JP" sz="2400" dirty="0" smtClean="0"/>
          </a:p>
          <a:p>
            <a:endParaRPr lang="en-US" altLang="ja-JP" sz="2400" dirty="0" smtClean="0"/>
          </a:p>
          <a:p>
            <a:r>
              <a:rPr lang="ja-JP" altLang="en-US" sz="2400" dirty="0" smtClean="0"/>
              <a:t>◎気陥･･･気</a:t>
            </a:r>
            <a:r>
              <a:rPr lang="ja-JP" altLang="en-US" sz="2400" dirty="0"/>
              <a:t>が下に偏っている、下がりすぎて</a:t>
            </a:r>
            <a:r>
              <a:rPr lang="ja-JP" altLang="en-US" sz="2400" dirty="0" smtClean="0"/>
              <a:t>いる</a:t>
            </a:r>
            <a:endParaRPr lang="en-US" altLang="ja-JP" sz="2400" dirty="0" smtClean="0"/>
          </a:p>
          <a:p>
            <a:r>
              <a:rPr lang="ja-JP" altLang="en-US" sz="2400" dirty="0"/>
              <a:t>　　</a:t>
            </a:r>
            <a:r>
              <a:rPr lang="ja-JP" altLang="en-US" dirty="0" smtClean="0"/>
              <a:t>気</a:t>
            </a:r>
            <a:r>
              <a:rPr lang="ja-JP" altLang="en-US" dirty="0"/>
              <a:t>を身体の上部に送る働きが衰えている</a:t>
            </a:r>
            <a:r>
              <a:rPr lang="en-US" altLang="ja-JP" dirty="0" smtClean="0"/>
              <a:t>or</a:t>
            </a:r>
            <a:r>
              <a:rPr lang="ja-JP" altLang="en-US" dirty="0" smtClean="0"/>
              <a:t>気</a:t>
            </a:r>
            <a:r>
              <a:rPr lang="ja-JP" altLang="en-US" dirty="0"/>
              <a:t>の絶対量が少なく</a:t>
            </a:r>
            <a:r>
              <a:rPr lang="ja-JP" altLang="en-US" dirty="0" smtClean="0"/>
              <a:t>なっている</a:t>
            </a:r>
            <a:r>
              <a:rPr lang="ja-JP" altLang="en-US" dirty="0"/>
              <a:t>　</a:t>
            </a:r>
            <a:r>
              <a:rPr lang="ja-JP" altLang="en-US" sz="2400" dirty="0"/>
              <a:t>　　　　　　　　</a:t>
            </a:r>
            <a:r>
              <a:rPr lang="ja-JP" altLang="en-US" sz="2400" dirty="0" smtClean="0"/>
              <a:t>　　　　　</a:t>
            </a:r>
            <a:endParaRPr lang="en-US" altLang="ja-JP" sz="2400" dirty="0" smtClean="0"/>
          </a:p>
          <a:p>
            <a:r>
              <a:rPr lang="ja-JP" altLang="en-US" sz="2400" dirty="0"/>
              <a:t>　</a:t>
            </a:r>
            <a:r>
              <a:rPr lang="ja-JP" altLang="en-US" sz="2400" dirty="0" smtClean="0"/>
              <a:t>　　　　　　　　　　　　　　　　　</a:t>
            </a:r>
            <a:r>
              <a:rPr lang="ja-JP" altLang="en-US" dirty="0" smtClean="0"/>
              <a:t>→</a:t>
            </a:r>
            <a:r>
              <a:rPr lang="ja-JP" altLang="en-US" sz="1600" dirty="0"/>
              <a:t>気が下に偏って</a:t>
            </a:r>
            <a:r>
              <a:rPr lang="ja-JP" altLang="en-US" sz="1600" dirty="0" smtClean="0"/>
              <a:t>しまう</a:t>
            </a:r>
            <a:endParaRPr lang="ja-JP" altLang="en-US" sz="2400" dirty="0"/>
          </a:p>
          <a:p>
            <a:r>
              <a:rPr lang="ja-JP" altLang="en-US" sz="2400" dirty="0" smtClean="0"/>
              <a:t>◎気逆･･･気</a:t>
            </a:r>
            <a:r>
              <a:rPr lang="ja-JP" altLang="en-US" sz="2400" dirty="0"/>
              <a:t>が上りすぎて</a:t>
            </a:r>
            <a:r>
              <a:rPr lang="ja-JP" altLang="en-US" sz="2400" dirty="0" smtClean="0"/>
              <a:t>いる</a:t>
            </a:r>
            <a:endParaRPr lang="en-US" altLang="ja-JP" sz="2400" dirty="0" smtClean="0"/>
          </a:p>
          <a:p>
            <a:endParaRPr lang="ja-JP" altLang="en-US" sz="2400" dirty="0"/>
          </a:p>
          <a:p>
            <a:r>
              <a:rPr lang="ja-JP" altLang="en-US" sz="2400" dirty="0" smtClean="0"/>
              <a:t>◎気滞･･･気</a:t>
            </a:r>
            <a:r>
              <a:rPr lang="ja-JP" altLang="en-US" sz="2400" dirty="0"/>
              <a:t>の流れが滞っている（</a:t>
            </a:r>
            <a:r>
              <a:rPr lang="en-US" altLang="ja-JP" sz="2400" dirty="0"/>
              <a:t>…</a:t>
            </a:r>
            <a:r>
              <a:rPr lang="ja-JP" altLang="en-US" sz="2400" dirty="0"/>
              <a:t>「不通則痛」）</a:t>
            </a:r>
          </a:p>
          <a:p>
            <a:r>
              <a:rPr lang="ja-JP" altLang="en-US" sz="2400" dirty="0"/>
              <a:t>　　　　　　　　　　</a:t>
            </a:r>
            <a:r>
              <a:rPr lang="ja-JP" altLang="en-US" sz="2400" dirty="0" smtClean="0"/>
              <a:t>（</a:t>
            </a:r>
            <a:r>
              <a:rPr lang="ja-JP" altLang="en-US" sz="2400" dirty="0"/>
              <a:t>→気閉：</a:t>
            </a:r>
            <a:r>
              <a:rPr lang="ja-JP" altLang="en-US" dirty="0"/>
              <a:t>気滞が極端に進んで病的な状態</a:t>
            </a:r>
            <a:r>
              <a:rPr lang="ja-JP" altLang="en-US" sz="2400" dirty="0" smtClean="0"/>
              <a:t>）</a:t>
            </a:r>
            <a:endParaRPr lang="ja-JP" altLang="en-US" sz="2400" dirty="0"/>
          </a:p>
        </p:txBody>
      </p:sp>
    </p:spTree>
    <p:extLst>
      <p:ext uri="{BB962C8B-B14F-4D97-AF65-F5344CB8AC3E}">
        <p14:creationId xmlns:p14="http://schemas.microsoft.com/office/powerpoint/2010/main" val="3799466938"/>
      </p:ext>
    </p:extLst>
  </p:cSld>
  <p:clrMapOvr>
    <a:masterClrMapping/>
  </p:clrMapOvr>
  <p:transition spd="slow">
    <p:pu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fade">
                                      <p:cBhvr>
                                        <p:cTn id="32" dur="500"/>
                                        <p:tgtEl>
                                          <p:spTgt spid="3">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fade">
                                      <p:cBhvr>
                                        <p:cTn id="37" dur="500"/>
                                        <p:tgtEl>
                                          <p:spTgt spid="3">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9" end="9"/>
                                            </p:txEl>
                                          </p:spTgt>
                                        </p:tgtEl>
                                        <p:attrNameLst>
                                          <p:attrName>style.visibility</p:attrName>
                                        </p:attrNameLst>
                                      </p:cBhvr>
                                      <p:to>
                                        <p:strVal val="visible"/>
                                      </p:to>
                                    </p:set>
                                    <p:animEffect transition="in" filter="fade">
                                      <p:cBhvr>
                                        <p:cTn id="42" dur="500"/>
                                        <p:tgtEl>
                                          <p:spTgt spid="3">
                                            <p:txEl>
                                              <p:pRg st="9" end="9"/>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animEffect transition="in" filter="fade">
                                      <p:cBhvr>
                                        <p:cTn id="47"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p:cNvSpPr>
            <a:spLocks noGrp="1"/>
          </p:cNvSpPr>
          <p:nvPr>
            <p:ph type="title"/>
          </p:nvPr>
        </p:nvSpPr>
        <p:spPr>
          <a:xfrm>
            <a:off x="611560" y="836712"/>
            <a:ext cx="7520940" cy="548640"/>
          </a:xfrm>
        </p:spPr>
        <p:txBody>
          <a:bodyPr/>
          <a:lstStyle/>
          <a:p>
            <a:r>
              <a:rPr lang="ja-JP" altLang="en-US" sz="4000" dirty="0" smtClean="0">
                <a:solidFill>
                  <a:schemeClr val="accent5">
                    <a:lumMod val="20000"/>
                    <a:lumOff val="80000"/>
                  </a:schemeClr>
                </a:solidFill>
              </a:rPr>
              <a:t>■</a:t>
            </a:r>
            <a:r>
              <a:rPr lang="ja-JP" altLang="en-US" sz="4000" dirty="0">
                <a:solidFill>
                  <a:schemeClr val="accent5">
                    <a:lumMod val="20000"/>
                    <a:lumOff val="80000"/>
                  </a:schemeClr>
                </a:solidFill>
              </a:rPr>
              <a:t>気血津</a:t>
            </a:r>
            <a:r>
              <a:rPr lang="ja-JP" altLang="en-US" sz="4000" dirty="0" smtClean="0">
                <a:solidFill>
                  <a:schemeClr val="accent5">
                    <a:lumMod val="20000"/>
                    <a:lumOff val="80000"/>
                  </a:schemeClr>
                </a:solidFill>
              </a:rPr>
              <a:t>液失調</a:t>
            </a:r>
            <a:endParaRPr kumimoji="1" lang="ja-JP" altLang="en-US" sz="4000" dirty="0">
              <a:solidFill>
                <a:schemeClr val="accent5">
                  <a:lumMod val="20000"/>
                  <a:lumOff val="80000"/>
                </a:schemeClr>
              </a:solidFill>
            </a:endParaRPr>
          </a:p>
        </p:txBody>
      </p:sp>
      <p:sp>
        <p:nvSpPr>
          <p:cNvPr id="10" name="テキスト ボックス 9"/>
          <p:cNvSpPr txBox="1"/>
          <p:nvPr/>
        </p:nvSpPr>
        <p:spPr>
          <a:xfrm>
            <a:off x="7164288" y="489446"/>
            <a:ext cx="1800200" cy="923330"/>
          </a:xfrm>
          <a:prstGeom prst="rect">
            <a:avLst/>
          </a:prstGeom>
          <a:noFill/>
        </p:spPr>
        <p:txBody>
          <a:bodyPr wrap="square" rtlCol="0">
            <a:spAutoFit/>
          </a:bodyPr>
          <a:lstStyle/>
          <a:p>
            <a:r>
              <a:rPr lang="ja-JP" altLang="en-US" dirty="0" smtClean="0">
                <a:solidFill>
                  <a:schemeClr val="accent5">
                    <a:lumMod val="20000"/>
                    <a:lumOff val="80000"/>
                  </a:schemeClr>
                </a:solidFill>
              </a:rPr>
              <a:t>□邪正相争</a:t>
            </a:r>
            <a:endParaRPr lang="ja-JP" altLang="en-US" dirty="0">
              <a:solidFill>
                <a:schemeClr val="accent5">
                  <a:lumMod val="20000"/>
                  <a:lumOff val="80000"/>
                </a:schemeClr>
              </a:solidFill>
            </a:endParaRPr>
          </a:p>
          <a:p>
            <a:r>
              <a:rPr lang="ja-JP" altLang="en-US" dirty="0" smtClean="0">
                <a:solidFill>
                  <a:schemeClr val="accent5">
                    <a:lumMod val="20000"/>
                    <a:lumOff val="80000"/>
                  </a:schemeClr>
                </a:solidFill>
              </a:rPr>
              <a:t>□陰陽失調</a:t>
            </a:r>
            <a:endParaRPr lang="ja-JP" altLang="en-US" dirty="0">
              <a:solidFill>
                <a:schemeClr val="accent5">
                  <a:lumMod val="20000"/>
                  <a:lumOff val="80000"/>
                </a:schemeClr>
              </a:solidFill>
            </a:endParaRPr>
          </a:p>
          <a:p>
            <a:r>
              <a:rPr lang="ja-JP" altLang="en-US" dirty="0" smtClean="0">
                <a:solidFill>
                  <a:srgbClr val="FF9900"/>
                </a:solidFill>
              </a:rPr>
              <a:t>□気血津液失調</a:t>
            </a:r>
            <a:endParaRPr lang="ja-JP" altLang="en-US" dirty="0">
              <a:solidFill>
                <a:srgbClr val="FF9900"/>
              </a:solidFill>
            </a:endParaRPr>
          </a:p>
        </p:txBody>
      </p:sp>
      <p:sp>
        <p:nvSpPr>
          <p:cNvPr id="3" name="正方形/長方形 2"/>
          <p:cNvSpPr/>
          <p:nvPr/>
        </p:nvSpPr>
        <p:spPr>
          <a:xfrm>
            <a:off x="395536" y="1875596"/>
            <a:ext cx="8561780" cy="2985433"/>
          </a:xfrm>
          <a:prstGeom prst="rect">
            <a:avLst/>
          </a:prstGeom>
        </p:spPr>
        <p:txBody>
          <a:bodyPr wrap="square">
            <a:spAutoFit/>
          </a:bodyPr>
          <a:lstStyle/>
          <a:p>
            <a:r>
              <a:rPr lang="ja-JP" altLang="en-US" sz="2400" dirty="0"/>
              <a:t>◆</a:t>
            </a:r>
            <a:r>
              <a:rPr lang="ja-JP" altLang="en-US" sz="2400" dirty="0" smtClean="0"/>
              <a:t>血病</a:t>
            </a:r>
            <a:endParaRPr lang="en-US" altLang="ja-JP" sz="2400" dirty="0" smtClean="0"/>
          </a:p>
          <a:p>
            <a:r>
              <a:rPr lang="ja-JP" altLang="en-US" sz="2400" dirty="0"/>
              <a:t>　　　　　</a:t>
            </a:r>
            <a:endParaRPr lang="en-US" altLang="ja-JP" sz="2400" dirty="0" smtClean="0"/>
          </a:p>
          <a:p>
            <a:r>
              <a:rPr lang="ja-JP" altLang="en-US" sz="2400" dirty="0"/>
              <a:t>◎</a:t>
            </a:r>
            <a:r>
              <a:rPr lang="ja-JP" altLang="en-US" sz="2400" dirty="0" smtClean="0"/>
              <a:t>血虚･･･血</a:t>
            </a:r>
            <a:r>
              <a:rPr lang="ja-JP" altLang="en-US" sz="2400" dirty="0"/>
              <a:t>が</a:t>
            </a:r>
            <a:r>
              <a:rPr lang="ja-JP" altLang="en-US" sz="2400" dirty="0" smtClean="0"/>
              <a:t>足りない</a:t>
            </a:r>
            <a:endParaRPr lang="en-US" altLang="ja-JP" sz="2400" dirty="0" smtClean="0"/>
          </a:p>
          <a:p>
            <a:endParaRPr lang="en-US" altLang="ja-JP" sz="2400" dirty="0" smtClean="0"/>
          </a:p>
          <a:p>
            <a:r>
              <a:rPr lang="ja-JP" altLang="en-US" sz="2400" dirty="0" smtClean="0"/>
              <a:t>◎血熱･･･血分</a:t>
            </a:r>
            <a:r>
              <a:rPr lang="ja-JP" altLang="en-US" sz="2400" dirty="0"/>
              <a:t>に熱が入り、血行が加速</a:t>
            </a:r>
            <a:r>
              <a:rPr lang="ja-JP" altLang="en-US" sz="2400" dirty="0" smtClean="0"/>
              <a:t>する</a:t>
            </a:r>
            <a:endParaRPr lang="en-US" altLang="ja-JP" sz="2400" dirty="0" smtClean="0"/>
          </a:p>
          <a:p>
            <a:r>
              <a:rPr lang="ja-JP" altLang="en-US" sz="2400" dirty="0"/>
              <a:t>　</a:t>
            </a:r>
            <a:r>
              <a:rPr lang="ja-JP" altLang="en-US" sz="2400" dirty="0" smtClean="0"/>
              <a:t>　　　　　　　　　　　　　</a:t>
            </a:r>
            <a:r>
              <a:rPr lang="ja-JP" altLang="en-US" sz="2000" dirty="0" smtClean="0"/>
              <a:t>→</a:t>
            </a:r>
            <a:r>
              <a:rPr lang="ja-JP" altLang="en-US" sz="2000" dirty="0"/>
              <a:t>発熱や出血</a:t>
            </a:r>
            <a:r>
              <a:rPr lang="ja-JP" altLang="en-US" sz="2000" dirty="0" smtClean="0"/>
              <a:t>など</a:t>
            </a:r>
            <a:endParaRPr lang="en-US" altLang="ja-JP" sz="2000" dirty="0" smtClean="0"/>
          </a:p>
          <a:p>
            <a:endParaRPr lang="ja-JP" altLang="en-US" sz="2000" dirty="0"/>
          </a:p>
          <a:p>
            <a:r>
              <a:rPr lang="ja-JP" altLang="en-US" sz="2400" dirty="0" smtClean="0"/>
              <a:t>◎血瘀･･･血</a:t>
            </a:r>
            <a:r>
              <a:rPr lang="ja-JP" altLang="en-US" sz="2400" dirty="0"/>
              <a:t>の流れが滞って</a:t>
            </a:r>
            <a:r>
              <a:rPr lang="ja-JP" altLang="en-US" sz="2400" dirty="0" smtClean="0"/>
              <a:t>いる</a:t>
            </a:r>
            <a:endParaRPr lang="ja-JP" altLang="en-US" sz="2400" dirty="0"/>
          </a:p>
        </p:txBody>
      </p:sp>
    </p:spTree>
    <p:extLst>
      <p:ext uri="{BB962C8B-B14F-4D97-AF65-F5344CB8AC3E}">
        <p14:creationId xmlns:p14="http://schemas.microsoft.com/office/powerpoint/2010/main" val="2026474373"/>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animEffect transition="in" filter="fade">
                                      <p:cBhvr>
                                        <p:cTn id="3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p:cNvSpPr>
            <a:spLocks noGrp="1"/>
          </p:cNvSpPr>
          <p:nvPr>
            <p:ph type="title"/>
          </p:nvPr>
        </p:nvSpPr>
        <p:spPr>
          <a:xfrm>
            <a:off x="611560" y="836712"/>
            <a:ext cx="7520940" cy="548640"/>
          </a:xfrm>
        </p:spPr>
        <p:txBody>
          <a:bodyPr/>
          <a:lstStyle/>
          <a:p>
            <a:r>
              <a:rPr lang="ja-JP" altLang="en-US" sz="4000" dirty="0" smtClean="0">
                <a:solidFill>
                  <a:schemeClr val="accent5">
                    <a:lumMod val="20000"/>
                    <a:lumOff val="80000"/>
                  </a:schemeClr>
                </a:solidFill>
              </a:rPr>
              <a:t>■</a:t>
            </a:r>
            <a:r>
              <a:rPr lang="ja-JP" altLang="en-US" sz="4000" dirty="0">
                <a:solidFill>
                  <a:schemeClr val="accent5">
                    <a:lumMod val="20000"/>
                    <a:lumOff val="80000"/>
                  </a:schemeClr>
                </a:solidFill>
              </a:rPr>
              <a:t>気血津</a:t>
            </a:r>
            <a:r>
              <a:rPr lang="ja-JP" altLang="en-US" sz="4000" dirty="0" smtClean="0">
                <a:solidFill>
                  <a:schemeClr val="accent5">
                    <a:lumMod val="20000"/>
                    <a:lumOff val="80000"/>
                  </a:schemeClr>
                </a:solidFill>
              </a:rPr>
              <a:t>液失調</a:t>
            </a:r>
            <a:endParaRPr kumimoji="1" lang="ja-JP" altLang="en-US" sz="4000" dirty="0">
              <a:solidFill>
                <a:schemeClr val="accent5">
                  <a:lumMod val="20000"/>
                  <a:lumOff val="80000"/>
                </a:schemeClr>
              </a:solidFill>
            </a:endParaRPr>
          </a:p>
        </p:txBody>
      </p:sp>
      <p:sp>
        <p:nvSpPr>
          <p:cNvPr id="10" name="テキスト ボックス 9"/>
          <p:cNvSpPr txBox="1"/>
          <p:nvPr/>
        </p:nvSpPr>
        <p:spPr>
          <a:xfrm>
            <a:off x="7164288" y="489446"/>
            <a:ext cx="1800200" cy="923330"/>
          </a:xfrm>
          <a:prstGeom prst="rect">
            <a:avLst/>
          </a:prstGeom>
          <a:noFill/>
        </p:spPr>
        <p:txBody>
          <a:bodyPr wrap="square" rtlCol="0">
            <a:spAutoFit/>
          </a:bodyPr>
          <a:lstStyle/>
          <a:p>
            <a:r>
              <a:rPr lang="ja-JP" altLang="en-US" dirty="0" smtClean="0">
                <a:solidFill>
                  <a:schemeClr val="accent5">
                    <a:lumMod val="20000"/>
                    <a:lumOff val="80000"/>
                  </a:schemeClr>
                </a:solidFill>
              </a:rPr>
              <a:t>□邪正相争</a:t>
            </a:r>
            <a:endParaRPr lang="ja-JP" altLang="en-US" dirty="0">
              <a:solidFill>
                <a:schemeClr val="accent5">
                  <a:lumMod val="20000"/>
                  <a:lumOff val="80000"/>
                </a:schemeClr>
              </a:solidFill>
            </a:endParaRPr>
          </a:p>
          <a:p>
            <a:r>
              <a:rPr lang="ja-JP" altLang="en-US" dirty="0" smtClean="0">
                <a:solidFill>
                  <a:schemeClr val="accent5">
                    <a:lumMod val="20000"/>
                    <a:lumOff val="80000"/>
                  </a:schemeClr>
                </a:solidFill>
              </a:rPr>
              <a:t>□陰陽失調</a:t>
            </a:r>
            <a:endParaRPr lang="ja-JP" altLang="en-US" dirty="0">
              <a:solidFill>
                <a:schemeClr val="accent5">
                  <a:lumMod val="20000"/>
                  <a:lumOff val="80000"/>
                </a:schemeClr>
              </a:solidFill>
            </a:endParaRPr>
          </a:p>
          <a:p>
            <a:r>
              <a:rPr lang="ja-JP" altLang="en-US" dirty="0" smtClean="0">
                <a:solidFill>
                  <a:srgbClr val="FF9900"/>
                </a:solidFill>
              </a:rPr>
              <a:t>□気血津液失調</a:t>
            </a:r>
            <a:endParaRPr lang="ja-JP" altLang="en-US" dirty="0">
              <a:solidFill>
                <a:srgbClr val="FF9900"/>
              </a:solidFill>
            </a:endParaRPr>
          </a:p>
        </p:txBody>
      </p:sp>
      <p:sp>
        <p:nvSpPr>
          <p:cNvPr id="3" name="正方形/長方形 2"/>
          <p:cNvSpPr/>
          <p:nvPr/>
        </p:nvSpPr>
        <p:spPr>
          <a:xfrm>
            <a:off x="395536" y="1875596"/>
            <a:ext cx="8561780" cy="3416320"/>
          </a:xfrm>
          <a:prstGeom prst="rect">
            <a:avLst/>
          </a:prstGeom>
        </p:spPr>
        <p:txBody>
          <a:bodyPr wrap="square">
            <a:spAutoFit/>
          </a:bodyPr>
          <a:lstStyle/>
          <a:p>
            <a:r>
              <a:rPr lang="ja-JP" altLang="en-US" sz="2400" dirty="0"/>
              <a:t>◆津液病　</a:t>
            </a:r>
            <a:endParaRPr lang="en-US" altLang="ja-JP" sz="2400" dirty="0" smtClean="0"/>
          </a:p>
          <a:p>
            <a:endParaRPr lang="en-US" altLang="ja-JP" sz="2400" dirty="0" smtClean="0"/>
          </a:p>
          <a:p>
            <a:r>
              <a:rPr lang="ja-JP" altLang="en-US" sz="2400" dirty="0"/>
              <a:t>◎</a:t>
            </a:r>
            <a:r>
              <a:rPr lang="ja-JP" altLang="en-US" sz="2400" dirty="0" smtClean="0"/>
              <a:t>津</a:t>
            </a:r>
            <a:r>
              <a:rPr lang="ja-JP" altLang="en-US" sz="2400" dirty="0"/>
              <a:t>液</a:t>
            </a:r>
            <a:r>
              <a:rPr lang="ja-JP" altLang="en-US" sz="2400" dirty="0" smtClean="0"/>
              <a:t>不足･･･津</a:t>
            </a:r>
            <a:r>
              <a:rPr lang="ja-JP" altLang="en-US" sz="2400" dirty="0"/>
              <a:t>液が</a:t>
            </a:r>
            <a:r>
              <a:rPr lang="ja-JP" altLang="en-US" sz="2400" dirty="0" smtClean="0"/>
              <a:t>足りない</a:t>
            </a:r>
            <a:r>
              <a:rPr lang="ja-JP" altLang="en-US" sz="2400" dirty="0"/>
              <a:t>　　　　　　　　　　　　　　　　　　　　　</a:t>
            </a:r>
            <a:r>
              <a:rPr lang="ja-JP" altLang="en-US" sz="2400" dirty="0" smtClean="0"/>
              <a:t>　　</a:t>
            </a:r>
            <a:endParaRPr lang="en-US" altLang="ja-JP" sz="2400" dirty="0" smtClean="0"/>
          </a:p>
          <a:p>
            <a:r>
              <a:rPr lang="ja-JP" altLang="en-US" sz="2400" dirty="0"/>
              <a:t>　</a:t>
            </a:r>
            <a:r>
              <a:rPr lang="ja-JP" altLang="en-US" sz="2400" dirty="0" smtClean="0"/>
              <a:t>　　　　　　津</a:t>
            </a:r>
            <a:r>
              <a:rPr lang="ja-JP" altLang="en-US" sz="2400" dirty="0"/>
              <a:t>液の生成不足</a:t>
            </a:r>
            <a:r>
              <a:rPr lang="en-US" altLang="ja-JP" sz="2400" dirty="0"/>
              <a:t>or</a:t>
            </a:r>
            <a:r>
              <a:rPr lang="ja-JP" altLang="en-US" sz="2400" dirty="0"/>
              <a:t>燥邪・熱邪による喪失など</a:t>
            </a:r>
          </a:p>
          <a:p>
            <a:endParaRPr lang="en-US" altLang="ja-JP" sz="2400" dirty="0" smtClean="0"/>
          </a:p>
          <a:p>
            <a:r>
              <a:rPr lang="ja-JP" altLang="en-US" sz="2400" dirty="0" smtClean="0"/>
              <a:t>◎水</a:t>
            </a:r>
            <a:r>
              <a:rPr lang="ja-JP" altLang="en-US" sz="2400" dirty="0"/>
              <a:t>液停滞</a:t>
            </a:r>
            <a:r>
              <a:rPr lang="en-US" altLang="ja-JP" sz="2400" dirty="0"/>
              <a:t>…</a:t>
            </a:r>
            <a:r>
              <a:rPr lang="ja-JP" altLang="en-US" sz="2400" dirty="0"/>
              <a:t>津液の流れが滞っている</a:t>
            </a:r>
          </a:p>
          <a:p>
            <a:endParaRPr lang="en-US" altLang="ja-JP" sz="2400" dirty="0" smtClean="0"/>
          </a:p>
          <a:p>
            <a:endParaRPr lang="en-US" altLang="ja-JP" sz="2400" dirty="0"/>
          </a:p>
          <a:p>
            <a:r>
              <a:rPr lang="en-US" altLang="ja-JP" sz="2400" dirty="0" smtClean="0"/>
              <a:t>※</a:t>
            </a:r>
            <a:r>
              <a:rPr lang="ja-JP" altLang="en-US" sz="2400" dirty="0"/>
              <a:t>もの</a:t>
            </a:r>
            <a:r>
              <a:rPr lang="ja-JP" altLang="en-US" sz="2400" dirty="0" smtClean="0"/>
              <a:t>が滞っていたり集まって</a:t>
            </a:r>
            <a:r>
              <a:rPr lang="ja-JP" altLang="en-US" sz="2400" dirty="0"/>
              <a:t>いたりすると熱を</a:t>
            </a:r>
            <a:r>
              <a:rPr lang="ja-JP" altLang="en-US" sz="2400" dirty="0" smtClean="0"/>
              <a:t>持ちやすい</a:t>
            </a:r>
            <a:endParaRPr lang="ja-JP" altLang="en-US" sz="2400" dirty="0"/>
          </a:p>
        </p:txBody>
      </p:sp>
    </p:spTree>
    <p:extLst>
      <p:ext uri="{BB962C8B-B14F-4D97-AF65-F5344CB8AC3E}">
        <p14:creationId xmlns:p14="http://schemas.microsoft.com/office/powerpoint/2010/main" val="2465550236"/>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500"/>
                                        <p:tgtEl>
                                          <p:spTgt spid="3">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animEffect transition="in" filter="fade">
                                      <p:cBhvr>
                                        <p:cTn id="2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rot="20996456">
            <a:off x="1187624" y="3645024"/>
            <a:ext cx="6768752" cy="548640"/>
          </a:xfrm>
        </p:spPr>
        <p:txBody>
          <a:bodyPr/>
          <a:lstStyle/>
          <a:p>
            <a:r>
              <a:rPr lang="ja-JP" altLang="en-US" dirty="0" smtClean="0">
                <a:effectLst>
                  <a:glow rad="228600">
                    <a:schemeClr val="accent1">
                      <a:satMod val="175000"/>
                      <a:alpha val="40000"/>
                    </a:schemeClr>
                  </a:glow>
                </a:effectLst>
              </a:rPr>
              <a:t>ご清聴ありがとうございました</a:t>
            </a:r>
            <a:endParaRPr kumimoji="1" lang="ja-JP" altLang="en-US" dirty="0">
              <a:effectLst>
                <a:glow rad="228600">
                  <a:schemeClr val="accent1">
                    <a:satMod val="175000"/>
                    <a:alpha val="40000"/>
                  </a:schemeClr>
                </a:glow>
              </a:effectLst>
            </a:endParaRPr>
          </a:p>
        </p:txBody>
      </p:sp>
    </p:spTree>
    <p:extLst>
      <p:ext uri="{BB962C8B-B14F-4D97-AF65-F5344CB8AC3E}">
        <p14:creationId xmlns:p14="http://schemas.microsoft.com/office/powerpoint/2010/main" val="30447369"/>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8" presetClass="entr" presetSubtype="0" accel="50000" fill="hold" grpId="0" nodeType="withEffect">
                                  <p:stCondLst>
                                    <p:cond delay="0"/>
                                  </p:stCondLst>
                                  <p:iterate type="lt">
                                    <p:tmPct val="22308"/>
                                  </p:iterate>
                                  <p:childTnLst>
                                    <p:set>
                                      <p:cBhvr>
                                        <p:cTn id="6" dur="1" fill="hold">
                                          <p:stCondLst>
                                            <p:cond delay="0"/>
                                          </p:stCondLst>
                                        </p:cTn>
                                        <p:tgtEl>
                                          <p:spTgt spid="2"/>
                                        </p:tgtEl>
                                        <p:attrNameLst>
                                          <p:attrName>style.visibility</p:attrName>
                                        </p:attrNameLst>
                                      </p:cBhvr>
                                      <p:to>
                                        <p:strVal val="visible"/>
                                      </p:to>
                                    </p:set>
                                    <p:set>
                                      <p:cBhvr>
                                        <p:cTn id="7" dur="455" fill="hold">
                                          <p:stCondLst>
                                            <p:cond delay="0"/>
                                          </p:stCondLst>
                                        </p:cTn>
                                        <p:tgtEl>
                                          <p:spTgt spid="2"/>
                                        </p:tgtEl>
                                        <p:attrNameLst>
                                          <p:attrName>style.rotation</p:attrName>
                                        </p:attrNameLst>
                                      </p:cBhvr>
                                      <p:to>
                                        <p:strVal val="-45.0"/>
                                      </p:to>
                                    </p:set>
                                    <p:anim calcmode="lin" valueType="num">
                                      <p:cBhvr>
                                        <p:cTn id="8" dur="455" fill="hold">
                                          <p:stCondLst>
                                            <p:cond delay="455"/>
                                          </p:stCondLst>
                                        </p:cTn>
                                        <p:tgtEl>
                                          <p:spTgt spid="2"/>
                                        </p:tgtEl>
                                        <p:attrNameLst>
                                          <p:attrName>style.rotation</p:attrName>
                                        </p:attrNameLst>
                                      </p:cBhvr>
                                      <p:tavLst>
                                        <p:tav tm="0">
                                          <p:val>
                                            <p:fltVal val="-45"/>
                                          </p:val>
                                        </p:tav>
                                        <p:tav tm="69900">
                                          <p:val>
                                            <p:fltVal val="45"/>
                                          </p:val>
                                        </p:tav>
                                        <p:tav tm="100000">
                                          <p:val>
                                            <p:fltVal val="0"/>
                                          </p:val>
                                        </p:tav>
                                      </p:tavLst>
                                    </p:anim>
                                    <p:anim calcmode="lin" valueType="num">
                                      <p:cBhvr>
                                        <p:cTn id="9" dur="455" fill="hold">
                                          <p:stCondLst>
                                            <p:cond delay="0"/>
                                          </p:stCondLst>
                                        </p:cTn>
                                        <p:tgtEl>
                                          <p:spTgt spid="2"/>
                                        </p:tgtEl>
                                        <p:attrNameLst>
                                          <p:attrName>ppt_y</p:attrName>
                                        </p:attrNameLst>
                                      </p:cBhvr>
                                      <p:tavLst>
                                        <p:tav tm="0">
                                          <p:val>
                                            <p:strVal val="#ppt_y-1"/>
                                          </p:val>
                                        </p:tav>
                                        <p:tav tm="100000">
                                          <p:val>
                                            <p:strVal val="#ppt_y-(0.354*#ppt_w-0.172*#ppt_h)"/>
                                          </p:val>
                                        </p:tav>
                                      </p:tavLst>
                                    </p:anim>
                                    <p:anim calcmode="lin" valueType="num">
                                      <p:cBhvr>
                                        <p:cTn id="10" dur="156" decel="50000" autoRev="1" fill="hold">
                                          <p:stCondLst>
                                            <p:cond delay="455"/>
                                          </p:stCondLst>
                                        </p:cTn>
                                        <p:tgtEl>
                                          <p:spTgt spid="2"/>
                                        </p:tgtEl>
                                        <p:attrNameLst>
                                          <p:attrName>ppt_y</p:attrName>
                                        </p:attrNameLst>
                                      </p:cBhvr>
                                      <p:tavLst>
                                        <p:tav tm="0">
                                          <p:val>
                                            <p:strVal val="#ppt_y-(0.354*#ppt_w-0.172*#ppt_h)"/>
                                          </p:val>
                                        </p:tav>
                                        <p:tav tm="100000">
                                          <p:val>
                                            <p:strVal val="#ppt_y-(0.354*#ppt_w-0.172*#ppt_h)-#ppt_h/2"/>
                                          </p:val>
                                        </p:tav>
                                      </p:tavLst>
                                    </p:anim>
                                    <p:anim calcmode="lin" valueType="num">
                                      <p:cBhvr>
                                        <p:cTn id="11" dur="136" fill="hold">
                                          <p:stCondLst>
                                            <p:cond delay="864"/>
                                          </p:stCondLst>
                                        </p:cTn>
                                        <p:tgtEl>
                                          <p:spTgt spid="2"/>
                                        </p:tgtEl>
                                        <p:attrNameLst>
                                          <p:attrName>ppt_y</p:attrName>
                                        </p:attrNameLst>
                                      </p:cBhvr>
                                      <p:tavLst>
                                        <p:tav tm="0">
                                          <p:val>
                                            <p:strVal val="#ppt_y-(0.354*#ppt_w-0.172*#ppt_h)"/>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フリーフォーム 21"/>
          <p:cNvSpPr/>
          <p:nvPr/>
        </p:nvSpPr>
        <p:spPr>
          <a:xfrm>
            <a:off x="1768839" y="1993692"/>
            <a:ext cx="4601981" cy="4124193"/>
          </a:xfrm>
          <a:custGeom>
            <a:avLst/>
            <a:gdLst>
              <a:gd name="connsiteX0" fmla="*/ 1573968 w 4601981"/>
              <a:gd name="connsiteY0" fmla="*/ 254833 h 4124193"/>
              <a:gd name="connsiteX1" fmla="*/ 1573968 w 4601981"/>
              <a:gd name="connsiteY1" fmla="*/ 254833 h 4124193"/>
              <a:gd name="connsiteX2" fmla="*/ 1693889 w 4601981"/>
              <a:gd name="connsiteY2" fmla="*/ 194872 h 4124193"/>
              <a:gd name="connsiteX3" fmla="*/ 1738859 w 4601981"/>
              <a:gd name="connsiteY3" fmla="*/ 164892 h 4124193"/>
              <a:gd name="connsiteX4" fmla="*/ 1828800 w 4601981"/>
              <a:gd name="connsiteY4" fmla="*/ 134911 h 4124193"/>
              <a:gd name="connsiteX5" fmla="*/ 1873771 w 4601981"/>
              <a:gd name="connsiteY5" fmla="*/ 119921 h 4124193"/>
              <a:gd name="connsiteX6" fmla="*/ 1963712 w 4601981"/>
              <a:gd name="connsiteY6" fmla="*/ 74951 h 4124193"/>
              <a:gd name="connsiteX7" fmla="*/ 2008682 w 4601981"/>
              <a:gd name="connsiteY7" fmla="*/ 44970 h 4124193"/>
              <a:gd name="connsiteX8" fmla="*/ 2158584 w 4601981"/>
              <a:gd name="connsiteY8" fmla="*/ 0 h 4124193"/>
              <a:gd name="connsiteX9" fmla="*/ 2383436 w 4601981"/>
              <a:gd name="connsiteY9" fmla="*/ 44970 h 4124193"/>
              <a:gd name="connsiteX10" fmla="*/ 2428407 w 4601981"/>
              <a:gd name="connsiteY10" fmla="*/ 59960 h 4124193"/>
              <a:gd name="connsiteX11" fmla="*/ 2473377 w 4601981"/>
              <a:gd name="connsiteY11" fmla="*/ 74951 h 4124193"/>
              <a:gd name="connsiteX12" fmla="*/ 2593299 w 4601981"/>
              <a:gd name="connsiteY12" fmla="*/ 134911 h 4124193"/>
              <a:gd name="connsiteX13" fmla="*/ 2683240 w 4601981"/>
              <a:gd name="connsiteY13" fmla="*/ 164892 h 4124193"/>
              <a:gd name="connsiteX14" fmla="*/ 2728210 w 4601981"/>
              <a:gd name="connsiteY14" fmla="*/ 179882 h 4124193"/>
              <a:gd name="connsiteX15" fmla="*/ 2773181 w 4601981"/>
              <a:gd name="connsiteY15" fmla="*/ 209862 h 4124193"/>
              <a:gd name="connsiteX16" fmla="*/ 2863122 w 4601981"/>
              <a:gd name="connsiteY16" fmla="*/ 239842 h 4124193"/>
              <a:gd name="connsiteX17" fmla="*/ 2908092 w 4601981"/>
              <a:gd name="connsiteY17" fmla="*/ 254833 h 4124193"/>
              <a:gd name="connsiteX18" fmla="*/ 3057994 w 4601981"/>
              <a:gd name="connsiteY18" fmla="*/ 299803 h 4124193"/>
              <a:gd name="connsiteX19" fmla="*/ 3102964 w 4601981"/>
              <a:gd name="connsiteY19" fmla="*/ 314793 h 4124193"/>
              <a:gd name="connsiteX20" fmla="*/ 3192905 w 4601981"/>
              <a:gd name="connsiteY20" fmla="*/ 359764 h 4124193"/>
              <a:gd name="connsiteX21" fmla="*/ 3282846 w 4601981"/>
              <a:gd name="connsiteY21" fmla="*/ 404734 h 4124193"/>
              <a:gd name="connsiteX22" fmla="*/ 3357797 w 4601981"/>
              <a:gd name="connsiteY22" fmla="*/ 449705 h 4124193"/>
              <a:gd name="connsiteX23" fmla="*/ 3447738 w 4601981"/>
              <a:gd name="connsiteY23" fmla="*/ 509665 h 4124193"/>
              <a:gd name="connsiteX24" fmla="*/ 3492709 w 4601981"/>
              <a:gd name="connsiteY24" fmla="*/ 524656 h 4124193"/>
              <a:gd name="connsiteX25" fmla="*/ 3612630 w 4601981"/>
              <a:gd name="connsiteY25" fmla="*/ 614597 h 4124193"/>
              <a:gd name="connsiteX26" fmla="*/ 3732551 w 4601981"/>
              <a:gd name="connsiteY26" fmla="*/ 764498 h 4124193"/>
              <a:gd name="connsiteX27" fmla="*/ 3837482 w 4601981"/>
              <a:gd name="connsiteY27" fmla="*/ 839449 h 4124193"/>
              <a:gd name="connsiteX28" fmla="*/ 3867463 w 4601981"/>
              <a:gd name="connsiteY28" fmla="*/ 869429 h 4124193"/>
              <a:gd name="connsiteX29" fmla="*/ 3912433 w 4601981"/>
              <a:gd name="connsiteY29" fmla="*/ 884419 h 4124193"/>
              <a:gd name="connsiteX30" fmla="*/ 3972394 w 4601981"/>
              <a:gd name="connsiteY30" fmla="*/ 944380 h 4124193"/>
              <a:gd name="connsiteX31" fmla="*/ 4017364 w 4601981"/>
              <a:gd name="connsiteY31" fmla="*/ 989351 h 4124193"/>
              <a:gd name="connsiteX32" fmla="*/ 4077325 w 4601981"/>
              <a:gd name="connsiteY32" fmla="*/ 1079292 h 4124193"/>
              <a:gd name="connsiteX33" fmla="*/ 4107305 w 4601981"/>
              <a:gd name="connsiteY33" fmla="*/ 1124262 h 4124193"/>
              <a:gd name="connsiteX34" fmla="*/ 4167266 w 4601981"/>
              <a:gd name="connsiteY34" fmla="*/ 1184223 h 4124193"/>
              <a:gd name="connsiteX35" fmla="*/ 4197246 w 4601981"/>
              <a:gd name="connsiteY35" fmla="*/ 1304144 h 4124193"/>
              <a:gd name="connsiteX36" fmla="*/ 4212236 w 4601981"/>
              <a:gd name="connsiteY36" fmla="*/ 1349115 h 4124193"/>
              <a:gd name="connsiteX37" fmla="*/ 4227227 w 4601981"/>
              <a:gd name="connsiteY37" fmla="*/ 1439056 h 4124193"/>
              <a:gd name="connsiteX38" fmla="*/ 4242217 w 4601981"/>
              <a:gd name="connsiteY38" fmla="*/ 1484026 h 4124193"/>
              <a:gd name="connsiteX39" fmla="*/ 4257207 w 4601981"/>
              <a:gd name="connsiteY39" fmla="*/ 1543987 h 4124193"/>
              <a:gd name="connsiteX40" fmla="*/ 4287187 w 4601981"/>
              <a:gd name="connsiteY40" fmla="*/ 1633928 h 4124193"/>
              <a:gd name="connsiteX41" fmla="*/ 4302177 w 4601981"/>
              <a:gd name="connsiteY41" fmla="*/ 1723869 h 4124193"/>
              <a:gd name="connsiteX42" fmla="*/ 4347148 w 4601981"/>
              <a:gd name="connsiteY42" fmla="*/ 1873770 h 4124193"/>
              <a:gd name="connsiteX43" fmla="*/ 4362138 w 4601981"/>
              <a:gd name="connsiteY43" fmla="*/ 1918741 h 4124193"/>
              <a:gd name="connsiteX44" fmla="*/ 4377128 w 4601981"/>
              <a:gd name="connsiteY44" fmla="*/ 1918741 h 4124193"/>
              <a:gd name="connsiteX45" fmla="*/ 4452079 w 4601981"/>
              <a:gd name="connsiteY45" fmla="*/ 2023672 h 4124193"/>
              <a:gd name="connsiteX46" fmla="*/ 4512040 w 4601981"/>
              <a:gd name="connsiteY46" fmla="*/ 2143593 h 4124193"/>
              <a:gd name="connsiteX47" fmla="*/ 4527030 w 4601981"/>
              <a:gd name="connsiteY47" fmla="*/ 2188564 h 4124193"/>
              <a:gd name="connsiteX48" fmla="*/ 4557010 w 4601981"/>
              <a:gd name="connsiteY48" fmla="*/ 2233534 h 4124193"/>
              <a:gd name="connsiteX49" fmla="*/ 4586991 w 4601981"/>
              <a:gd name="connsiteY49" fmla="*/ 2428406 h 4124193"/>
              <a:gd name="connsiteX50" fmla="*/ 4601981 w 4601981"/>
              <a:gd name="connsiteY50" fmla="*/ 3252865 h 4124193"/>
              <a:gd name="connsiteX51" fmla="*/ 4557010 w 4601981"/>
              <a:gd name="connsiteY51" fmla="*/ 3552669 h 4124193"/>
              <a:gd name="connsiteX52" fmla="*/ 4542020 w 4601981"/>
              <a:gd name="connsiteY52" fmla="*/ 3597639 h 4124193"/>
              <a:gd name="connsiteX53" fmla="*/ 4482059 w 4601981"/>
              <a:gd name="connsiteY53" fmla="*/ 3687580 h 4124193"/>
              <a:gd name="connsiteX54" fmla="*/ 4422099 w 4601981"/>
              <a:gd name="connsiteY54" fmla="*/ 3777521 h 4124193"/>
              <a:gd name="connsiteX55" fmla="*/ 4407109 w 4601981"/>
              <a:gd name="connsiteY55" fmla="*/ 3822492 h 4124193"/>
              <a:gd name="connsiteX56" fmla="*/ 4332158 w 4601981"/>
              <a:gd name="connsiteY56" fmla="*/ 3882452 h 4124193"/>
              <a:gd name="connsiteX57" fmla="*/ 4212236 w 4601981"/>
              <a:gd name="connsiteY57" fmla="*/ 3972393 h 4124193"/>
              <a:gd name="connsiteX58" fmla="*/ 4032354 w 4601981"/>
              <a:gd name="connsiteY58" fmla="*/ 4032354 h 4124193"/>
              <a:gd name="connsiteX59" fmla="*/ 3912433 w 4601981"/>
              <a:gd name="connsiteY59" fmla="*/ 4062334 h 4124193"/>
              <a:gd name="connsiteX60" fmla="*/ 3627620 w 4601981"/>
              <a:gd name="connsiteY60" fmla="*/ 4077324 h 4124193"/>
              <a:gd name="connsiteX61" fmla="*/ 2038663 w 4601981"/>
              <a:gd name="connsiteY61" fmla="*/ 4077324 h 4124193"/>
              <a:gd name="connsiteX62" fmla="*/ 1888761 w 4601981"/>
              <a:gd name="connsiteY62" fmla="*/ 4047344 h 4124193"/>
              <a:gd name="connsiteX63" fmla="*/ 1813810 w 4601981"/>
              <a:gd name="connsiteY63" fmla="*/ 4032354 h 4124193"/>
              <a:gd name="connsiteX64" fmla="*/ 1723869 w 4601981"/>
              <a:gd name="connsiteY64" fmla="*/ 4002374 h 4124193"/>
              <a:gd name="connsiteX65" fmla="*/ 1648918 w 4601981"/>
              <a:gd name="connsiteY65" fmla="*/ 3957403 h 4124193"/>
              <a:gd name="connsiteX66" fmla="*/ 1603948 w 4601981"/>
              <a:gd name="connsiteY66" fmla="*/ 3927423 h 4124193"/>
              <a:gd name="connsiteX67" fmla="*/ 1469036 w 4601981"/>
              <a:gd name="connsiteY67" fmla="*/ 3882452 h 4124193"/>
              <a:gd name="connsiteX68" fmla="*/ 1379095 w 4601981"/>
              <a:gd name="connsiteY68" fmla="*/ 3852472 h 4124193"/>
              <a:gd name="connsiteX69" fmla="*/ 1334125 w 4601981"/>
              <a:gd name="connsiteY69" fmla="*/ 3837482 h 4124193"/>
              <a:gd name="connsiteX70" fmla="*/ 1259174 w 4601981"/>
              <a:gd name="connsiteY70" fmla="*/ 3777521 h 4124193"/>
              <a:gd name="connsiteX71" fmla="*/ 1214204 w 4601981"/>
              <a:gd name="connsiteY71" fmla="*/ 3762531 h 4124193"/>
              <a:gd name="connsiteX72" fmla="*/ 1169233 w 4601981"/>
              <a:gd name="connsiteY72" fmla="*/ 3732551 h 4124193"/>
              <a:gd name="connsiteX73" fmla="*/ 1139253 w 4601981"/>
              <a:gd name="connsiteY73" fmla="*/ 3702570 h 4124193"/>
              <a:gd name="connsiteX74" fmla="*/ 1094282 w 4601981"/>
              <a:gd name="connsiteY74" fmla="*/ 3687580 h 4124193"/>
              <a:gd name="connsiteX75" fmla="*/ 1019331 w 4601981"/>
              <a:gd name="connsiteY75" fmla="*/ 3627619 h 4124193"/>
              <a:gd name="connsiteX76" fmla="*/ 929391 w 4601981"/>
              <a:gd name="connsiteY76" fmla="*/ 3567659 h 4124193"/>
              <a:gd name="connsiteX77" fmla="*/ 899410 w 4601981"/>
              <a:gd name="connsiteY77" fmla="*/ 3477718 h 4124193"/>
              <a:gd name="connsiteX78" fmla="*/ 809469 w 4601981"/>
              <a:gd name="connsiteY78" fmla="*/ 3357797 h 4124193"/>
              <a:gd name="connsiteX79" fmla="*/ 764499 w 4601981"/>
              <a:gd name="connsiteY79" fmla="*/ 3267856 h 4124193"/>
              <a:gd name="connsiteX80" fmla="*/ 719528 w 4601981"/>
              <a:gd name="connsiteY80" fmla="*/ 3132944 h 4124193"/>
              <a:gd name="connsiteX81" fmla="*/ 704538 w 4601981"/>
              <a:gd name="connsiteY81" fmla="*/ 3087974 h 4124193"/>
              <a:gd name="connsiteX82" fmla="*/ 659568 w 4601981"/>
              <a:gd name="connsiteY82" fmla="*/ 3072983 h 4124193"/>
              <a:gd name="connsiteX83" fmla="*/ 584617 w 4601981"/>
              <a:gd name="connsiteY83" fmla="*/ 3028013 h 4124193"/>
              <a:gd name="connsiteX84" fmla="*/ 524656 w 4601981"/>
              <a:gd name="connsiteY84" fmla="*/ 2968052 h 4124193"/>
              <a:gd name="connsiteX85" fmla="*/ 344774 w 4601981"/>
              <a:gd name="connsiteY85" fmla="*/ 2908092 h 4124193"/>
              <a:gd name="connsiteX86" fmla="*/ 209863 w 4601981"/>
              <a:gd name="connsiteY86" fmla="*/ 2863121 h 4124193"/>
              <a:gd name="connsiteX87" fmla="*/ 164892 w 4601981"/>
              <a:gd name="connsiteY87" fmla="*/ 2848131 h 4124193"/>
              <a:gd name="connsiteX88" fmla="*/ 119922 w 4601981"/>
              <a:gd name="connsiteY88" fmla="*/ 2818151 h 4124193"/>
              <a:gd name="connsiteX89" fmla="*/ 59961 w 4601981"/>
              <a:gd name="connsiteY89" fmla="*/ 2728210 h 4124193"/>
              <a:gd name="connsiteX90" fmla="*/ 44971 w 4601981"/>
              <a:gd name="connsiteY90" fmla="*/ 2188564 h 4124193"/>
              <a:gd name="connsiteX91" fmla="*/ 74951 w 4601981"/>
              <a:gd name="connsiteY91" fmla="*/ 2098623 h 4124193"/>
              <a:gd name="connsiteX92" fmla="*/ 104931 w 4601981"/>
              <a:gd name="connsiteY92" fmla="*/ 2008682 h 4124193"/>
              <a:gd name="connsiteX93" fmla="*/ 119922 w 4601981"/>
              <a:gd name="connsiteY93" fmla="*/ 1963711 h 4124193"/>
              <a:gd name="connsiteX94" fmla="*/ 134912 w 4601981"/>
              <a:gd name="connsiteY94" fmla="*/ 1903751 h 4124193"/>
              <a:gd name="connsiteX95" fmla="*/ 119922 w 4601981"/>
              <a:gd name="connsiteY95" fmla="*/ 1573967 h 4124193"/>
              <a:gd name="connsiteX96" fmla="*/ 104931 w 4601981"/>
              <a:gd name="connsiteY96" fmla="*/ 1499016 h 4124193"/>
              <a:gd name="connsiteX97" fmla="*/ 74951 w 4601981"/>
              <a:gd name="connsiteY97" fmla="*/ 1334124 h 4124193"/>
              <a:gd name="connsiteX98" fmla="*/ 44971 w 4601981"/>
              <a:gd name="connsiteY98" fmla="*/ 1244183 h 4124193"/>
              <a:gd name="connsiteX99" fmla="*/ 29981 w 4601981"/>
              <a:gd name="connsiteY99" fmla="*/ 1184223 h 4124193"/>
              <a:gd name="connsiteX100" fmla="*/ 0 w 4601981"/>
              <a:gd name="connsiteY100" fmla="*/ 1079292 h 4124193"/>
              <a:gd name="connsiteX101" fmla="*/ 14991 w 4601981"/>
              <a:gd name="connsiteY101" fmla="*/ 809469 h 4124193"/>
              <a:gd name="connsiteX102" fmla="*/ 44971 w 4601981"/>
              <a:gd name="connsiteY102" fmla="*/ 719528 h 4124193"/>
              <a:gd name="connsiteX103" fmla="*/ 74951 w 4601981"/>
              <a:gd name="connsiteY103" fmla="*/ 689547 h 4124193"/>
              <a:gd name="connsiteX104" fmla="*/ 89941 w 4601981"/>
              <a:gd name="connsiteY104" fmla="*/ 644577 h 4124193"/>
              <a:gd name="connsiteX105" fmla="*/ 149902 w 4601981"/>
              <a:gd name="connsiteY105" fmla="*/ 584616 h 4124193"/>
              <a:gd name="connsiteX106" fmla="*/ 209863 w 4601981"/>
              <a:gd name="connsiteY106" fmla="*/ 509665 h 4124193"/>
              <a:gd name="connsiteX107" fmla="*/ 239843 w 4601981"/>
              <a:gd name="connsiteY107" fmla="*/ 464695 h 4124193"/>
              <a:gd name="connsiteX108" fmla="*/ 329784 w 4601981"/>
              <a:gd name="connsiteY108" fmla="*/ 404734 h 4124193"/>
              <a:gd name="connsiteX109" fmla="*/ 374754 w 4601981"/>
              <a:gd name="connsiteY109" fmla="*/ 374754 h 4124193"/>
              <a:gd name="connsiteX110" fmla="*/ 449705 w 4601981"/>
              <a:gd name="connsiteY110" fmla="*/ 314793 h 4124193"/>
              <a:gd name="connsiteX111" fmla="*/ 479686 w 4601981"/>
              <a:gd name="connsiteY111" fmla="*/ 284813 h 4124193"/>
              <a:gd name="connsiteX112" fmla="*/ 524656 w 4601981"/>
              <a:gd name="connsiteY112" fmla="*/ 269823 h 4124193"/>
              <a:gd name="connsiteX113" fmla="*/ 584617 w 4601981"/>
              <a:gd name="connsiteY113" fmla="*/ 239842 h 4124193"/>
              <a:gd name="connsiteX114" fmla="*/ 674558 w 4601981"/>
              <a:gd name="connsiteY114" fmla="*/ 209862 h 4124193"/>
              <a:gd name="connsiteX115" fmla="*/ 719528 w 4601981"/>
              <a:gd name="connsiteY115" fmla="*/ 179882 h 4124193"/>
              <a:gd name="connsiteX116" fmla="*/ 1274164 w 4601981"/>
              <a:gd name="connsiteY116" fmla="*/ 194872 h 4124193"/>
              <a:gd name="connsiteX117" fmla="*/ 1424066 w 4601981"/>
              <a:gd name="connsiteY117" fmla="*/ 239842 h 4124193"/>
              <a:gd name="connsiteX118" fmla="*/ 1514007 w 4601981"/>
              <a:gd name="connsiteY118" fmla="*/ 254833 h 4124193"/>
              <a:gd name="connsiteX119" fmla="*/ 1663909 w 4601981"/>
              <a:gd name="connsiteY119" fmla="*/ 239842 h 4124193"/>
              <a:gd name="connsiteX120" fmla="*/ 1663909 w 4601981"/>
              <a:gd name="connsiteY120" fmla="*/ 239842 h 4124193"/>
              <a:gd name="connsiteX121" fmla="*/ 1573968 w 4601981"/>
              <a:gd name="connsiteY121" fmla="*/ 254833 h 41241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Lst>
            <a:rect l="l" t="t" r="r" b="b"/>
            <a:pathLst>
              <a:path w="4601981" h="4124193">
                <a:moveTo>
                  <a:pt x="1573968" y="254833"/>
                </a:moveTo>
                <a:lnTo>
                  <a:pt x="1573968" y="254833"/>
                </a:lnTo>
                <a:cubicBezTo>
                  <a:pt x="1613942" y="234846"/>
                  <a:pt x="1654654" y="216273"/>
                  <a:pt x="1693889" y="194872"/>
                </a:cubicBezTo>
                <a:cubicBezTo>
                  <a:pt x="1709705" y="186245"/>
                  <a:pt x="1722396" y="172209"/>
                  <a:pt x="1738859" y="164892"/>
                </a:cubicBezTo>
                <a:cubicBezTo>
                  <a:pt x="1767737" y="152057"/>
                  <a:pt x="1798820" y="144905"/>
                  <a:pt x="1828800" y="134911"/>
                </a:cubicBezTo>
                <a:lnTo>
                  <a:pt x="1873771" y="119921"/>
                </a:lnTo>
                <a:cubicBezTo>
                  <a:pt x="2002657" y="33997"/>
                  <a:pt x="1839581" y="137017"/>
                  <a:pt x="1963712" y="74951"/>
                </a:cubicBezTo>
                <a:cubicBezTo>
                  <a:pt x="1979826" y="66894"/>
                  <a:pt x="1992219" y="52287"/>
                  <a:pt x="2008682" y="44970"/>
                </a:cubicBezTo>
                <a:cubicBezTo>
                  <a:pt x="2055603" y="24116"/>
                  <a:pt x="2108752" y="12458"/>
                  <a:pt x="2158584" y="0"/>
                </a:cubicBezTo>
                <a:cubicBezTo>
                  <a:pt x="2324905" y="18480"/>
                  <a:pt x="2250569" y="682"/>
                  <a:pt x="2383436" y="44970"/>
                </a:cubicBezTo>
                <a:lnTo>
                  <a:pt x="2428407" y="59960"/>
                </a:lnTo>
                <a:lnTo>
                  <a:pt x="2473377" y="74951"/>
                </a:lnTo>
                <a:cubicBezTo>
                  <a:pt x="2525704" y="127277"/>
                  <a:pt x="2489950" y="100462"/>
                  <a:pt x="2593299" y="134911"/>
                </a:cubicBezTo>
                <a:lnTo>
                  <a:pt x="2683240" y="164892"/>
                </a:lnTo>
                <a:cubicBezTo>
                  <a:pt x="2698230" y="169889"/>
                  <a:pt x="2715063" y="171117"/>
                  <a:pt x="2728210" y="179882"/>
                </a:cubicBezTo>
                <a:cubicBezTo>
                  <a:pt x="2743200" y="189875"/>
                  <a:pt x="2756718" y="202545"/>
                  <a:pt x="2773181" y="209862"/>
                </a:cubicBezTo>
                <a:cubicBezTo>
                  <a:pt x="2802059" y="222697"/>
                  <a:pt x="2833142" y="229848"/>
                  <a:pt x="2863122" y="239842"/>
                </a:cubicBezTo>
                <a:cubicBezTo>
                  <a:pt x="2878112" y="244839"/>
                  <a:pt x="2892763" y="251001"/>
                  <a:pt x="2908092" y="254833"/>
                </a:cubicBezTo>
                <a:cubicBezTo>
                  <a:pt x="2998710" y="277487"/>
                  <a:pt x="2948510" y="263309"/>
                  <a:pt x="3057994" y="299803"/>
                </a:cubicBezTo>
                <a:lnTo>
                  <a:pt x="3102964" y="314793"/>
                </a:lnTo>
                <a:cubicBezTo>
                  <a:pt x="3231837" y="400709"/>
                  <a:pt x="3068789" y="297706"/>
                  <a:pt x="3192905" y="359764"/>
                </a:cubicBezTo>
                <a:cubicBezTo>
                  <a:pt x="3309140" y="417881"/>
                  <a:pt x="3169813" y="367056"/>
                  <a:pt x="3282846" y="404734"/>
                </a:cubicBezTo>
                <a:cubicBezTo>
                  <a:pt x="3350107" y="471995"/>
                  <a:pt x="3270231" y="401058"/>
                  <a:pt x="3357797" y="449705"/>
                </a:cubicBezTo>
                <a:cubicBezTo>
                  <a:pt x="3389294" y="467203"/>
                  <a:pt x="3413555" y="498270"/>
                  <a:pt x="3447738" y="509665"/>
                </a:cubicBezTo>
                <a:cubicBezTo>
                  <a:pt x="3462728" y="514662"/>
                  <a:pt x="3478896" y="516982"/>
                  <a:pt x="3492709" y="524656"/>
                </a:cubicBezTo>
                <a:cubicBezTo>
                  <a:pt x="3663874" y="619748"/>
                  <a:pt x="3450237" y="474689"/>
                  <a:pt x="3612630" y="614597"/>
                </a:cubicBezTo>
                <a:lnTo>
                  <a:pt x="3732551" y="764498"/>
                </a:lnTo>
                <a:cubicBezTo>
                  <a:pt x="3767528" y="789482"/>
                  <a:pt x="3803553" y="813060"/>
                  <a:pt x="3837482" y="839449"/>
                </a:cubicBezTo>
                <a:cubicBezTo>
                  <a:pt x="3848638" y="848126"/>
                  <a:pt x="3855344" y="862158"/>
                  <a:pt x="3867463" y="869429"/>
                </a:cubicBezTo>
                <a:cubicBezTo>
                  <a:pt x="3881012" y="877558"/>
                  <a:pt x="3897443" y="879422"/>
                  <a:pt x="3912433" y="884419"/>
                </a:cubicBezTo>
                <a:lnTo>
                  <a:pt x="3972394" y="944380"/>
                </a:lnTo>
                <a:cubicBezTo>
                  <a:pt x="3987384" y="959370"/>
                  <a:pt x="4005605" y="971712"/>
                  <a:pt x="4017364" y="989351"/>
                </a:cubicBezTo>
                <a:lnTo>
                  <a:pt x="4077325" y="1079292"/>
                </a:lnTo>
                <a:cubicBezTo>
                  <a:pt x="4087318" y="1094282"/>
                  <a:pt x="4094566" y="1111523"/>
                  <a:pt x="4107305" y="1124262"/>
                </a:cubicBezTo>
                <a:lnTo>
                  <a:pt x="4167266" y="1184223"/>
                </a:lnTo>
                <a:cubicBezTo>
                  <a:pt x="4177259" y="1224197"/>
                  <a:pt x="4184216" y="1265054"/>
                  <a:pt x="4197246" y="1304144"/>
                </a:cubicBezTo>
                <a:cubicBezTo>
                  <a:pt x="4202243" y="1319134"/>
                  <a:pt x="4208808" y="1333690"/>
                  <a:pt x="4212236" y="1349115"/>
                </a:cubicBezTo>
                <a:cubicBezTo>
                  <a:pt x="4218829" y="1378785"/>
                  <a:pt x="4220633" y="1409386"/>
                  <a:pt x="4227227" y="1439056"/>
                </a:cubicBezTo>
                <a:cubicBezTo>
                  <a:pt x="4230655" y="1454481"/>
                  <a:pt x="4237876" y="1468833"/>
                  <a:pt x="4242217" y="1484026"/>
                </a:cubicBezTo>
                <a:cubicBezTo>
                  <a:pt x="4247877" y="1503835"/>
                  <a:pt x="4251287" y="1524254"/>
                  <a:pt x="4257207" y="1543987"/>
                </a:cubicBezTo>
                <a:cubicBezTo>
                  <a:pt x="4266288" y="1574256"/>
                  <a:pt x="4281992" y="1602756"/>
                  <a:pt x="4287187" y="1633928"/>
                </a:cubicBezTo>
                <a:cubicBezTo>
                  <a:pt x="4292184" y="1663908"/>
                  <a:pt x="4296216" y="1694065"/>
                  <a:pt x="4302177" y="1723869"/>
                </a:cubicBezTo>
                <a:cubicBezTo>
                  <a:pt x="4313503" y="1780496"/>
                  <a:pt x="4328033" y="1816425"/>
                  <a:pt x="4347148" y="1873770"/>
                </a:cubicBezTo>
                <a:cubicBezTo>
                  <a:pt x="4352145" y="1888760"/>
                  <a:pt x="4359640" y="1891259"/>
                  <a:pt x="4362138" y="1918741"/>
                </a:cubicBezTo>
                <a:lnTo>
                  <a:pt x="4377128" y="1918741"/>
                </a:lnTo>
                <a:cubicBezTo>
                  <a:pt x="4402112" y="1953718"/>
                  <a:pt x="4431701" y="1985826"/>
                  <a:pt x="4452079" y="2023672"/>
                </a:cubicBezTo>
                <a:cubicBezTo>
                  <a:pt x="4532460" y="2172951"/>
                  <a:pt x="4439171" y="2070727"/>
                  <a:pt x="4512040" y="2143593"/>
                </a:cubicBezTo>
                <a:cubicBezTo>
                  <a:pt x="4517037" y="2158583"/>
                  <a:pt x="4519964" y="2174431"/>
                  <a:pt x="4527030" y="2188564"/>
                </a:cubicBezTo>
                <a:cubicBezTo>
                  <a:pt x="4535087" y="2204678"/>
                  <a:pt x="4550684" y="2216665"/>
                  <a:pt x="4557010" y="2233534"/>
                </a:cubicBezTo>
                <a:cubicBezTo>
                  <a:pt x="4569885" y="2267867"/>
                  <a:pt x="4584676" y="2409885"/>
                  <a:pt x="4586991" y="2428406"/>
                </a:cubicBezTo>
                <a:cubicBezTo>
                  <a:pt x="4591988" y="2703226"/>
                  <a:pt x="4601981" y="2978000"/>
                  <a:pt x="4601981" y="3252865"/>
                </a:cubicBezTo>
                <a:cubicBezTo>
                  <a:pt x="4601981" y="3442529"/>
                  <a:pt x="4601400" y="3419500"/>
                  <a:pt x="4557010" y="3552669"/>
                </a:cubicBezTo>
                <a:cubicBezTo>
                  <a:pt x="4552013" y="3567659"/>
                  <a:pt x="4550785" y="3584492"/>
                  <a:pt x="4542020" y="3597639"/>
                </a:cubicBezTo>
                <a:lnTo>
                  <a:pt x="4482059" y="3687580"/>
                </a:lnTo>
                <a:cubicBezTo>
                  <a:pt x="4446416" y="3794511"/>
                  <a:pt x="4496956" y="3665234"/>
                  <a:pt x="4422099" y="3777521"/>
                </a:cubicBezTo>
                <a:cubicBezTo>
                  <a:pt x="4413334" y="3790668"/>
                  <a:pt x="4415239" y="3808943"/>
                  <a:pt x="4407109" y="3822492"/>
                </a:cubicBezTo>
                <a:cubicBezTo>
                  <a:pt x="4390405" y="3850331"/>
                  <a:pt x="4355723" y="3863600"/>
                  <a:pt x="4332158" y="3882452"/>
                </a:cubicBezTo>
                <a:cubicBezTo>
                  <a:pt x="4281423" y="3923040"/>
                  <a:pt x="4301891" y="3942507"/>
                  <a:pt x="4212236" y="3972393"/>
                </a:cubicBezTo>
                <a:lnTo>
                  <a:pt x="4032354" y="4032354"/>
                </a:lnTo>
                <a:cubicBezTo>
                  <a:pt x="3989388" y="4046676"/>
                  <a:pt x="3960672" y="4058314"/>
                  <a:pt x="3912433" y="4062334"/>
                </a:cubicBezTo>
                <a:cubicBezTo>
                  <a:pt x="3817692" y="4070229"/>
                  <a:pt x="3722558" y="4072327"/>
                  <a:pt x="3627620" y="4077324"/>
                </a:cubicBezTo>
                <a:cubicBezTo>
                  <a:pt x="3044056" y="4160695"/>
                  <a:pt x="3402670" y="4114866"/>
                  <a:pt x="2038663" y="4077324"/>
                </a:cubicBezTo>
                <a:cubicBezTo>
                  <a:pt x="1987725" y="4075922"/>
                  <a:pt x="1938728" y="4057337"/>
                  <a:pt x="1888761" y="4047344"/>
                </a:cubicBezTo>
                <a:cubicBezTo>
                  <a:pt x="1863777" y="4042347"/>
                  <a:pt x="1837981" y="4040411"/>
                  <a:pt x="1813810" y="4032354"/>
                </a:cubicBezTo>
                <a:lnTo>
                  <a:pt x="1723869" y="4002374"/>
                </a:lnTo>
                <a:cubicBezTo>
                  <a:pt x="1665312" y="3943815"/>
                  <a:pt x="1726755" y="3996321"/>
                  <a:pt x="1648918" y="3957403"/>
                </a:cubicBezTo>
                <a:cubicBezTo>
                  <a:pt x="1632804" y="3949346"/>
                  <a:pt x="1620411" y="3934740"/>
                  <a:pt x="1603948" y="3927423"/>
                </a:cubicBezTo>
                <a:cubicBezTo>
                  <a:pt x="1603933" y="3927416"/>
                  <a:pt x="1491529" y="3889950"/>
                  <a:pt x="1469036" y="3882452"/>
                </a:cubicBezTo>
                <a:lnTo>
                  <a:pt x="1379095" y="3852472"/>
                </a:lnTo>
                <a:lnTo>
                  <a:pt x="1334125" y="3837482"/>
                </a:lnTo>
                <a:cubicBezTo>
                  <a:pt x="1306238" y="3809594"/>
                  <a:pt x="1296997" y="3796432"/>
                  <a:pt x="1259174" y="3777521"/>
                </a:cubicBezTo>
                <a:cubicBezTo>
                  <a:pt x="1245041" y="3770455"/>
                  <a:pt x="1228337" y="3769597"/>
                  <a:pt x="1214204" y="3762531"/>
                </a:cubicBezTo>
                <a:cubicBezTo>
                  <a:pt x="1198090" y="3754474"/>
                  <a:pt x="1183301" y="3743806"/>
                  <a:pt x="1169233" y="3732551"/>
                </a:cubicBezTo>
                <a:cubicBezTo>
                  <a:pt x="1158197" y="3723722"/>
                  <a:pt x="1151372" y="3709841"/>
                  <a:pt x="1139253" y="3702570"/>
                </a:cubicBezTo>
                <a:cubicBezTo>
                  <a:pt x="1125704" y="3694440"/>
                  <a:pt x="1109272" y="3692577"/>
                  <a:pt x="1094282" y="3687580"/>
                </a:cubicBezTo>
                <a:cubicBezTo>
                  <a:pt x="1038888" y="3604490"/>
                  <a:pt x="1095995" y="3670211"/>
                  <a:pt x="1019331" y="3627619"/>
                </a:cubicBezTo>
                <a:cubicBezTo>
                  <a:pt x="987834" y="3610120"/>
                  <a:pt x="929391" y="3567659"/>
                  <a:pt x="929391" y="3567659"/>
                </a:cubicBezTo>
                <a:cubicBezTo>
                  <a:pt x="919397" y="3537679"/>
                  <a:pt x="916940" y="3504013"/>
                  <a:pt x="899410" y="3477718"/>
                </a:cubicBezTo>
                <a:cubicBezTo>
                  <a:pt x="831611" y="3376018"/>
                  <a:pt x="864929" y="3413255"/>
                  <a:pt x="809469" y="3357797"/>
                </a:cubicBezTo>
                <a:cubicBezTo>
                  <a:pt x="754805" y="3193801"/>
                  <a:pt x="841983" y="3442194"/>
                  <a:pt x="764499" y="3267856"/>
                </a:cubicBezTo>
                <a:cubicBezTo>
                  <a:pt x="764492" y="3267841"/>
                  <a:pt x="727026" y="3155437"/>
                  <a:pt x="719528" y="3132944"/>
                </a:cubicBezTo>
                <a:cubicBezTo>
                  <a:pt x="714531" y="3117954"/>
                  <a:pt x="719528" y="3092971"/>
                  <a:pt x="704538" y="3087974"/>
                </a:cubicBezTo>
                <a:lnTo>
                  <a:pt x="659568" y="3072983"/>
                </a:lnTo>
                <a:cubicBezTo>
                  <a:pt x="548784" y="2962203"/>
                  <a:pt x="720842" y="3125317"/>
                  <a:pt x="584617" y="3028013"/>
                </a:cubicBezTo>
                <a:cubicBezTo>
                  <a:pt x="561616" y="3011584"/>
                  <a:pt x="551471" y="2976990"/>
                  <a:pt x="524656" y="2968052"/>
                </a:cubicBezTo>
                <a:lnTo>
                  <a:pt x="344774" y="2908092"/>
                </a:lnTo>
                <a:lnTo>
                  <a:pt x="209863" y="2863121"/>
                </a:lnTo>
                <a:lnTo>
                  <a:pt x="164892" y="2848131"/>
                </a:lnTo>
                <a:cubicBezTo>
                  <a:pt x="149902" y="2838138"/>
                  <a:pt x="131785" y="2831709"/>
                  <a:pt x="119922" y="2818151"/>
                </a:cubicBezTo>
                <a:cubicBezTo>
                  <a:pt x="96195" y="2791034"/>
                  <a:pt x="59961" y="2728210"/>
                  <a:pt x="59961" y="2728210"/>
                </a:cubicBezTo>
                <a:cubicBezTo>
                  <a:pt x="-13392" y="2508150"/>
                  <a:pt x="9677" y="2612099"/>
                  <a:pt x="44971" y="2188564"/>
                </a:cubicBezTo>
                <a:cubicBezTo>
                  <a:pt x="47595" y="2157071"/>
                  <a:pt x="64958" y="2128603"/>
                  <a:pt x="74951" y="2098623"/>
                </a:cubicBezTo>
                <a:lnTo>
                  <a:pt x="104931" y="2008682"/>
                </a:lnTo>
                <a:cubicBezTo>
                  <a:pt x="109928" y="1993692"/>
                  <a:pt x="116090" y="1979040"/>
                  <a:pt x="119922" y="1963711"/>
                </a:cubicBezTo>
                <a:lnTo>
                  <a:pt x="134912" y="1903751"/>
                </a:lnTo>
                <a:cubicBezTo>
                  <a:pt x="129915" y="1793823"/>
                  <a:pt x="128051" y="1683708"/>
                  <a:pt x="119922" y="1573967"/>
                </a:cubicBezTo>
                <a:cubicBezTo>
                  <a:pt x="118040" y="1548558"/>
                  <a:pt x="109489" y="1524084"/>
                  <a:pt x="104931" y="1499016"/>
                </a:cubicBezTo>
                <a:cubicBezTo>
                  <a:pt x="98698" y="1464734"/>
                  <a:pt x="85050" y="1371154"/>
                  <a:pt x="74951" y="1334124"/>
                </a:cubicBezTo>
                <a:cubicBezTo>
                  <a:pt x="66636" y="1303635"/>
                  <a:pt x="52636" y="1274841"/>
                  <a:pt x="44971" y="1244183"/>
                </a:cubicBezTo>
                <a:cubicBezTo>
                  <a:pt x="39974" y="1224196"/>
                  <a:pt x="35641" y="1204032"/>
                  <a:pt x="29981" y="1184223"/>
                </a:cubicBezTo>
                <a:cubicBezTo>
                  <a:pt x="-13040" y="1033648"/>
                  <a:pt x="46877" y="1266787"/>
                  <a:pt x="0" y="1079292"/>
                </a:cubicBezTo>
                <a:cubicBezTo>
                  <a:pt x="4997" y="989351"/>
                  <a:pt x="3818" y="898853"/>
                  <a:pt x="14991" y="809469"/>
                </a:cubicBezTo>
                <a:cubicBezTo>
                  <a:pt x="18911" y="778111"/>
                  <a:pt x="22625" y="741874"/>
                  <a:pt x="44971" y="719528"/>
                </a:cubicBezTo>
                <a:lnTo>
                  <a:pt x="74951" y="689547"/>
                </a:lnTo>
                <a:cubicBezTo>
                  <a:pt x="79948" y="674557"/>
                  <a:pt x="80757" y="657435"/>
                  <a:pt x="89941" y="644577"/>
                </a:cubicBezTo>
                <a:cubicBezTo>
                  <a:pt x="106370" y="621576"/>
                  <a:pt x="134223" y="608135"/>
                  <a:pt x="149902" y="584616"/>
                </a:cubicBezTo>
                <a:cubicBezTo>
                  <a:pt x="242176" y="446206"/>
                  <a:pt x="124424" y="616463"/>
                  <a:pt x="209863" y="509665"/>
                </a:cubicBezTo>
                <a:cubicBezTo>
                  <a:pt x="221117" y="495597"/>
                  <a:pt x="226285" y="476558"/>
                  <a:pt x="239843" y="464695"/>
                </a:cubicBezTo>
                <a:cubicBezTo>
                  <a:pt x="266960" y="440968"/>
                  <a:pt x="299804" y="424721"/>
                  <a:pt x="329784" y="404734"/>
                </a:cubicBezTo>
                <a:cubicBezTo>
                  <a:pt x="344774" y="394741"/>
                  <a:pt x="362015" y="387493"/>
                  <a:pt x="374754" y="374754"/>
                </a:cubicBezTo>
                <a:cubicBezTo>
                  <a:pt x="447144" y="302367"/>
                  <a:pt x="355155" y="390433"/>
                  <a:pt x="449705" y="314793"/>
                </a:cubicBezTo>
                <a:cubicBezTo>
                  <a:pt x="460741" y="305964"/>
                  <a:pt x="467567" y="292084"/>
                  <a:pt x="479686" y="284813"/>
                </a:cubicBezTo>
                <a:cubicBezTo>
                  <a:pt x="493235" y="276684"/>
                  <a:pt x="510133" y="276047"/>
                  <a:pt x="524656" y="269823"/>
                </a:cubicBezTo>
                <a:cubicBezTo>
                  <a:pt x="545195" y="261020"/>
                  <a:pt x="563869" y="248141"/>
                  <a:pt x="584617" y="239842"/>
                </a:cubicBezTo>
                <a:cubicBezTo>
                  <a:pt x="613959" y="228105"/>
                  <a:pt x="674558" y="209862"/>
                  <a:pt x="674558" y="209862"/>
                </a:cubicBezTo>
                <a:cubicBezTo>
                  <a:pt x="689548" y="199869"/>
                  <a:pt x="701518" y="180332"/>
                  <a:pt x="719528" y="179882"/>
                </a:cubicBezTo>
                <a:cubicBezTo>
                  <a:pt x="904416" y="175260"/>
                  <a:pt x="1089437" y="185861"/>
                  <a:pt x="1274164" y="194872"/>
                </a:cubicBezTo>
                <a:cubicBezTo>
                  <a:pt x="1311016" y="196670"/>
                  <a:pt x="1397055" y="235340"/>
                  <a:pt x="1424066" y="239842"/>
                </a:cubicBezTo>
                <a:lnTo>
                  <a:pt x="1514007" y="254833"/>
                </a:lnTo>
                <a:lnTo>
                  <a:pt x="1663909" y="239842"/>
                </a:lnTo>
                <a:lnTo>
                  <a:pt x="1663909" y="239842"/>
                </a:lnTo>
                <a:lnTo>
                  <a:pt x="1573968" y="254833"/>
                </a:lnTo>
                <a:close/>
              </a:path>
            </a:pathLst>
          </a:custGeom>
          <a:gradFill flip="none" rotWithShape="1">
            <a:gsLst>
              <a:gs pos="0">
                <a:srgbClr val="FFC000"/>
              </a:gs>
              <a:gs pos="100000">
                <a:srgbClr val="FF9900"/>
              </a:gs>
            </a:gsLst>
            <a:path path="shape">
              <a:fillToRect l="50000" t="50000" r="50000" b="50000"/>
            </a:path>
            <a:tileRect/>
          </a:gradFill>
          <a:ln w="38100" cap="rnd">
            <a:solidFill>
              <a:srgbClr val="FF99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タイトル 2"/>
          <p:cNvSpPr>
            <a:spLocks noGrp="1"/>
          </p:cNvSpPr>
          <p:nvPr>
            <p:ph type="title"/>
          </p:nvPr>
        </p:nvSpPr>
        <p:spPr>
          <a:xfrm>
            <a:off x="827584" y="623223"/>
            <a:ext cx="7344816" cy="789553"/>
          </a:xfrm>
        </p:spPr>
        <p:txBody>
          <a:bodyPr/>
          <a:lstStyle/>
          <a:p>
            <a:r>
              <a:rPr lang="ja-JP" altLang="en-US" dirty="0" smtClean="0"/>
              <a:t>病気はどこから来るのか･･･？</a:t>
            </a:r>
            <a:endParaRPr kumimoji="1" lang="ja-JP" altLang="en-US" dirty="0"/>
          </a:p>
        </p:txBody>
      </p:sp>
      <p:sp>
        <p:nvSpPr>
          <p:cNvPr id="6" name="フリーフォーム 5"/>
          <p:cNvSpPr/>
          <p:nvPr/>
        </p:nvSpPr>
        <p:spPr>
          <a:xfrm>
            <a:off x="5004048" y="1737778"/>
            <a:ext cx="3867462" cy="2203554"/>
          </a:xfrm>
          <a:custGeom>
            <a:avLst/>
            <a:gdLst>
              <a:gd name="connsiteX0" fmla="*/ 59961 w 3867462"/>
              <a:gd name="connsiteY0" fmla="*/ 44970 h 2203554"/>
              <a:gd name="connsiteX1" fmla="*/ 59961 w 3867462"/>
              <a:gd name="connsiteY1" fmla="*/ 44970 h 2203554"/>
              <a:gd name="connsiteX2" fmla="*/ 14990 w 3867462"/>
              <a:gd name="connsiteY2" fmla="*/ 164892 h 2203554"/>
              <a:gd name="connsiteX3" fmla="*/ 0 w 3867462"/>
              <a:gd name="connsiteY3" fmla="*/ 224852 h 2203554"/>
              <a:gd name="connsiteX4" fmla="*/ 14990 w 3867462"/>
              <a:gd name="connsiteY4" fmla="*/ 329783 h 2203554"/>
              <a:gd name="connsiteX5" fmla="*/ 104931 w 3867462"/>
              <a:gd name="connsiteY5" fmla="*/ 434715 h 2203554"/>
              <a:gd name="connsiteX6" fmla="*/ 194872 w 3867462"/>
              <a:gd name="connsiteY6" fmla="*/ 509665 h 2203554"/>
              <a:gd name="connsiteX7" fmla="*/ 314793 w 3867462"/>
              <a:gd name="connsiteY7" fmla="*/ 599606 h 2203554"/>
              <a:gd name="connsiteX8" fmla="*/ 359764 w 3867462"/>
              <a:gd name="connsiteY8" fmla="*/ 614597 h 2203554"/>
              <a:gd name="connsiteX9" fmla="*/ 449705 w 3867462"/>
              <a:gd name="connsiteY9" fmla="*/ 659567 h 2203554"/>
              <a:gd name="connsiteX10" fmla="*/ 494675 w 3867462"/>
              <a:gd name="connsiteY10" fmla="*/ 704538 h 2203554"/>
              <a:gd name="connsiteX11" fmla="*/ 584616 w 3867462"/>
              <a:gd name="connsiteY11" fmla="*/ 764498 h 2203554"/>
              <a:gd name="connsiteX12" fmla="*/ 614597 w 3867462"/>
              <a:gd name="connsiteY12" fmla="*/ 794479 h 2203554"/>
              <a:gd name="connsiteX13" fmla="*/ 749508 w 3867462"/>
              <a:gd name="connsiteY13" fmla="*/ 869429 h 2203554"/>
              <a:gd name="connsiteX14" fmla="*/ 809469 w 3867462"/>
              <a:gd name="connsiteY14" fmla="*/ 929390 h 2203554"/>
              <a:gd name="connsiteX15" fmla="*/ 839449 w 3867462"/>
              <a:gd name="connsiteY15" fmla="*/ 974360 h 2203554"/>
              <a:gd name="connsiteX16" fmla="*/ 884420 w 3867462"/>
              <a:gd name="connsiteY16" fmla="*/ 1004341 h 2203554"/>
              <a:gd name="connsiteX17" fmla="*/ 944380 w 3867462"/>
              <a:gd name="connsiteY17" fmla="*/ 1094282 h 2203554"/>
              <a:gd name="connsiteX18" fmla="*/ 1004341 w 3867462"/>
              <a:gd name="connsiteY18" fmla="*/ 1169233 h 2203554"/>
              <a:gd name="connsiteX19" fmla="*/ 1019331 w 3867462"/>
              <a:gd name="connsiteY19" fmla="*/ 1214203 h 2203554"/>
              <a:gd name="connsiteX20" fmla="*/ 1049311 w 3867462"/>
              <a:gd name="connsiteY20" fmla="*/ 1259174 h 2203554"/>
              <a:gd name="connsiteX21" fmla="*/ 1064302 w 3867462"/>
              <a:gd name="connsiteY21" fmla="*/ 1304144 h 2203554"/>
              <a:gd name="connsiteX22" fmla="*/ 1094282 w 3867462"/>
              <a:gd name="connsiteY22" fmla="*/ 1349115 h 2203554"/>
              <a:gd name="connsiteX23" fmla="*/ 1124262 w 3867462"/>
              <a:gd name="connsiteY23" fmla="*/ 1439056 h 2203554"/>
              <a:gd name="connsiteX24" fmla="*/ 1139252 w 3867462"/>
              <a:gd name="connsiteY24" fmla="*/ 1484026 h 2203554"/>
              <a:gd name="connsiteX25" fmla="*/ 1169233 w 3867462"/>
              <a:gd name="connsiteY25" fmla="*/ 1514006 h 2203554"/>
              <a:gd name="connsiteX26" fmla="*/ 1199213 w 3867462"/>
              <a:gd name="connsiteY26" fmla="*/ 1603947 h 2203554"/>
              <a:gd name="connsiteX27" fmla="*/ 1214203 w 3867462"/>
              <a:gd name="connsiteY27" fmla="*/ 1648918 h 2203554"/>
              <a:gd name="connsiteX28" fmla="*/ 1244183 w 3867462"/>
              <a:gd name="connsiteY28" fmla="*/ 1693888 h 2203554"/>
              <a:gd name="connsiteX29" fmla="*/ 1274164 w 3867462"/>
              <a:gd name="connsiteY29" fmla="*/ 1783829 h 2203554"/>
              <a:gd name="connsiteX30" fmla="*/ 1364105 w 3867462"/>
              <a:gd name="connsiteY30" fmla="*/ 1903751 h 2203554"/>
              <a:gd name="connsiteX31" fmla="*/ 1379095 w 3867462"/>
              <a:gd name="connsiteY31" fmla="*/ 1948721 h 2203554"/>
              <a:gd name="connsiteX32" fmla="*/ 1439056 w 3867462"/>
              <a:gd name="connsiteY32" fmla="*/ 2023672 h 2203554"/>
              <a:gd name="connsiteX33" fmla="*/ 1484026 w 3867462"/>
              <a:gd name="connsiteY33" fmla="*/ 2053652 h 2203554"/>
              <a:gd name="connsiteX34" fmla="*/ 1588957 w 3867462"/>
              <a:gd name="connsiteY34" fmla="*/ 2128603 h 2203554"/>
              <a:gd name="connsiteX35" fmla="*/ 1618938 w 3867462"/>
              <a:gd name="connsiteY35" fmla="*/ 2158583 h 2203554"/>
              <a:gd name="connsiteX36" fmla="*/ 1813810 w 3867462"/>
              <a:gd name="connsiteY36" fmla="*/ 2203554 h 2203554"/>
              <a:gd name="connsiteX37" fmla="*/ 2233534 w 3867462"/>
              <a:gd name="connsiteY37" fmla="*/ 2188564 h 2203554"/>
              <a:gd name="connsiteX38" fmla="*/ 2308485 w 3867462"/>
              <a:gd name="connsiteY38" fmla="*/ 2173574 h 2203554"/>
              <a:gd name="connsiteX39" fmla="*/ 2398426 w 3867462"/>
              <a:gd name="connsiteY39" fmla="*/ 2158583 h 2203554"/>
              <a:gd name="connsiteX40" fmla="*/ 2563318 w 3867462"/>
              <a:gd name="connsiteY40" fmla="*/ 2143593 h 2203554"/>
              <a:gd name="connsiteX41" fmla="*/ 2623279 w 3867462"/>
              <a:gd name="connsiteY41" fmla="*/ 2128603 h 2203554"/>
              <a:gd name="connsiteX42" fmla="*/ 3043003 w 3867462"/>
              <a:gd name="connsiteY42" fmla="*/ 2098623 h 2203554"/>
              <a:gd name="connsiteX43" fmla="*/ 3537679 w 3867462"/>
              <a:gd name="connsiteY43" fmla="*/ 2083633 h 2203554"/>
              <a:gd name="connsiteX44" fmla="*/ 3657600 w 3867462"/>
              <a:gd name="connsiteY44" fmla="*/ 2053652 h 2203554"/>
              <a:gd name="connsiteX45" fmla="*/ 3687580 w 3867462"/>
              <a:gd name="connsiteY45" fmla="*/ 2008682 h 2203554"/>
              <a:gd name="connsiteX46" fmla="*/ 3747541 w 3867462"/>
              <a:gd name="connsiteY46" fmla="*/ 1933731 h 2203554"/>
              <a:gd name="connsiteX47" fmla="*/ 3792511 w 3867462"/>
              <a:gd name="connsiteY47" fmla="*/ 1783829 h 2203554"/>
              <a:gd name="connsiteX48" fmla="*/ 3822492 w 3867462"/>
              <a:gd name="connsiteY48" fmla="*/ 1753849 h 2203554"/>
              <a:gd name="connsiteX49" fmla="*/ 3867462 w 3867462"/>
              <a:gd name="connsiteY49" fmla="*/ 1603947 h 2203554"/>
              <a:gd name="connsiteX50" fmla="*/ 3852472 w 3867462"/>
              <a:gd name="connsiteY50" fmla="*/ 1154242 h 2203554"/>
              <a:gd name="connsiteX51" fmla="*/ 3837482 w 3867462"/>
              <a:gd name="connsiteY51" fmla="*/ 1109272 h 2203554"/>
              <a:gd name="connsiteX52" fmla="*/ 3822492 w 3867462"/>
              <a:gd name="connsiteY52" fmla="*/ 1049311 h 2203554"/>
              <a:gd name="connsiteX53" fmla="*/ 3792511 w 3867462"/>
              <a:gd name="connsiteY53" fmla="*/ 1004341 h 2203554"/>
              <a:gd name="connsiteX54" fmla="*/ 3732551 w 3867462"/>
              <a:gd name="connsiteY54" fmla="*/ 899410 h 2203554"/>
              <a:gd name="connsiteX55" fmla="*/ 3717561 w 3867462"/>
              <a:gd name="connsiteY55" fmla="*/ 854439 h 2203554"/>
              <a:gd name="connsiteX56" fmla="*/ 3687580 w 3867462"/>
              <a:gd name="connsiteY56" fmla="*/ 824459 h 2203554"/>
              <a:gd name="connsiteX57" fmla="*/ 3567659 w 3867462"/>
              <a:gd name="connsiteY57" fmla="*/ 689547 h 2203554"/>
              <a:gd name="connsiteX58" fmla="*/ 3522688 w 3867462"/>
              <a:gd name="connsiteY58" fmla="*/ 659567 h 2203554"/>
              <a:gd name="connsiteX59" fmla="*/ 3432747 w 3867462"/>
              <a:gd name="connsiteY59" fmla="*/ 584616 h 2203554"/>
              <a:gd name="connsiteX60" fmla="*/ 3282846 w 3867462"/>
              <a:gd name="connsiteY60" fmla="*/ 539646 h 2203554"/>
              <a:gd name="connsiteX61" fmla="*/ 3207895 w 3867462"/>
              <a:gd name="connsiteY61" fmla="*/ 524656 h 2203554"/>
              <a:gd name="connsiteX62" fmla="*/ 3162924 w 3867462"/>
              <a:gd name="connsiteY62" fmla="*/ 509665 h 2203554"/>
              <a:gd name="connsiteX63" fmla="*/ 3102964 w 3867462"/>
              <a:gd name="connsiteY63" fmla="*/ 494675 h 2203554"/>
              <a:gd name="connsiteX64" fmla="*/ 3057993 w 3867462"/>
              <a:gd name="connsiteY64" fmla="*/ 479685 h 2203554"/>
              <a:gd name="connsiteX65" fmla="*/ 2998033 w 3867462"/>
              <a:gd name="connsiteY65" fmla="*/ 464695 h 2203554"/>
              <a:gd name="connsiteX66" fmla="*/ 2953062 w 3867462"/>
              <a:gd name="connsiteY66" fmla="*/ 449705 h 2203554"/>
              <a:gd name="connsiteX67" fmla="*/ 2863121 w 3867462"/>
              <a:gd name="connsiteY67" fmla="*/ 434715 h 2203554"/>
              <a:gd name="connsiteX68" fmla="*/ 2728210 w 3867462"/>
              <a:gd name="connsiteY68" fmla="*/ 404734 h 2203554"/>
              <a:gd name="connsiteX69" fmla="*/ 2413416 w 3867462"/>
              <a:gd name="connsiteY69" fmla="*/ 389744 h 2203554"/>
              <a:gd name="connsiteX70" fmla="*/ 2278505 w 3867462"/>
              <a:gd name="connsiteY70" fmla="*/ 374754 h 2203554"/>
              <a:gd name="connsiteX71" fmla="*/ 2188564 w 3867462"/>
              <a:gd name="connsiteY71" fmla="*/ 359764 h 2203554"/>
              <a:gd name="connsiteX72" fmla="*/ 2008682 w 3867462"/>
              <a:gd name="connsiteY72" fmla="*/ 344774 h 2203554"/>
              <a:gd name="connsiteX73" fmla="*/ 1963711 w 3867462"/>
              <a:gd name="connsiteY73" fmla="*/ 329783 h 2203554"/>
              <a:gd name="connsiteX74" fmla="*/ 1708879 w 3867462"/>
              <a:gd name="connsiteY74" fmla="*/ 299803 h 2203554"/>
              <a:gd name="connsiteX75" fmla="*/ 1618938 w 3867462"/>
              <a:gd name="connsiteY75" fmla="*/ 284813 h 2203554"/>
              <a:gd name="connsiteX76" fmla="*/ 1558977 w 3867462"/>
              <a:gd name="connsiteY76" fmla="*/ 269823 h 2203554"/>
              <a:gd name="connsiteX77" fmla="*/ 1274164 w 3867462"/>
              <a:gd name="connsiteY77" fmla="*/ 254833 h 2203554"/>
              <a:gd name="connsiteX78" fmla="*/ 1109272 w 3867462"/>
              <a:gd name="connsiteY78" fmla="*/ 224852 h 2203554"/>
              <a:gd name="connsiteX79" fmla="*/ 1049311 w 3867462"/>
              <a:gd name="connsiteY79" fmla="*/ 209862 h 2203554"/>
              <a:gd name="connsiteX80" fmla="*/ 944380 w 3867462"/>
              <a:gd name="connsiteY80" fmla="*/ 194872 h 2203554"/>
              <a:gd name="connsiteX81" fmla="*/ 824459 w 3867462"/>
              <a:gd name="connsiteY81" fmla="*/ 164892 h 2203554"/>
              <a:gd name="connsiteX82" fmla="*/ 779488 w 3867462"/>
              <a:gd name="connsiteY82" fmla="*/ 149901 h 2203554"/>
              <a:gd name="connsiteX83" fmla="*/ 659567 w 3867462"/>
              <a:gd name="connsiteY83" fmla="*/ 119921 h 2203554"/>
              <a:gd name="connsiteX84" fmla="*/ 569626 w 3867462"/>
              <a:gd name="connsiteY84" fmla="*/ 89941 h 2203554"/>
              <a:gd name="connsiteX85" fmla="*/ 449705 w 3867462"/>
              <a:gd name="connsiteY85" fmla="*/ 59960 h 2203554"/>
              <a:gd name="connsiteX86" fmla="*/ 314793 w 3867462"/>
              <a:gd name="connsiteY86" fmla="*/ 14990 h 2203554"/>
              <a:gd name="connsiteX87" fmla="*/ 269823 w 3867462"/>
              <a:gd name="connsiteY87" fmla="*/ 0 h 2203554"/>
              <a:gd name="connsiteX88" fmla="*/ 59961 w 3867462"/>
              <a:gd name="connsiteY88" fmla="*/ 29980 h 2203554"/>
              <a:gd name="connsiteX89" fmla="*/ 59961 w 3867462"/>
              <a:gd name="connsiteY89" fmla="*/ 44970 h 22035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Lst>
            <a:rect l="l" t="t" r="r" b="b"/>
            <a:pathLst>
              <a:path w="3867462" h="2203554">
                <a:moveTo>
                  <a:pt x="59961" y="44970"/>
                </a:moveTo>
                <a:lnTo>
                  <a:pt x="59961" y="44970"/>
                </a:lnTo>
                <a:cubicBezTo>
                  <a:pt x="44971" y="84944"/>
                  <a:pt x="28491" y="124391"/>
                  <a:pt x="14990" y="164892"/>
                </a:cubicBezTo>
                <a:cubicBezTo>
                  <a:pt x="8475" y="184437"/>
                  <a:pt x="0" y="204250"/>
                  <a:pt x="0" y="224852"/>
                </a:cubicBezTo>
                <a:cubicBezTo>
                  <a:pt x="0" y="260184"/>
                  <a:pt x="4838" y="295941"/>
                  <a:pt x="14990" y="329783"/>
                </a:cubicBezTo>
                <a:cubicBezTo>
                  <a:pt x="24774" y="362398"/>
                  <a:pt x="88515" y="418299"/>
                  <a:pt x="104931" y="434715"/>
                </a:cubicBezTo>
                <a:cubicBezTo>
                  <a:pt x="211763" y="541546"/>
                  <a:pt x="90518" y="426180"/>
                  <a:pt x="194872" y="509665"/>
                </a:cubicBezTo>
                <a:cubicBezTo>
                  <a:pt x="245609" y="550255"/>
                  <a:pt x="225130" y="569717"/>
                  <a:pt x="314793" y="599606"/>
                </a:cubicBezTo>
                <a:cubicBezTo>
                  <a:pt x="329783" y="604603"/>
                  <a:pt x="345631" y="607530"/>
                  <a:pt x="359764" y="614597"/>
                </a:cubicBezTo>
                <a:cubicBezTo>
                  <a:pt x="475992" y="672712"/>
                  <a:pt x="336675" y="621891"/>
                  <a:pt x="449705" y="659567"/>
                </a:cubicBezTo>
                <a:cubicBezTo>
                  <a:pt x="464695" y="674557"/>
                  <a:pt x="477941" y="691523"/>
                  <a:pt x="494675" y="704538"/>
                </a:cubicBezTo>
                <a:cubicBezTo>
                  <a:pt x="523117" y="726659"/>
                  <a:pt x="559138" y="739020"/>
                  <a:pt x="584616" y="764498"/>
                </a:cubicBezTo>
                <a:cubicBezTo>
                  <a:pt x="594610" y="774492"/>
                  <a:pt x="602478" y="787207"/>
                  <a:pt x="614597" y="794479"/>
                </a:cubicBezTo>
                <a:cubicBezTo>
                  <a:pt x="708846" y="851029"/>
                  <a:pt x="611994" y="731915"/>
                  <a:pt x="749508" y="869429"/>
                </a:cubicBezTo>
                <a:cubicBezTo>
                  <a:pt x="769495" y="889416"/>
                  <a:pt x="793790" y="905871"/>
                  <a:pt x="809469" y="929390"/>
                </a:cubicBezTo>
                <a:cubicBezTo>
                  <a:pt x="819462" y="944380"/>
                  <a:pt x="826710" y="961621"/>
                  <a:pt x="839449" y="974360"/>
                </a:cubicBezTo>
                <a:cubicBezTo>
                  <a:pt x="852188" y="987099"/>
                  <a:pt x="869430" y="994347"/>
                  <a:pt x="884420" y="1004341"/>
                </a:cubicBezTo>
                <a:cubicBezTo>
                  <a:pt x="904407" y="1034321"/>
                  <a:pt x="918901" y="1068804"/>
                  <a:pt x="944380" y="1094282"/>
                </a:cubicBezTo>
                <a:cubicBezTo>
                  <a:pt x="972268" y="1122169"/>
                  <a:pt x="985430" y="1131410"/>
                  <a:pt x="1004341" y="1169233"/>
                </a:cubicBezTo>
                <a:cubicBezTo>
                  <a:pt x="1011407" y="1183366"/>
                  <a:pt x="1012265" y="1200070"/>
                  <a:pt x="1019331" y="1214203"/>
                </a:cubicBezTo>
                <a:cubicBezTo>
                  <a:pt x="1027388" y="1230317"/>
                  <a:pt x="1041254" y="1243060"/>
                  <a:pt x="1049311" y="1259174"/>
                </a:cubicBezTo>
                <a:cubicBezTo>
                  <a:pt x="1056377" y="1273307"/>
                  <a:pt x="1057236" y="1290011"/>
                  <a:pt x="1064302" y="1304144"/>
                </a:cubicBezTo>
                <a:cubicBezTo>
                  <a:pt x="1072359" y="1320258"/>
                  <a:pt x="1086965" y="1332652"/>
                  <a:pt x="1094282" y="1349115"/>
                </a:cubicBezTo>
                <a:cubicBezTo>
                  <a:pt x="1107117" y="1377993"/>
                  <a:pt x="1114269" y="1409076"/>
                  <a:pt x="1124262" y="1439056"/>
                </a:cubicBezTo>
                <a:cubicBezTo>
                  <a:pt x="1129259" y="1454046"/>
                  <a:pt x="1128079" y="1472853"/>
                  <a:pt x="1139252" y="1484026"/>
                </a:cubicBezTo>
                <a:lnTo>
                  <a:pt x="1169233" y="1514006"/>
                </a:lnTo>
                <a:lnTo>
                  <a:pt x="1199213" y="1603947"/>
                </a:lnTo>
                <a:cubicBezTo>
                  <a:pt x="1204210" y="1618937"/>
                  <a:pt x="1205438" y="1635771"/>
                  <a:pt x="1214203" y="1648918"/>
                </a:cubicBezTo>
                <a:cubicBezTo>
                  <a:pt x="1224196" y="1663908"/>
                  <a:pt x="1236866" y="1677425"/>
                  <a:pt x="1244183" y="1693888"/>
                </a:cubicBezTo>
                <a:cubicBezTo>
                  <a:pt x="1257018" y="1722766"/>
                  <a:pt x="1256634" y="1757534"/>
                  <a:pt x="1274164" y="1783829"/>
                </a:cubicBezTo>
                <a:cubicBezTo>
                  <a:pt x="1341964" y="1885530"/>
                  <a:pt x="1308646" y="1848292"/>
                  <a:pt x="1364105" y="1903751"/>
                </a:cubicBezTo>
                <a:cubicBezTo>
                  <a:pt x="1369102" y="1918741"/>
                  <a:pt x="1372029" y="1934588"/>
                  <a:pt x="1379095" y="1948721"/>
                </a:cubicBezTo>
                <a:cubicBezTo>
                  <a:pt x="1392082" y="1974695"/>
                  <a:pt x="1415816" y="2005080"/>
                  <a:pt x="1439056" y="2023672"/>
                </a:cubicBezTo>
                <a:cubicBezTo>
                  <a:pt x="1453124" y="2034926"/>
                  <a:pt x="1470347" y="2041928"/>
                  <a:pt x="1484026" y="2053652"/>
                </a:cubicBezTo>
                <a:cubicBezTo>
                  <a:pt x="1574560" y="2131253"/>
                  <a:pt x="1506327" y="2101060"/>
                  <a:pt x="1588957" y="2128603"/>
                </a:cubicBezTo>
                <a:cubicBezTo>
                  <a:pt x="1598951" y="2138596"/>
                  <a:pt x="1606297" y="2152263"/>
                  <a:pt x="1618938" y="2158583"/>
                </a:cubicBezTo>
                <a:cubicBezTo>
                  <a:pt x="1684786" y="2191507"/>
                  <a:pt x="1742006" y="2193296"/>
                  <a:pt x="1813810" y="2203554"/>
                </a:cubicBezTo>
                <a:cubicBezTo>
                  <a:pt x="1953718" y="2198557"/>
                  <a:pt x="2093793" y="2197033"/>
                  <a:pt x="2233534" y="2188564"/>
                </a:cubicBezTo>
                <a:cubicBezTo>
                  <a:pt x="2258966" y="2187023"/>
                  <a:pt x="2283418" y="2178132"/>
                  <a:pt x="2308485" y="2173574"/>
                </a:cubicBezTo>
                <a:cubicBezTo>
                  <a:pt x="2338389" y="2168137"/>
                  <a:pt x="2368240" y="2162134"/>
                  <a:pt x="2398426" y="2158583"/>
                </a:cubicBezTo>
                <a:cubicBezTo>
                  <a:pt x="2453239" y="2152134"/>
                  <a:pt x="2508354" y="2148590"/>
                  <a:pt x="2563318" y="2143593"/>
                </a:cubicBezTo>
                <a:cubicBezTo>
                  <a:pt x="2583305" y="2138596"/>
                  <a:pt x="2602957" y="2131990"/>
                  <a:pt x="2623279" y="2128603"/>
                </a:cubicBezTo>
                <a:cubicBezTo>
                  <a:pt x="2758623" y="2106046"/>
                  <a:pt x="2911265" y="2103594"/>
                  <a:pt x="3043003" y="2098623"/>
                </a:cubicBezTo>
                <a:lnTo>
                  <a:pt x="3537679" y="2083633"/>
                </a:lnTo>
                <a:cubicBezTo>
                  <a:pt x="3541409" y="2082887"/>
                  <a:pt x="3642237" y="2065942"/>
                  <a:pt x="3657600" y="2053652"/>
                </a:cubicBezTo>
                <a:cubicBezTo>
                  <a:pt x="3671668" y="2042398"/>
                  <a:pt x="3676326" y="2022750"/>
                  <a:pt x="3687580" y="2008682"/>
                </a:cubicBezTo>
                <a:cubicBezTo>
                  <a:pt x="3773019" y="1901884"/>
                  <a:pt x="3655267" y="2072141"/>
                  <a:pt x="3747541" y="1933731"/>
                </a:cubicBezTo>
                <a:cubicBezTo>
                  <a:pt x="3754334" y="1906558"/>
                  <a:pt x="3780346" y="1795994"/>
                  <a:pt x="3792511" y="1783829"/>
                </a:cubicBezTo>
                <a:lnTo>
                  <a:pt x="3822492" y="1753849"/>
                </a:lnTo>
                <a:cubicBezTo>
                  <a:pt x="3858987" y="1644363"/>
                  <a:pt x="3844808" y="1694566"/>
                  <a:pt x="3867462" y="1603947"/>
                </a:cubicBezTo>
                <a:cubicBezTo>
                  <a:pt x="3862465" y="1454045"/>
                  <a:pt x="3861545" y="1303952"/>
                  <a:pt x="3852472" y="1154242"/>
                </a:cubicBezTo>
                <a:cubicBezTo>
                  <a:pt x="3851516" y="1138470"/>
                  <a:pt x="3841823" y="1124465"/>
                  <a:pt x="3837482" y="1109272"/>
                </a:cubicBezTo>
                <a:cubicBezTo>
                  <a:pt x="3831822" y="1089463"/>
                  <a:pt x="3830608" y="1068247"/>
                  <a:pt x="3822492" y="1049311"/>
                </a:cubicBezTo>
                <a:cubicBezTo>
                  <a:pt x="3815395" y="1032752"/>
                  <a:pt x="3802505" y="1019331"/>
                  <a:pt x="3792511" y="1004341"/>
                </a:cubicBezTo>
                <a:cubicBezTo>
                  <a:pt x="3760807" y="877523"/>
                  <a:pt x="3803997" y="1006580"/>
                  <a:pt x="3732551" y="899410"/>
                </a:cubicBezTo>
                <a:cubicBezTo>
                  <a:pt x="3723786" y="886263"/>
                  <a:pt x="3725691" y="867988"/>
                  <a:pt x="3717561" y="854439"/>
                </a:cubicBezTo>
                <a:cubicBezTo>
                  <a:pt x="3710290" y="842320"/>
                  <a:pt x="3696409" y="835495"/>
                  <a:pt x="3687580" y="824459"/>
                </a:cubicBezTo>
                <a:cubicBezTo>
                  <a:pt x="3636084" y="760089"/>
                  <a:pt x="3665628" y="754858"/>
                  <a:pt x="3567659" y="689547"/>
                </a:cubicBezTo>
                <a:cubicBezTo>
                  <a:pt x="3552669" y="679554"/>
                  <a:pt x="3536528" y="671100"/>
                  <a:pt x="3522688" y="659567"/>
                </a:cubicBezTo>
                <a:cubicBezTo>
                  <a:pt x="3482344" y="625947"/>
                  <a:pt x="3480599" y="605883"/>
                  <a:pt x="3432747" y="584616"/>
                </a:cubicBezTo>
                <a:cubicBezTo>
                  <a:pt x="3395382" y="568009"/>
                  <a:pt x="3326448" y="549335"/>
                  <a:pt x="3282846" y="539646"/>
                </a:cubicBezTo>
                <a:cubicBezTo>
                  <a:pt x="3257974" y="534119"/>
                  <a:pt x="3232613" y="530836"/>
                  <a:pt x="3207895" y="524656"/>
                </a:cubicBezTo>
                <a:cubicBezTo>
                  <a:pt x="3192566" y="520824"/>
                  <a:pt x="3178117" y="514006"/>
                  <a:pt x="3162924" y="509665"/>
                </a:cubicBezTo>
                <a:cubicBezTo>
                  <a:pt x="3143115" y="504005"/>
                  <a:pt x="3122773" y="500335"/>
                  <a:pt x="3102964" y="494675"/>
                </a:cubicBezTo>
                <a:cubicBezTo>
                  <a:pt x="3087771" y="490334"/>
                  <a:pt x="3073186" y="484026"/>
                  <a:pt x="3057993" y="479685"/>
                </a:cubicBezTo>
                <a:cubicBezTo>
                  <a:pt x="3038184" y="474025"/>
                  <a:pt x="3017842" y="470355"/>
                  <a:pt x="2998033" y="464695"/>
                </a:cubicBezTo>
                <a:cubicBezTo>
                  <a:pt x="2982840" y="460354"/>
                  <a:pt x="2968487" y="453133"/>
                  <a:pt x="2953062" y="449705"/>
                </a:cubicBezTo>
                <a:cubicBezTo>
                  <a:pt x="2923392" y="443112"/>
                  <a:pt x="2892925" y="440676"/>
                  <a:pt x="2863121" y="434715"/>
                </a:cubicBezTo>
                <a:cubicBezTo>
                  <a:pt x="2820973" y="426285"/>
                  <a:pt x="2770767" y="408008"/>
                  <a:pt x="2728210" y="404734"/>
                </a:cubicBezTo>
                <a:cubicBezTo>
                  <a:pt x="2623469" y="396677"/>
                  <a:pt x="2518347" y="394741"/>
                  <a:pt x="2413416" y="389744"/>
                </a:cubicBezTo>
                <a:cubicBezTo>
                  <a:pt x="2368446" y="384747"/>
                  <a:pt x="2323355" y="380734"/>
                  <a:pt x="2278505" y="374754"/>
                </a:cubicBezTo>
                <a:cubicBezTo>
                  <a:pt x="2248378" y="370737"/>
                  <a:pt x="2218772" y="363120"/>
                  <a:pt x="2188564" y="359764"/>
                </a:cubicBezTo>
                <a:cubicBezTo>
                  <a:pt x="2128763" y="353120"/>
                  <a:pt x="2068643" y="349771"/>
                  <a:pt x="2008682" y="344774"/>
                </a:cubicBezTo>
                <a:cubicBezTo>
                  <a:pt x="1993692" y="339777"/>
                  <a:pt x="1979136" y="333211"/>
                  <a:pt x="1963711" y="329783"/>
                </a:cubicBezTo>
                <a:cubicBezTo>
                  <a:pt x="1868559" y="308638"/>
                  <a:pt x="1814648" y="312246"/>
                  <a:pt x="1708879" y="299803"/>
                </a:cubicBezTo>
                <a:cubicBezTo>
                  <a:pt x="1678693" y="296252"/>
                  <a:pt x="1648742" y="290774"/>
                  <a:pt x="1618938" y="284813"/>
                </a:cubicBezTo>
                <a:cubicBezTo>
                  <a:pt x="1598736" y="280773"/>
                  <a:pt x="1579502" y="271608"/>
                  <a:pt x="1558977" y="269823"/>
                </a:cubicBezTo>
                <a:cubicBezTo>
                  <a:pt x="1464265" y="261587"/>
                  <a:pt x="1369102" y="259830"/>
                  <a:pt x="1274164" y="254833"/>
                </a:cubicBezTo>
                <a:cubicBezTo>
                  <a:pt x="1138177" y="220835"/>
                  <a:pt x="1306196" y="260656"/>
                  <a:pt x="1109272" y="224852"/>
                </a:cubicBezTo>
                <a:cubicBezTo>
                  <a:pt x="1089002" y="221167"/>
                  <a:pt x="1069581" y="213547"/>
                  <a:pt x="1049311" y="209862"/>
                </a:cubicBezTo>
                <a:cubicBezTo>
                  <a:pt x="1014549" y="203542"/>
                  <a:pt x="979357" y="199869"/>
                  <a:pt x="944380" y="194872"/>
                </a:cubicBezTo>
                <a:cubicBezTo>
                  <a:pt x="841578" y="160605"/>
                  <a:pt x="969181" y="201073"/>
                  <a:pt x="824459" y="164892"/>
                </a:cubicBezTo>
                <a:cubicBezTo>
                  <a:pt x="809130" y="161060"/>
                  <a:pt x="794732" y="154059"/>
                  <a:pt x="779488" y="149901"/>
                </a:cubicBezTo>
                <a:cubicBezTo>
                  <a:pt x="739736" y="139059"/>
                  <a:pt x="698656" y="132951"/>
                  <a:pt x="659567" y="119921"/>
                </a:cubicBezTo>
                <a:cubicBezTo>
                  <a:pt x="629587" y="109928"/>
                  <a:pt x="600284" y="97606"/>
                  <a:pt x="569626" y="89941"/>
                </a:cubicBezTo>
                <a:cubicBezTo>
                  <a:pt x="529652" y="79947"/>
                  <a:pt x="488795" y="72990"/>
                  <a:pt x="449705" y="59960"/>
                </a:cubicBezTo>
                <a:lnTo>
                  <a:pt x="314793" y="14990"/>
                </a:lnTo>
                <a:lnTo>
                  <a:pt x="269823" y="0"/>
                </a:lnTo>
                <a:cubicBezTo>
                  <a:pt x="162514" y="9755"/>
                  <a:pt x="136298" y="-555"/>
                  <a:pt x="59961" y="29980"/>
                </a:cubicBezTo>
                <a:cubicBezTo>
                  <a:pt x="49587" y="34130"/>
                  <a:pt x="59961" y="42472"/>
                  <a:pt x="59961" y="44970"/>
                </a:cubicBezTo>
                <a:close/>
              </a:path>
            </a:pathLst>
          </a:custGeom>
          <a:solidFill>
            <a:srgbClr val="92D050"/>
          </a:solidFill>
          <a:ln w="381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フリーフォーム 6"/>
          <p:cNvSpPr/>
          <p:nvPr/>
        </p:nvSpPr>
        <p:spPr>
          <a:xfrm>
            <a:off x="539552" y="5155354"/>
            <a:ext cx="2458387" cy="1514006"/>
          </a:xfrm>
          <a:custGeom>
            <a:avLst/>
            <a:gdLst>
              <a:gd name="connsiteX0" fmla="*/ 1124263 w 2458387"/>
              <a:gd name="connsiteY0" fmla="*/ 14990 h 1514006"/>
              <a:gd name="connsiteX1" fmla="*/ 1124263 w 2458387"/>
              <a:gd name="connsiteY1" fmla="*/ 14990 h 1514006"/>
              <a:gd name="connsiteX2" fmla="*/ 989351 w 2458387"/>
              <a:gd name="connsiteY2" fmla="*/ 29980 h 1514006"/>
              <a:gd name="connsiteX3" fmla="*/ 944381 w 2458387"/>
              <a:gd name="connsiteY3" fmla="*/ 44970 h 1514006"/>
              <a:gd name="connsiteX4" fmla="*/ 839450 w 2458387"/>
              <a:gd name="connsiteY4" fmla="*/ 149902 h 1514006"/>
              <a:gd name="connsiteX5" fmla="*/ 809469 w 2458387"/>
              <a:gd name="connsiteY5" fmla="*/ 179882 h 1514006"/>
              <a:gd name="connsiteX6" fmla="*/ 749509 w 2458387"/>
              <a:gd name="connsiteY6" fmla="*/ 254833 h 1514006"/>
              <a:gd name="connsiteX7" fmla="*/ 674558 w 2458387"/>
              <a:gd name="connsiteY7" fmla="*/ 479685 h 1514006"/>
              <a:gd name="connsiteX8" fmla="*/ 644578 w 2458387"/>
              <a:gd name="connsiteY8" fmla="*/ 569626 h 1514006"/>
              <a:gd name="connsiteX9" fmla="*/ 629587 w 2458387"/>
              <a:gd name="connsiteY9" fmla="*/ 614597 h 1514006"/>
              <a:gd name="connsiteX10" fmla="*/ 599607 w 2458387"/>
              <a:gd name="connsiteY10" fmla="*/ 659567 h 1514006"/>
              <a:gd name="connsiteX11" fmla="*/ 554637 w 2458387"/>
              <a:gd name="connsiteY11" fmla="*/ 749508 h 1514006"/>
              <a:gd name="connsiteX12" fmla="*/ 494676 w 2458387"/>
              <a:gd name="connsiteY12" fmla="*/ 839449 h 1514006"/>
              <a:gd name="connsiteX13" fmla="*/ 449705 w 2458387"/>
              <a:gd name="connsiteY13" fmla="*/ 914400 h 1514006"/>
              <a:gd name="connsiteX14" fmla="*/ 434715 w 2458387"/>
              <a:gd name="connsiteY14" fmla="*/ 959370 h 1514006"/>
              <a:gd name="connsiteX15" fmla="*/ 404735 w 2458387"/>
              <a:gd name="connsiteY15" fmla="*/ 989351 h 1514006"/>
              <a:gd name="connsiteX16" fmla="*/ 374755 w 2458387"/>
              <a:gd name="connsiteY16" fmla="*/ 1034321 h 1514006"/>
              <a:gd name="connsiteX17" fmla="*/ 344774 w 2458387"/>
              <a:gd name="connsiteY17" fmla="*/ 1064302 h 1514006"/>
              <a:gd name="connsiteX18" fmla="*/ 314794 w 2458387"/>
              <a:gd name="connsiteY18" fmla="*/ 1109272 h 1514006"/>
              <a:gd name="connsiteX19" fmla="*/ 224853 w 2458387"/>
              <a:gd name="connsiteY19" fmla="*/ 1139252 h 1514006"/>
              <a:gd name="connsiteX20" fmla="*/ 179882 w 2458387"/>
              <a:gd name="connsiteY20" fmla="*/ 1154243 h 1514006"/>
              <a:gd name="connsiteX21" fmla="*/ 134912 w 2458387"/>
              <a:gd name="connsiteY21" fmla="*/ 1169233 h 1514006"/>
              <a:gd name="connsiteX22" fmla="*/ 44971 w 2458387"/>
              <a:gd name="connsiteY22" fmla="*/ 1214203 h 1514006"/>
              <a:gd name="connsiteX23" fmla="*/ 0 w 2458387"/>
              <a:gd name="connsiteY23" fmla="*/ 1289154 h 1514006"/>
              <a:gd name="connsiteX24" fmla="*/ 14991 w 2458387"/>
              <a:gd name="connsiteY24" fmla="*/ 1409075 h 1514006"/>
              <a:gd name="connsiteX25" fmla="*/ 29981 w 2458387"/>
              <a:gd name="connsiteY25" fmla="*/ 1454046 h 1514006"/>
              <a:gd name="connsiteX26" fmla="*/ 74951 w 2458387"/>
              <a:gd name="connsiteY26" fmla="*/ 1469036 h 1514006"/>
              <a:gd name="connsiteX27" fmla="*/ 209863 w 2458387"/>
              <a:gd name="connsiteY27" fmla="*/ 1499016 h 1514006"/>
              <a:gd name="connsiteX28" fmla="*/ 269823 w 2458387"/>
              <a:gd name="connsiteY28" fmla="*/ 1514006 h 1514006"/>
              <a:gd name="connsiteX29" fmla="*/ 659568 w 2458387"/>
              <a:gd name="connsiteY29" fmla="*/ 1499016 h 1514006"/>
              <a:gd name="connsiteX30" fmla="*/ 719528 w 2458387"/>
              <a:gd name="connsiteY30" fmla="*/ 1484026 h 1514006"/>
              <a:gd name="connsiteX31" fmla="*/ 869430 w 2458387"/>
              <a:gd name="connsiteY31" fmla="*/ 1469036 h 1514006"/>
              <a:gd name="connsiteX32" fmla="*/ 1858781 w 2458387"/>
              <a:gd name="connsiteY32" fmla="*/ 1454046 h 1514006"/>
              <a:gd name="connsiteX33" fmla="*/ 2203555 w 2458387"/>
              <a:gd name="connsiteY33" fmla="*/ 1409075 h 1514006"/>
              <a:gd name="connsiteX34" fmla="*/ 2248525 w 2458387"/>
              <a:gd name="connsiteY34" fmla="*/ 1394085 h 1514006"/>
              <a:gd name="connsiteX35" fmla="*/ 2338466 w 2458387"/>
              <a:gd name="connsiteY35" fmla="*/ 1334125 h 1514006"/>
              <a:gd name="connsiteX36" fmla="*/ 2368446 w 2458387"/>
              <a:gd name="connsiteY36" fmla="*/ 1304144 h 1514006"/>
              <a:gd name="connsiteX37" fmla="*/ 2413417 w 2458387"/>
              <a:gd name="connsiteY37" fmla="*/ 1289154 h 1514006"/>
              <a:gd name="connsiteX38" fmla="*/ 2443397 w 2458387"/>
              <a:gd name="connsiteY38" fmla="*/ 1199213 h 1514006"/>
              <a:gd name="connsiteX39" fmla="*/ 2458387 w 2458387"/>
              <a:gd name="connsiteY39" fmla="*/ 1154243 h 1514006"/>
              <a:gd name="connsiteX40" fmla="*/ 2443397 w 2458387"/>
              <a:gd name="connsiteY40" fmla="*/ 869429 h 1514006"/>
              <a:gd name="connsiteX41" fmla="*/ 2428407 w 2458387"/>
              <a:gd name="connsiteY41" fmla="*/ 824459 h 1514006"/>
              <a:gd name="connsiteX42" fmla="*/ 2338466 w 2458387"/>
              <a:gd name="connsiteY42" fmla="*/ 764498 h 1514006"/>
              <a:gd name="connsiteX43" fmla="*/ 2248525 w 2458387"/>
              <a:gd name="connsiteY43" fmla="*/ 734518 h 1514006"/>
              <a:gd name="connsiteX44" fmla="*/ 2173574 w 2458387"/>
              <a:gd name="connsiteY44" fmla="*/ 674557 h 1514006"/>
              <a:gd name="connsiteX45" fmla="*/ 2128604 w 2458387"/>
              <a:gd name="connsiteY45" fmla="*/ 644577 h 1514006"/>
              <a:gd name="connsiteX46" fmla="*/ 2068643 w 2458387"/>
              <a:gd name="connsiteY46" fmla="*/ 584616 h 1514006"/>
              <a:gd name="connsiteX47" fmla="*/ 2008682 w 2458387"/>
              <a:gd name="connsiteY47" fmla="*/ 554636 h 1514006"/>
              <a:gd name="connsiteX48" fmla="*/ 1933732 w 2458387"/>
              <a:gd name="connsiteY48" fmla="*/ 479685 h 1514006"/>
              <a:gd name="connsiteX49" fmla="*/ 1903751 w 2458387"/>
              <a:gd name="connsiteY49" fmla="*/ 449705 h 1514006"/>
              <a:gd name="connsiteX50" fmla="*/ 1858781 w 2458387"/>
              <a:gd name="connsiteY50" fmla="*/ 434715 h 1514006"/>
              <a:gd name="connsiteX51" fmla="*/ 1828800 w 2458387"/>
              <a:gd name="connsiteY51" fmla="*/ 404734 h 1514006"/>
              <a:gd name="connsiteX52" fmla="*/ 1858781 w 2458387"/>
              <a:gd name="connsiteY52" fmla="*/ 434715 h 1514006"/>
              <a:gd name="connsiteX53" fmla="*/ 1783830 w 2458387"/>
              <a:gd name="connsiteY53" fmla="*/ 329784 h 1514006"/>
              <a:gd name="connsiteX54" fmla="*/ 1753850 w 2458387"/>
              <a:gd name="connsiteY54" fmla="*/ 299803 h 1514006"/>
              <a:gd name="connsiteX55" fmla="*/ 1723869 w 2458387"/>
              <a:gd name="connsiteY55" fmla="*/ 209862 h 1514006"/>
              <a:gd name="connsiteX56" fmla="*/ 1648919 w 2458387"/>
              <a:gd name="connsiteY56" fmla="*/ 74951 h 1514006"/>
              <a:gd name="connsiteX57" fmla="*/ 1558978 w 2458387"/>
              <a:gd name="connsiteY57" fmla="*/ 44970 h 1514006"/>
              <a:gd name="connsiteX58" fmla="*/ 1514007 w 2458387"/>
              <a:gd name="connsiteY58" fmla="*/ 14990 h 1514006"/>
              <a:gd name="connsiteX59" fmla="*/ 1439056 w 2458387"/>
              <a:gd name="connsiteY59" fmla="*/ 0 h 1514006"/>
              <a:gd name="connsiteX60" fmla="*/ 1184223 w 2458387"/>
              <a:gd name="connsiteY60" fmla="*/ 14990 h 1514006"/>
              <a:gd name="connsiteX61" fmla="*/ 1124263 w 2458387"/>
              <a:gd name="connsiteY61" fmla="*/ 14990 h 15140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Lst>
            <a:rect l="l" t="t" r="r" b="b"/>
            <a:pathLst>
              <a:path w="2458387" h="1514006">
                <a:moveTo>
                  <a:pt x="1124263" y="14990"/>
                </a:moveTo>
                <a:lnTo>
                  <a:pt x="1124263" y="14990"/>
                </a:lnTo>
                <a:cubicBezTo>
                  <a:pt x="1079292" y="19987"/>
                  <a:pt x="1033983" y="22541"/>
                  <a:pt x="989351" y="29980"/>
                </a:cubicBezTo>
                <a:cubicBezTo>
                  <a:pt x="973765" y="32578"/>
                  <a:pt x="957022" y="35489"/>
                  <a:pt x="944381" y="44970"/>
                </a:cubicBezTo>
                <a:cubicBezTo>
                  <a:pt x="944363" y="44984"/>
                  <a:pt x="860443" y="128909"/>
                  <a:pt x="839450" y="149902"/>
                </a:cubicBezTo>
                <a:cubicBezTo>
                  <a:pt x="829456" y="159896"/>
                  <a:pt x="817309" y="168123"/>
                  <a:pt x="809469" y="179882"/>
                </a:cubicBezTo>
                <a:cubicBezTo>
                  <a:pt x="771649" y="236611"/>
                  <a:pt x="792228" y="212113"/>
                  <a:pt x="749509" y="254833"/>
                </a:cubicBezTo>
                <a:lnTo>
                  <a:pt x="674558" y="479685"/>
                </a:lnTo>
                <a:lnTo>
                  <a:pt x="644578" y="569626"/>
                </a:lnTo>
                <a:cubicBezTo>
                  <a:pt x="639581" y="584616"/>
                  <a:pt x="638352" y="601450"/>
                  <a:pt x="629587" y="614597"/>
                </a:cubicBezTo>
                <a:lnTo>
                  <a:pt x="599607" y="659567"/>
                </a:lnTo>
                <a:cubicBezTo>
                  <a:pt x="561931" y="772597"/>
                  <a:pt x="612752" y="633280"/>
                  <a:pt x="554637" y="749508"/>
                </a:cubicBezTo>
                <a:cubicBezTo>
                  <a:pt x="511249" y="836283"/>
                  <a:pt x="579923" y="754202"/>
                  <a:pt x="494676" y="839449"/>
                </a:cubicBezTo>
                <a:cubicBezTo>
                  <a:pt x="452213" y="966842"/>
                  <a:pt x="511435" y="811519"/>
                  <a:pt x="449705" y="914400"/>
                </a:cubicBezTo>
                <a:cubicBezTo>
                  <a:pt x="441575" y="927949"/>
                  <a:pt x="442844" y="945821"/>
                  <a:pt x="434715" y="959370"/>
                </a:cubicBezTo>
                <a:cubicBezTo>
                  <a:pt x="427444" y="971489"/>
                  <a:pt x="413564" y="978315"/>
                  <a:pt x="404735" y="989351"/>
                </a:cubicBezTo>
                <a:cubicBezTo>
                  <a:pt x="393481" y="1003419"/>
                  <a:pt x="386009" y="1020253"/>
                  <a:pt x="374755" y="1034321"/>
                </a:cubicBezTo>
                <a:cubicBezTo>
                  <a:pt x="365926" y="1045357"/>
                  <a:pt x="353603" y="1053266"/>
                  <a:pt x="344774" y="1064302"/>
                </a:cubicBezTo>
                <a:cubicBezTo>
                  <a:pt x="333520" y="1078370"/>
                  <a:pt x="330071" y="1099724"/>
                  <a:pt x="314794" y="1109272"/>
                </a:cubicBezTo>
                <a:cubicBezTo>
                  <a:pt x="287995" y="1126021"/>
                  <a:pt x="254833" y="1129259"/>
                  <a:pt x="224853" y="1139252"/>
                </a:cubicBezTo>
                <a:lnTo>
                  <a:pt x="179882" y="1154243"/>
                </a:lnTo>
                <a:cubicBezTo>
                  <a:pt x="164892" y="1159240"/>
                  <a:pt x="148059" y="1160468"/>
                  <a:pt x="134912" y="1169233"/>
                </a:cubicBezTo>
                <a:cubicBezTo>
                  <a:pt x="76794" y="1207978"/>
                  <a:pt x="107032" y="1193516"/>
                  <a:pt x="44971" y="1214203"/>
                </a:cubicBezTo>
                <a:cubicBezTo>
                  <a:pt x="21224" y="1237950"/>
                  <a:pt x="0" y="1250238"/>
                  <a:pt x="0" y="1289154"/>
                </a:cubicBezTo>
                <a:cubicBezTo>
                  <a:pt x="0" y="1329439"/>
                  <a:pt x="7784" y="1369440"/>
                  <a:pt x="14991" y="1409075"/>
                </a:cubicBezTo>
                <a:cubicBezTo>
                  <a:pt x="17818" y="1424621"/>
                  <a:pt x="18808" y="1442873"/>
                  <a:pt x="29981" y="1454046"/>
                </a:cubicBezTo>
                <a:cubicBezTo>
                  <a:pt x="41154" y="1465219"/>
                  <a:pt x="59758" y="1464695"/>
                  <a:pt x="74951" y="1469036"/>
                </a:cubicBezTo>
                <a:cubicBezTo>
                  <a:pt x="138926" y="1487315"/>
                  <a:pt x="140313" y="1483561"/>
                  <a:pt x="209863" y="1499016"/>
                </a:cubicBezTo>
                <a:cubicBezTo>
                  <a:pt x="229974" y="1503485"/>
                  <a:pt x="249836" y="1509009"/>
                  <a:pt x="269823" y="1514006"/>
                </a:cubicBezTo>
                <a:cubicBezTo>
                  <a:pt x="399738" y="1509009"/>
                  <a:pt x="529845" y="1507664"/>
                  <a:pt x="659568" y="1499016"/>
                </a:cubicBezTo>
                <a:cubicBezTo>
                  <a:pt x="680124" y="1497646"/>
                  <a:pt x="699133" y="1486940"/>
                  <a:pt x="719528" y="1484026"/>
                </a:cubicBezTo>
                <a:cubicBezTo>
                  <a:pt x="769240" y="1476924"/>
                  <a:pt x="819231" y="1470357"/>
                  <a:pt x="869430" y="1469036"/>
                </a:cubicBezTo>
                <a:cubicBezTo>
                  <a:pt x="1199137" y="1460360"/>
                  <a:pt x="1528997" y="1459043"/>
                  <a:pt x="1858781" y="1454046"/>
                </a:cubicBezTo>
                <a:cubicBezTo>
                  <a:pt x="2014916" y="1443637"/>
                  <a:pt x="2071004" y="1453259"/>
                  <a:pt x="2203555" y="1409075"/>
                </a:cubicBezTo>
                <a:cubicBezTo>
                  <a:pt x="2218545" y="1404078"/>
                  <a:pt x="2234713" y="1401759"/>
                  <a:pt x="2248525" y="1394085"/>
                </a:cubicBezTo>
                <a:cubicBezTo>
                  <a:pt x="2280022" y="1376587"/>
                  <a:pt x="2312988" y="1359604"/>
                  <a:pt x="2338466" y="1334125"/>
                </a:cubicBezTo>
                <a:cubicBezTo>
                  <a:pt x="2348459" y="1324131"/>
                  <a:pt x="2356327" y="1311415"/>
                  <a:pt x="2368446" y="1304144"/>
                </a:cubicBezTo>
                <a:cubicBezTo>
                  <a:pt x="2381995" y="1296014"/>
                  <a:pt x="2398427" y="1294151"/>
                  <a:pt x="2413417" y="1289154"/>
                </a:cubicBezTo>
                <a:lnTo>
                  <a:pt x="2443397" y="1199213"/>
                </a:lnTo>
                <a:lnTo>
                  <a:pt x="2458387" y="1154243"/>
                </a:lnTo>
                <a:cubicBezTo>
                  <a:pt x="2453390" y="1059305"/>
                  <a:pt x="2452004" y="964108"/>
                  <a:pt x="2443397" y="869429"/>
                </a:cubicBezTo>
                <a:cubicBezTo>
                  <a:pt x="2441966" y="853693"/>
                  <a:pt x="2439580" y="835632"/>
                  <a:pt x="2428407" y="824459"/>
                </a:cubicBezTo>
                <a:cubicBezTo>
                  <a:pt x="2402929" y="798981"/>
                  <a:pt x="2372649" y="775892"/>
                  <a:pt x="2338466" y="764498"/>
                </a:cubicBezTo>
                <a:lnTo>
                  <a:pt x="2248525" y="734518"/>
                </a:lnTo>
                <a:cubicBezTo>
                  <a:pt x="2110115" y="642244"/>
                  <a:pt x="2280372" y="759996"/>
                  <a:pt x="2173574" y="674557"/>
                </a:cubicBezTo>
                <a:cubicBezTo>
                  <a:pt x="2159506" y="663303"/>
                  <a:pt x="2142283" y="656301"/>
                  <a:pt x="2128604" y="644577"/>
                </a:cubicBezTo>
                <a:cubicBezTo>
                  <a:pt x="2107143" y="626182"/>
                  <a:pt x="2093925" y="597257"/>
                  <a:pt x="2068643" y="584616"/>
                </a:cubicBezTo>
                <a:lnTo>
                  <a:pt x="2008682" y="554636"/>
                </a:lnTo>
                <a:lnTo>
                  <a:pt x="1933732" y="479685"/>
                </a:lnTo>
                <a:cubicBezTo>
                  <a:pt x="1923738" y="469691"/>
                  <a:pt x="1917159" y="454174"/>
                  <a:pt x="1903751" y="449705"/>
                </a:cubicBezTo>
                <a:lnTo>
                  <a:pt x="1858781" y="434715"/>
                </a:lnTo>
                <a:cubicBezTo>
                  <a:pt x="1848787" y="424721"/>
                  <a:pt x="1941226" y="467193"/>
                  <a:pt x="1828800" y="404734"/>
                </a:cubicBezTo>
                <a:lnTo>
                  <a:pt x="1858781" y="434715"/>
                </a:lnTo>
                <a:cubicBezTo>
                  <a:pt x="1833797" y="399738"/>
                  <a:pt x="1810219" y="363713"/>
                  <a:pt x="1783830" y="329784"/>
                </a:cubicBezTo>
                <a:cubicBezTo>
                  <a:pt x="1775153" y="318628"/>
                  <a:pt x="1760170" y="312444"/>
                  <a:pt x="1753850" y="299803"/>
                </a:cubicBezTo>
                <a:cubicBezTo>
                  <a:pt x="1739717" y="271537"/>
                  <a:pt x="1733863" y="239842"/>
                  <a:pt x="1723869" y="209862"/>
                </a:cubicBezTo>
                <a:cubicBezTo>
                  <a:pt x="1710670" y="170265"/>
                  <a:pt x="1687577" y="87837"/>
                  <a:pt x="1648919" y="74951"/>
                </a:cubicBezTo>
                <a:cubicBezTo>
                  <a:pt x="1618939" y="64957"/>
                  <a:pt x="1585273" y="62499"/>
                  <a:pt x="1558978" y="44970"/>
                </a:cubicBezTo>
                <a:cubicBezTo>
                  <a:pt x="1543988" y="34977"/>
                  <a:pt x="1530876" y="21316"/>
                  <a:pt x="1514007" y="14990"/>
                </a:cubicBezTo>
                <a:cubicBezTo>
                  <a:pt x="1490151" y="6044"/>
                  <a:pt x="1464040" y="4997"/>
                  <a:pt x="1439056" y="0"/>
                </a:cubicBezTo>
                <a:cubicBezTo>
                  <a:pt x="1354112" y="4997"/>
                  <a:pt x="1268599" y="3985"/>
                  <a:pt x="1184223" y="14990"/>
                </a:cubicBezTo>
                <a:cubicBezTo>
                  <a:pt x="1152886" y="19077"/>
                  <a:pt x="1134256" y="14990"/>
                  <a:pt x="1124263" y="14990"/>
                </a:cubicBezTo>
                <a:close/>
              </a:path>
            </a:pathLst>
          </a:custGeom>
          <a:solidFill>
            <a:srgbClr val="7030A0"/>
          </a:solidFill>
          <a:ln w="381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ハート 7"/>
          <p:cNvSpPr/>
          <p:nvPr/>
        </p:nvSpPr>
        <p:spPr>
          <a:xfrm>
            <a:off x="2627784" y="3317346"/>
            <a:ext cx="2678370" cy="2127878"/>
          </a:xfrm>
          <a:prstGeom prst="heart">
            <a:avLst/>
          </a:prstGeom>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テキスト ボックス 8"/>
          <p:cNvSpPr txBox="1"/>
          <p:nvPr/>
        </p:nvSpPr>
        <p:spPr>
          <a:xfrm>
            <a:off x="4244329" y="3729226"/>
            <a:ext cx="782983" cy="584775"/>
          </a:xfrm>
          <a:prstGeom prst="rect">
            <a:avLst/>
          </a:prstGeom>
          <a:noFill/>
        </p:spPr>
        <p:txBody>
          <a:bodyPr wrap="square" rtlCol="0">
            <a:spAutoFit/>
          </a:bodyPr>
          <a:lstStyle/>
          <a:p>
            <a:r>
              <a:rPr kumimoji="1" lang="ja-JP" altLang="en-US" sz="3200" dirty="0" smtClean="0">
                <a:solidFill>
                  <a:srgbClr val="FFC000"/>
                </a:solidFill>
                <a:effectLst>
                  <a:glow rad="228600">
                    <a:schemeClr val="accent1">
                      <a:satMod val="175000"/>
                      <a:alpha val="40000"/>
                    </a:schemeClr>
                  </a:glow>
                </a:effectLst>
                <a:latin typeface="AR P丸ゴシック体M" pitchFamily="50" charset="-128"/>
                <a:ea typeface="AR P丸ゴシック体M" pitchFamily="50" charset="-128"/>
              </a:rPr>
              <a:t>喜</a:t>
            </a:r>
            <a:endParaRPr kumimoji="1" lang="ja-JP" altLang="en-US" sz="3200" dirty="0">
              <a:solidFill>
                <a:srgbClr val="FFC000"/>
              </a:solidFill>
              <a:effectLst>
                <a:glow rad="228600">
                  <a:schemeClr val="accent1">
                    <a:satMod val="175000"/>
                    <a:alpha val="40000"/>
                  </a:schemeClr>
                </a:glow>
              </a:effectLst>
              <a:latin typeface="AR P丸ゴシック体M" pitchFamily="50" charset="-128"/>
              <a:ea typeface="AR P丸ゴシック体M" pitchFamily="50" charset="-128"/>
            </a:endParaRPr>
          </a:p>
        </p:txBody>
      </p:sp>
      <p:sp>
        <p:nvSpPr>
          <p:cNvPr id="10" name="テキスト ボックス 9"/>
          <p:cNvSpPr txBox="1"/>
          <p:nvPr/>
        </p:nvSpPr>
        <p:spPr>
          <a:xfrm>
            <a:off x="3551841" y="3648944"/>
            <a:ext cx="782983" cy="584775"/>
          </a:xfrm>
          <a:prstGeom prst="rect">
            <a:avLst/>
          </a:prstGeom>
          <a:noFill/>
        </p:spPr>
        <p:txBody>
          <a:bodyPr wrap="square" rtlCol="0">
            <a:spAutoFit/>
          </a:bodyPr>
          <a:lstStyle/>
          <a:p>
            <a:r>
              <a:rPr lang="ja-JP" altLang="en-US" sz="3200" dirty="0" smtClean="0">
                <a:solidFill>
                  <a:srgbClr val="FFC000"/>
                </a:solidFill>
                <a:effectLst>
                  <a:glow rad="228600">
                    <a:schemeClr val="accent1">
                      <a:satMod val="175000"/>
                      <a:alpha val="40000"/>
                    </a:schemeClr>
                  </a:glow>
                </a:effectLst>
                <a:latin typeface="AR P丸ゴシック体M" pitchFamily="50" charset="-128"/>
                <a:ea typeface="AR P丸ゴシック体M" pitchFamily="50" charset="-128"/>
              </a:rPr>
              <a:t>怒</a:t>
            </a:r>
            <a:endParaRPr kumimoji="1" lang="ja-JP" altLang="en-US" sz="3200" dirty="0">
              <a:solidFill>
                <a:srgbClr val="FFC000"/>
              </a:solidFill>
              <a:effectLst>
                <a:glow rad="228600">
                  <a:schemeClr val="accent1">
                    <a:satMod val="175000"/>
                    <a:alpha val="40000"/>
                  </a:schemeClr>
                </a:glow>
              </a:effectLst>
              <a:latin typeface="AR P丸ゴシック体M" pitchFamily="50" charset="-128"/>
              <a:ea typeface="AR P丸ゴシック体M" pitchFamily="50" charset="-128"/>
            </a:endParaRPr>
          </a:p>
        </p:txBody>
      </p:sp>
      <p:sp>
        <p:nvSpPr>
          <p:cNvPr id="11" name="テキスト ボックス 10"/>
          <p:cNvSpPr txBox="1"/>
          <p:nvPr/>
        </p:nvSpPr>
        <p:spPr>
          <a:xfrm>
            <a:off x="3572993" y="4293096"/>
            <a:ext cx="782983" cy="584775"/>
          </a:xfrm>
          <a:prstGeom prst="rect">
            <a:avLst/>
          </a:prstGeom>
          <a:noFill/>
        </p:spPr>
        <p:txBody>
          <a:bodyPr wrap="square" rtlCol="0">
            <a:spAutoFit/>
          </a:bodyPr>
          <a:lstStyle/>
          <a:p>
            <a:r>
              <a:rPr lang="ja-JP" altLang="en-US" sz="3200" dirty="0" smtClean="0">
                <a:solidFill>
                  <a:srgbClr val="FFC000"/>
                </a:solidFill>
                <a:effectLst>
                  <a:glow rad="228600">
                    <a:schemeClr val="accent1">
                      <a:satMod val="175000"/>
                      <a:alpha val="40000"/>
                    </a:schemeClr>
                  </a:glow>
                </a:effectLst>
                <a:latin typeface="AR P丸ゴシック体M" pitchFamily="50" charset="-128"/>
                <a:ea typeface="AR P丸ゴシック体M" pitchFamily="50" charset="-128"/>
              </a:rPr>
              <a:t>憂</a:t>
            </a:r>
            <a:endParaRPr kumimoji="1" lang="ja-JP" altLang="en-US" sz="3200" dirty="0">
              <a:solidFill>
                <a:srgbClr val="FFC000"/>
              </a:solidFill>
              <a:effectLst>
                <a:glow rad="228600">
                  <a:schemeClr val="accent1">
                    <a:satMod val="175000"/>
                    <a:alpha val="40000"/>
                  </a:schemeClr>
                </a:glow>
              </a:effectLst>
              <a:latin typeface="AR P丸ゴシック体M" pitchFamily="50" charset="-128"/>
              <a:ea typeface="AR P丸ゴシック体M" pitchFamily="50" charset="-128"/>
            </a:endParaRPr>
          </a:p>
        </p:txBody>
      </p:sp>
      <p:sp>
        <p:nvSpPr>
          <p:cNvPr id="12" name="テキスト ボックス 11"/>
          <p:cNvSpPr txBox="1"/>
          <p:nvPr/>
        </p:nvSpPr>
        <p:spPr>
          <a:xfrm>
            <a:off x="4211960" y="4221088"/>
            <a:ext cx="782983" cy="584775"/>
          </a:xfrm>
          <a:prstGeom prst="rect">
            <a:avLst/>
          </a:prstGeom>
          <a:noFill/>
        </p:spPr>
        <p:txBody>
          <a:bodyPr wrap="square" rtlCol="0">
            <a:spAutoFit/>
          </a:bodyPr>
          <a:lstStyle/>
          <a:p>
            <a:r>
              <a:rPr lang="ja-JP" altLang="en-US" sz="3200" dirty="0" smtClean="0">
                <a:solidFill>
                  <a:srgbClr val="FFC000"/>
                </a:solidFill>
                <a:effectLst>
                  <a:glow rad="228600">
                    <a:schemeClr val="accent1">
                      <a:satMod val="175000"/>
                      <a:alpha val="40000"/>
                    </a:schemeClr>
                  </a:glow>
                </a:effectLst>
                <a:latin typeface="AR P丸ゴシック体M" pitchFamily="50" charset="-128"/>
                <a:ea typeface="AR P丸ゴシック体M" pitchFamily="50" charset="-128"/>
              </a:rPr>
              <a:t>思</a:t>
            </a:r>
            <a:endParaRPr kumimoji="1" lang="ja-JP" altLang="en-US" sz="3200" dirty="0">
              <a:solidFill>
                <a:srgbClr val="FFC000"/>
              </a:solidFill>
              <a:effectLst>
                <a:glow rad="228600">
                  <a:schemeClr val="accent1">
                    <a:satMod val="175000"/>
                    <a:alpha val="40000"/>
                  </a:schemeClr>
                </a:glow>
              </a:effectLst>
              <a:latin typeface="AR P丸ゴシック体M" pitchFamily="50" charset="-128"/>
              <a:ea typeface="AR P丸ゴシック体M" pitchFamily="50" charset="-128"/>
            </a:endParaRPr>
          </a:p>
        </p:txBody>
      </p:sp>
      <p:sp>
        <p:nvSpPr>
          <p:cNvPr id="13" name="テキスト ボックス 12"/>
          <p:cNvSpPr txBox="1"/>
          <p:nvPr/>
        </p:nvSpPr>
        <p:spPr>
          <a:xfrm>
            <a:off x="2924921" y="3933056"/>
            <a:ext cx="782983" cy="584775"/>
          </a:xfrm>
          <a:prstGeom prst="rect">
            <a:avLst/>
          </a:prstGeom>
          <a:noFill/>
        </p:spPr>
        <p:txBody>
          <a:bodyPr wrap="square" rtlCol="0">
            <a:spAutoFit/>
          </a:bodyPr>
          <a:lstStyle/>
          <a:p>
            <a:r>
              <a:rPr lang="ja-JP" altLang="en-US" sz="3200" dirty="0" smtClean="0">
                <a:solidFill>
                  <a:srgbClr val="FFC000"/>
                </a:solidFill>
                <a:effectLst>
                  <a:glow rad="228600">
                    <a:schemeClr val="accent1">
                      <a:satMod val="175000"/>
                      <a:alpha val="40000"/>
                    </a:schemeClr>
                  </a:glow>
                </a:effectLst>
                <a:latin typeface="AR P丸ゴシック体M" pitchFamily="50" charset="-128"/>
                <a:ea typeface="AR P丸ゴシック体M" pitchFamily="50" charset="-128"/>
              </a:rPr>
              <a:t>恐</a:t>
            </a:r>
            <a:endParaRPr kumimoji="1" lang="ja-JP" altLang="en-US" sz="3200" dirty="0">
              <a:solidFill>
                <a:srgbClr val="FFC000"/>
              </a:solidFill>
              <a:effectLst>
                <a:glow rad="228600">
                  <a:schemeClr val="accent1">
                    <a:satMod val="175000"/>
                    <a:alpha val="40000"/>
                  </a:schemeClr>
                </a:glow>
              </a:effectLst>
              <a:latin typeface="AR P丸ゴシック体M" pitchFamily="50" charset="-128"/>
              <a:ea typeface="AR P丸ゴシック体M" pitchFamily="50" charset="-128"/>
            </a:endParaRPr>
          </a:p>
        </p:txBody>
      </p:sp>
      <p:sp>
        <p:nvSpPr>
          <p:cNvPr id="14" name="テキスト ボックス 13"/>
          <p:cNvSpPr txBox="1"/>
          <p:nvPr/>
        </p:nvSpPr>
        <p:spPr>
          <a:xfrm>
            <a:off x="2987177" y="3662969"/>
            <a:ext cx="782983" cy="584775"/>
          </a:xfrm>
          <a:prstGeom prst="rect">
            <a:avLst/>
          </a:prstGeom>
          <a:noFill/>
        </p:spPr>
        <p:txBody>
          <a:bodyPr wrap="square" rtlCol="0">
            <a:spAutoFit/>
          </a:bodyPr>
          <a:lstStyle/>
          <a:p>
            <a:r>
              <a:rPr lang="ja-JP" altLang="en-US" sz="3200" dirty="0" smtClean="0">
                <a:solidFill>
                  <a:srgbClr val="FFC000"/>
                </a:solidFill>
                <a:effectLst>
                  <a:glow rad="228600">
                    <a:schemeClr val="accent1">
                      <a:satMod val="175000"/>
                      <a:alpha val="40000"/>
                    </a:schemeClr>
                  </a:glow>
                </a:effectLst>
                <a:latin typeface="AR P丸ゴシック体M" pitchFamily="50" charset="-128"/>
                <a:ea typeface="AR P丸ゴシック体M" pitchFamily="50" charset="-128"/>
              </a:rPr>
              <a:t>驚</a:t>
            </a:r>
            <a:endParaRPr kumimoji="1" lang="ja-JP" altLang="en-US" sz="3200" dirty="0">
              <a:solidFill>
                <a:srgbClr val="FFC000"/>
              </a:solidFill>
              <a:effectLst>
                <a:glow rad="228600">
                  <a:schemeClr val="accent1">
                    <a:satMod val="175000"/>
                    <a:alpha val="40000"/>
                  </a:schemeClr>
                </a:glow>
              </a:effectLst>
              <a:latin typeface="AR P丸ゴシック体M" pitchFamily="50" charset="-128"/>
              <a:ea typeface="AR P丸ゴシック体M" pitchFamily="50" charset="-128"/>
            </a:endParaRPr>
          </a:p>
        </p:txBody>
      </p:sp>
      <p:sp>
        <p:nvSpPr>
          <p:cNvPr id="15" name="テキスト ボックス 14"/>
          <p:cNvSpPr txBox="1"/>
          <p:nvPr/>
        </p:nvSpPr>
        <p:spPr>
          <a:xfrm>
            <a:off x="3514227" y="2290229"/>
            <a:ext cx="782983" cy="646331"/>
          </a:xfrm>
          <a:prstGeom prst="rect">
            <a:avLst/>
          </a:prstGeom>
          <a:noFill/>
        </p:spPr>
        <p:txBody>
          <a:bodyPr wrap="square" rtlCol="0">
            <a:spAutoFit/>
          </a:bodyPr>
          <a:lstStyle/>
          <a:p>
            <a:r>
              <a:rPr lang="ja-JP" altLang="en-US" sz="3600" dirty="0" smtClean="0">
                <a:solidFill>
                  <a:schemeClr val="accent1">
                    <a:lumMod val="75000"/>
                  </a:schemeClr>
                </a:solidFill>
                <a:effectLst>
                  <a:glow rad="228600">
                    <a:schemeClr val="accent5">
                      <a:satMod val="175000"/>
                      <a:alpha val="40000"/>
                    </a:schemeClr>
                  </a:glow>
                </a:effectLst>
                <a:latin typeface="AR P丸ゴシック体M" pitchFamily="50" charset="-128"/>
                <a:ea typeface="AR P丸ゴシック体M" pitchFamily="50" charset="-128"/>
              </a:rPr>
              <a:t>風</a:t>
            </a:r>
            <a:endParaRPr kumimoji="1" lang="ja-JP" altLang="en-US" sz="3600" dirty="0">
              <a:solidFill>
                <a:schemeClr val="accent1">
                  <a:lumMod val="75000"/>
                </a:schemeClr>
              </a:solidFill>
              <a:effectLst>
                <a:glow rad="228600">
                  <a:schemeClr val="accent5">
                    <a:satMod val="175000"/>
                    <a:alpha val="40000"/>
                  </a:schemeClr>
                </a:glow>
              </a:effectLst>
              <a:latin typeface="AR P丸ゴシック体M" pitchFamily="50" charset="-128"/>
              <a:ea typeface="AR P丸ゴシック体M" pitchFamily="50" charset="-128"/>
            </a:endParaRPr>
          </a:p>
        </p:txBody>
      </p:sp>
      <p:sp>
        <p:nvSpPr>
          <p:cNvPr id="16" name="テキスト ボックス 15"/>
          <p:cNvSpPr txBox="1"/>
          <p:nvPr/>
        </p:nvSpPr>
        <p:spPr>
          <a:xfrm>
            <a:off x="5027312" y="2841320"/>
            <a:ext cx="782983" cy="646331"/>
          </a:xfrm>
          <a:prstGeom prst="rect">
            <a:avLst/>
          </a:prstGeom>
          <a:noFill/>
        </p:spPr>
        <p:txBody>
          <a:bodyPr wrap="square" rtlCol="0">
            <a:spAutoFit/>
          </a:bodyPr>
          <a:lstStyle/>
          <a:p>
            <a:r>
              <a:rPr lang="ja-JP" altLang="en-US" sz="3600" dirty="0" smtClean="0">
                <a:solidFill>
                  <a:schemeClr val="accent1">
                    <a:lumMod val="75000"/>
                  </a:schemeClr>
                </a:solidFill>
                <a:effectLst>
                  <a:glow rad="228600">
                    <a:schemeClr val="accent5">
                      <a:satMod val="175000"/>
                      <a:alpha val="40000"/>
                    </a:schemeClr>
                  </a:glow>
                </a:effectLst>
                <a:latin typeface="AR P丸ゴシック体M" pitchFamily="50" charset="-128"/>
                <a:ea typeface="AR P丸ゴシック体M" pitchFamily="50" charset="-128"/>
              </a:rPr>
              <a:t>暑</a:t>
            </a:r>
            <a:endParaRPr kumimoji="1" lang="ja-JP" altLang="en-US" sz="3600" dirty="0">
              <a:solidFill>
                <a:schemeClr val="accent1">
                  <a:lumMod val="75000"/>
                </a:schemeClr>
              </a:solidFill>
              <a:effectLst>
                <a:glow rad="228600">
                  <a:schemeClr val="accent5">
                    <a:satMod val="175000"/>
                    <a:alpha val="40000"/>
                  </a:schemeClr>
                </a:glow>
              </a:effectLst>
              <a:latin typeface="AR P丸ゴシック体M" pitchFamily="50" charset="-128"/>
              <a:ea typeface="AR P丸ゴシック体M" pitchFamily="50" charset="-128"/>
            </a:endParaRPr>
          </a:p>
        </p:txBody>
      </p:sp>
      <p:sp>
        <p:nvSpPr>
          <p:cNvPr id="17" name="テキスト ボックス 16"/>
          <p:cNvSpPr txBox="1"/>
          <p:nvPr/>
        </p:nvSpPr>
        <p:spPr>
          <a:xfrm>
            <a:off x="4972958" y="4936607"/>
            <a:ext cx="782983" cy="646331"/>
          </a:xfrm>
          <a:prstGeom prst="rect">
            <a:avLst/>
          </a:prstGeom>
          <a:noFill/>
        </p:spPr>
        <p:txBody>
          <a:bodyPr wrap="square" rtlCol="0">
            <a:spAutoFit/>
          </a:bodyPr>
          <a:lstStyle/>
          <a:p>
            <a:r>
              <a:rPr lang="ja-JP" altLang="en-US" sz="3600" dirty="0" smtClean="0">
                <a:solidFill>
                  <a:schemeClr val="accent1">
                    <a:lumMod val="75000"/>
                  </a:schemeClr>
                </a:solidFill>
                <a:effectLst>
                  <a:glow rad="228600">
                    <a:schemeClr val="accent5">
                      <a:satMod val="175000"/>
                      <a:alpha val="40000"/>
                    </a:schemeClr>
                  </a:glow>
                </a:effectLst>
                <a:latin typeface="AR P丸ゴシック体M" pitchFamily="50" charset="-128"/>
                <a:ea typeface="AR P丸ゴシック体M" pitchFamily="50" charset="-128"/>
              </a:rPr>
              <a:t>湿</a:t>
            </a:r>
            <a:endParaRPr kumimoji="1" lang="ja-JP" altLang="en-US" sz="3600" dirty="0">
              <a:solidFill>
                <a:schemeClr val="accent1">
                  <a:lumMod val="75000"/>
                </a:schemeClr>
              </a:solidFill>
              <a:effectLst>
                <a:glow rad="228600">
                  <a:schemeClr val="accent5">
                    <a:satMod val="175000"/>
                    <a:alpha val="40000"/>
                  </a:schemeClr>
                </a:glow>
              </a:effectLst>
              <a:latin typeface="AR P丸ゴシック体M" pitchFamily="50" charset="-128"/>
              <a:ea typeface="AR P丸ゴシック体M" pitchFamily="50" charset="-128"/>
            </a:endParaRPr>
          </a:p>
        </p:txBody>
      </p:sp>
      <p:sp>
        <p:nvSpPr>
          <p:cNvPr id="18" name="テキスト ボックス 17"/>
          <p:cNvSpPr txBox="1"/>
          <p:nvPr/>
        </p:nvSpPr>
        <p:spPr>
          <a:xfrm>
            <a:off x="2848865" y="5091281"/>
            <a:ext cx="782983" cy="646331"/>
          </a:xfrm>
          <a:prstGeom prst="rect">
            <a:avLst/>
          </a:prstGeom>
          <a:noFill/>
        </p:spPr>
        <p:txBody>
          <a:bodyPr wrap="square" rtlCol="0">
            <a:spAutoFit/>
          </a:bodyPr>
          <a:lstStyle/>
          <a:p>
            <a:r>
              <a:rPr lang="ja-JP" altLang="en-US" sz="3600" dirty="0" smtClean="0">
                <a:solidFill>
                  <a:schemeClr val="accent1">
                    <a:lumMod val="75000"/>
                  </a:schemeClr>
                </a:solidFill>
                <a:effectLst>
                  <a:glow rad="228600">
                    <a:schemeClr val="accent5">
                      <a:satMod val="175000"/>
                      <a:alpha val="40000"/>
                    </a:schemeClr>
                  </a:glow>
                </a:effectLst>
                <a:latin typeface="AR P丸ゴシック体M" pitchFamily="50" charset="-128"/>
                <a:ea typeface="AR P丸ゴシック体M" pitchFamily="50" charset="-128"/>
              </a:rPr>
              <a:t>燥</a:t>
            </a:r>
            <a:endParaRPr kumimoji="1" lang="ja-JP" altLang="en-US" sz="3600" dirty="0">
              <a:solidFill>
                <a:schemeClr val="accent1">
                  <a:lumMod val="75000"/>
                </a:schemeClr>
              </a:solidFill>
              <a:effectLst>
                <a:glow rad="228600">
                  <a:schemeClr val="accent5">
                    <a:satMod val="175000"/>
                    <a:alpha val="40000"/>
                  </a:schemeClr>
                </a:glow>
              </a:effectLst>
              <a:latin typeface="AR P丸ゴシック体M" pitchFamily="50" charset="-128"/>
              <a:ea typeface="AR P丸ゴシック体M" pitchFamily="50" charset="-128"/>
            </a:endParaRPr>
          </a:p>
        </p:txBody>
      </p:sp>
      <p:sp>
        <p:nvSpPr>
          <p:cNvPr id="19" name="テキスト ボックス 18"/>
          <p:cNvSpPr txBox="1"/>
          <p:nvPr/>
        </p:nvSpPr>
        <p:spPr>
          <a:xfrm>
            <a:off x="2118758" y="2577098"/>
            <a:ext cx="782983" cy="646331"/>
          </a:xfrm>
          <a:prstGeom prst="rect">
            <a:avLst/>
          </a:prstGeom>
          <a:noFill/>
        </p:spPr>
        <p:txBody>
          <a:bodyPr wrap="square" rtlCol="0">
            <a:spAutoFit/>
          </a:bodyPr>
          <a:lstStyle/>
          <a:p>
            <a:r>
              <a:rPr lang="ja-JP" altLang="en-US" sz="3600" dirty="0" smtClean="0">
                <a:solidFill>
                  <a:schemeClr val="accent1">
                    <a:lumMod val="75000"/>
                  </a:schemeClr>
                </a:solidFill>
                <a:effectLst>
                  <a:glow rad="228600">
                    <a:schemeClr val="accent5">
                      <a:satMod val="175000"/>
                      <a:alpha val="40000"/>
                    </a:schemeClr>
                  </a:glow>
                </a:effectLst>
                <a:latin typeface="AR P丸ゴシック体M" pitchFamily="50" charset="-128"/>
                <a:ea typeface="AR P丸ゴシック体M" pitchFamily="50" charset="-128"/>
              </a:rPr>
              <a:t>寒</a:t>
            </a:r>
            <a:endParaRPr kumimoji="1" lang="ja-JP" altLang="en-US" sz="3600" dirty="0">
              <a:solidFill>
                <a:schemeClr val="accent1">
                  <a:lumMod val="75000"/>
                </a:schemeClr>
              </a:solidFill>
              <a:effectLst>
                <a:glow rad="228600">
                  <a:schemeClr val="accent5">
                    <a:satMod val="175000"/>
                    <a:alpha val="40000"/>
                  </a:schemeClr>
                </a:glow>
              </a:effectLst>
              <a:latin typeface="AR P丸ゴシック体M" pitchFamily="50" charset="-128"/>
              <a:ea typeface="AR P丸ゴシック体M" pitchFamily="50" charset="-128"/>
            </a:endParaRPr>
          </a:p>
        </p:txBody>
      </p:sp>
      <p:sp>
        <p:nvSpPr>
          <p:cNvPr id="20" name="テキスト ボックス 19"/>
          <p:cNvSpPr txBox="1"/>
          <p:nvPr/>
        </p:nvSpPr>
        <p:spPr>
          <a:xfrm>
            <a:off x="3275856" y="4509120"/>
            <a:ext cx="782983" cy="584775"/>
          </a:xfrm>
          <a:prstGeom prst="rect">
            <a:avLst/>
          </a:prstGeom>
          <a:noFill/>
        </p:spPr>
        <p:txBody>
          <a:bodyPr wrap="square" rtlCol="0">
            <a:spAutoFit/>
          </a:bodyPr>
          <a:lstStyle/>
          <a:p>
            <a:r>
              <a:rPr lang="ja-JP" altLang="en-US" sz="3200" dirty="0" smtClean="0">
                <a:solidFill>
                  <a:srgbClr val="FFC000"/>
                </a:solidFill>
                <a:effectLst>
                  <a:glow rad="228600">
                    <a:schemeClr val="accent1">
                      <a:satMod val="175000"/>
                      <a:alpha val="40000"/>
                    </a:schemeClr>
                  </a:glow>
                </a:effectLst>
                <a:latin typeface="AR P丸ゴシック体M" pitchFamily="50" charset="-128"/>
                <a:ea typeface="AR P丸ゴシック体M" pitchFamily="50" charset="-128"/>
              </a:rPr>
              <a:t>悲</a:t>
            </a:r>
            <a:endParaRPr kumimoji="1" lang="ja-JP" altLang="en-US" sz="3200" dirty="0">
              <a:solidFill>
                <a:srgbClr val="FFC000"/>
              </a:solidFill>
              <a:effectLst>
                <a:glow rad="228600">
                  <a:schemeClr val="accent1">
                    <a:satMod val="175000"/>
                    <a:alpha val="40000"/>
                  </a:schemeClr>
                </a:glow>
              </a:effectLst>
              <a:latin typeface="AR P丸ゴシック体M" pitchFamily="50" charset="-128"/>
              <a:ea typeface="AR P丸ゴシック体M" pitchFamily="50" charset="-128"/>
            </a:endParaRPr>
          </a:p>
        </p:txBody>
      </p:sp>
      <p:sp>
        <p:nvSpPr>
          <p:cNvPr id="21" name="テキスト ボックス 20"/>
          <p:cNvSpPr txBox="1"/>
          <p:nvPr/>
        </p:nvSpPr>
        <p:spPr>
          <a:xfrm>
            <a:off x="1773344" y="3128733"/>
            <a:ext cx="782983" cy="646331"/>
          </a:xfrm>
          <a:prstGeom prst="rect">
            <a:avLst/>
          </a:prstGeom>
          <a:noFill/>
        </p:spPr>
        <p:txBody>
          <a:bodyPr wrap="square" rtlCol="0">
            <a:spAutoFit/>
          </a:bodyPr>
          <a:lstStyle/>
          <a:p>
            <a:r>
              <a:rPr lang="ja-JP" altLang="en-US" sz="3600" dirty="0">
                <a:solidFill>
                  <a:schemeClr val="accent1">
                    <a:lumMod val="75000"/>
                  </a:schemeClr>
                </a:solidFill>
                <a:effectLst>
                  <a:glow rad="228600">
                    <a:schemeClr val="accent5">
                      <a:satMod val="175000"/>
                      <a:alpha val="40000"/>
                    </a:schemeClr>
                  </a:glow>
                </a:effectLst>
                <a:latin typeface="AR P丸ゴシック体M" pitchFamily="50" charset="-128"/>
                <a:ea typeface="AR P丸ゴシック体M" pitchFamily="50" charset="-128"/>
              </a:rPr>
              <a:t>火</a:t>
            </a:r>
            <a:endParaRPr kumimoji="1" lang="ja-JP" altLang="en-US" sz="3600" dirty="0">
              <a:solidFill>
                <a:schemeClr val="accent1">
                  <a:lumMod val="75000"/>
                </a:schemeClr>
              </a:solidFill>
              <a:effectLst>
                <a:glow rad="228600">
                  <a:schemeClr val="accent5">
                    <a:satMod val="175000"/>
                    <a:alpha val="40000"/>
                  </a:schemeClr>
                </a:glow>
              </a:effectLst>
              <a:latin typeface="AR P丸ゴシック体M" pitchFamily="50" charset="-128"/>
              <a:ea typeface="AR P丸ゴシック体M" pitchFamily="50" charset="-128"/>
            </a:endParaRPr>
          </a:p>
        </p:txBody>
      </p:sp>
      <p:sp>
        <p:nvSpPr>
          <p:cNvPr id="24" name="テキスト ボックス 23"/>
          <p:cNvSpPr txBox="1"/>
          <p:nvPr/>
        </p:nvSpPr>
        <p:spPr>
          <a:xfrm>
            <a:off x="5578732" y="2105563"/>
            <a:ext cx="1584176" cy="369332"/>
          </a:xfrm>
          <a:prstGeom prst="rect">
            <a:avLst/>
          </a:prstGeom>
          <a:noFill/>
        </p:spPr>
        <p:txBody>
          <a:bodyPr wrap="square" rtlCol="0">
            <a:spAutoFit/>
          </a:bodyPr>
          <a:lstStyle/>
          <a:p>
            <a:r>
              <a:rPr kumimoji="1" lang="ja-JP" altLang="en-US" b="1" dirty="0" smtClean="0">
                <a:solidFill>
                  <a:srgbClr val="006600"/>
                </a:solidFill>
                <a:latin typeface="AR P丸ゴシック体M" pitchFamily="50" charset="-128"/>
                <a:ea typeface="AR P丸ゴシック体M" pitchFamily="50" charset="-128"/>
              </a:rPr>
              <a:t>飲食不節</a:t>
            </a:r>
            <a:endParaRPr kumimoji="1" lang="ja-JP" altLang="en-US" b="1" dirty="0">
              <a:solidFill>
                <a:srgbClr val="006600"/>
              </a:solidFill>
              <a:latin typeface="AR P丸ゴシック体M" pitchFamily="50" charset="-128"/>
              <a:ea typeface="AR P丸ゴシック体M" pitchFamily="50" charset="-128"/>
            </a:endParaRPr>
          </a:p>
        </p:txBody>
      </p:sp>
      <p:sp>
        <p:nvSpPr>
          <p:cNvPr id="25" name="テキスト ボックス 24"/>
          <p:cNvSpPr txBox="1"/>
          <p:nvPr/>
        </p:nvSpPr>
        <p:spPr>
          <a:xfrm>
            <a:off x="6588224" y="2339588"/>
            <a:ext cx="1584176" cy="369332"/>
          </a:xfrm>
          <a:prstGeom prst="rect">
            <a:avLst/>
          </a:prstGeom>
          <a:noFill/>
        </p:spPr>
        <p:txBody>
          <a:bodyPr wrap="square" rtlCol="0">
            <a:spAutoFit/>
          </a:bodyPr>
          <a:lstStyle/>
          <a:p>
            <a:r>
              <a:rPr lang="ja-JP" altLang="en-US" b="1" dirty="0" smtClean="0">
                <a:solidFill>
                  <a:srgbClr val="006600"/>
                </a:solidFill>
                <a:latin typeface="AR P丸ゴシック体M" pitchFamily="50" charset="-128"/>
                <a:ea typeface="AR P丸ゴシック体M" pitchFamily="50" charset="-128"/>
              </a:rPr>
              <a:t>労倦</a:t>
            </a:r>
            <a:endParaRPr kumimoji="1" lang="ja-JP" altLang="en-US" b="1" dirty="0">
              <a:solidFill>
                <a:srgbClr val="006600"/>
              </a:solidFill>
              <a:latin typeface="AR P丸ゴシック体M" pitchFamily="50" charset="-128"/>
              <a:ea typeface="AR P丸ゴシック体M" pitchFamily="50" charset="-128"/>
            </a:endParaRPr>
          </a:p>
        </p:txBody>
      </p:sp>
      <p:sp>
        <p:nvSpPr>
          <p:cNvPr id="26" name="テキスト ボックス 25"/>
          <p:cNvSpPr txBox="1"/>
          <p:nvPr/>
        </p:nvSpPr>
        <p:spPr>
          <a:xfrm>
            <a:off x="7287334" y="2628783"/>
            <a:ext cx="1584176" cy="369332"/>
          </a:xfrm>
          <a:prstGeom prst="rect">
            <a:avLst/>
          </a:prstGeom>
          <a:noFill/>
        </p:spPr>
        <p:txBody>
          <a:bodyPr wrap="square" rtlCol="0">
            <a:spAutoFit/>
          </a:bodyPr>
          <a:lstStyle/>
          <a:p>
            <a:r>
              <a:rPr lang="ja-JP" altLang="en-US" b="1" dirty="0" smtClean="0">
                <a:solidFill>
                  <a:srgbClr val="006600"/>
                </a:solidFill>
                <a:latin typeface="AR P丸ゴシック体M" pitchFamily="50" charset="-128"/>
                <a:ea typeface="AR P丸ゴシック体M" pitchFamily="50" charset="-128"/>
              </a:rPr>
              <a:t>房事不節</a:t>
            </a:r>
            <a:endParaRPr kumimoji="1" lang="ja-JP" altLang="en-US" b="1" dirty="0">
              <a:solidFill>
                <a:srgbClr val="006600"/>
              </a:solidFill>
              <a:latin typeface="AR P丸ゴシック体M" pitchFamily="50" charset="-128"/>
              <a:ea typeface="AR P丸ゴシック体M" pitchFamily="50" charset="-128"/>
            </a:endParaRPr>
          </a:p>
        </p:txBody>
      </p:sp>
      <p:sp>
        <p:nvSpPr>
          <p:cNvPr id="27" name="テキスト ボックス 26"/>
          <p:cNvSpPr txBox="1"/>
          <p:nvPr/>
        </p:nvSpPr>
        <p:spPr>
          <a:xfrm>
            <a:off x="6370820" y="2898930"/>
            <a:ext cx="1584176" cy="369332"/>
          </a:xfrm>
          <a:prstGeom prst="rect">
            <a:avLst/>
          </a:prstGeom>
          <a:noFill/>
        </p:spPr>
        <p:txBody>
          <a:bodyPr wrap="square" rtlCol="0">
            <a:spAutoFit/>
          </a:bodyPr>
          <a:lstStyle/>
          <a:p>
            <a:r>
              <a:rPr lang="ja-JP" altLang="en-US" b="1" dirty="0" smtClean="0">
                <a:solidFill>
                  <a:srgbClr val="006600"/>
                </a:solidFill>
                <a:latin typeface="AR P丸ゴシック体M" pitchFamily="50" charset="-128"/>
                <a:ea typeface="AR P丸ゴシック体M" pitchFamily="50" charset="-128"/>
              </a:rPr>
              <a:t>外傷</a:t>
            </a:r>
            <a:endParaRPr kumimoji="1" lang="ja-JP" altLang="en-US" b="1" dirty="0">
              <a:solidFill>
                <a:srgbClr val="006600"/>
              </a:solidFill>
              <a:latin typeface="AR P丸ゴシック体M" pitchFamily="50" charset="-128"/>
              <a:ea typeface="AR P丸ゴシック体M" pitchFamily="50" charset="-128"/>
            </a:endParaRPr>
          </a:p>
        </p:txBody>
      </p:sp>
      <p:sp>
        <p:nvSpPr>
          <p:cNvPr id="28" name="テキスト ボックス 27"/>
          <p:cNvSpPr txBox="1"/>
          <p:nvPr/>
        </p:nvSpPr>
        <p:spPr>
          <a:xfrm>
            <a:off x="6660232" y="3275692"/>
            <a:ext cx="1584176" cy="369332"/>
          </a:xfrm>
          <a:prstGeom prst="rect">
            <a:avLst/>
          </a:prstGeom>
          <a:noFill/>
        </p:spPr>
        <p:txBody>
          <a:bodyPr wrap="square" rtlCol="0">
            <a:spAutoFit/>
          </a:bodyPr>
          <a:lstStyle/>
          <a:p>
            <a:r>
              <a:rPr lang="ja-JP" altLang="en-US" b="1" dirty="0">
                <a:solidFill>
                  <a:srgbClr val="006600"/>
                </a:solidFill>
                <a:latin typeface="AR P丸ゴシック体M" pitchFamily="50" charset="-128"/>
                <a:ea typeface="AR P丸ゴシック体M" pitchFamily="50" charset="-128"/>
              </a:rPr>
              <a:t>寄生虫</a:t>
            </a:r>
            <a:endParaRPr kumimoji="1" lang="ja-JP" altLang="en-US" b="1" dirty="0">
              <a:solidFill>
                <a:srgbClr val="006600"/>
              </a:solidFill>
              <a:latin typeface="AR P丸ゴシック体M" pitchFamily="50" charset="-128"/>
              <a:ea typeface="AR P丸ゴシック体M" pitchFamily="50" charset="-128"/>
            </a:endParaRPr>
          </a:p>
        </p:txBody>
      </p:sp>
      <p:sp>
        <p:nvSpPr>
          <p:cNvPr id="29" name="テキスト ボックス 28"/>
          <p:cNvSpPr txBox="1"/>
          <p:nvPr/>
        </p:nvSpPr>
        <p:spPr>
          <a:xfrm>
            <a:off x="1264689" y="5538859"/>
            <a:ext cx="1584176" cy="400110"/>
          </a:xfrm>
          <a:prstGeom prst="rect">
            <a:avLst/>
          </a:prstGeom>
          <a:noFill/>
        </p:spPr>
        <p:txBody>
          <a:bodyPr wrap="square" rtlCol="0">
            <a:spAutoFit/>
          </a:bodyPr>
          <a:lstStyle/>
          <a:p>
            <a:r>
              <a:rPr lang="ja-JP" altLang="en-US" sz="2000" b="1" dirty="0" smtClean="0">
                <a:solidFill>
                  <a:srgbClr val="00B0F0"/>
                </a:solidFill>
                <a:latin typeface="AR P丸ゴシック体M" pitchFamily="50" charset="-128"/>
                <a:ea typeface="AR P丸ゴシック体M" pitchFamily="50" charset="-128"/>
              </a:rPr>
              <a:t>痰飲</a:t>
            </a:r>
            <a:endParaRPr kumimoji="1" lang="ja-JP" altLang="en-US" sz="2000" b="1" dirty="0">
              <a:solidFill>
                <a:srgbClr val="00B0F0"/>
              </a:solidFill>
              <a:latin typeface="AR P丸ゴシック体M" pitchFamily="50" charset="-128"/>
              <a:ea typeface="AR P丸ゴシック体M" pitchFamily="50" charset="-128"/>
            </a:endParaRPr>
          </a:p>
        </p:txBody>
      </p:sp>
      <p:sp>
        <p:nvSpPr>
          <p:cNvPr id="30" name="テキスト ボックス 29"/>
          <p:cNvSpPr txBox="1"/>
          <p:nvPr/>
        </p:nvSpPr>
        <p:spPr>
          <a:xfrm>
            <a:off x="1691680" y="5949280"/>
            <a:ext cx="1584176" cy="400110"/>
          </a:xfrm>
          <a:prstGeom prst="rect">
            <a:avLst/>
          </a:prstGeom>
          <a:noFill/>
        </p:spPr>
        <p:txBody>
          <a:bodyPr wrap="square" rtlCol="0">
            <a:spAutoFit/>
          </a:bodyPr>
          <a:lstStyle/>
          <a:p>
            <a:r>
              <a:rPr lang="ja-JP" altLang="en-US" sz="2000" b="1" dirty="0" smtClean="0">
                <a:solidFill>
                  <a:srgbClr val="00B0F0"/>
                </a:solidFill>
                <a:latin typeface="AR P丸ゴシック体M" pitchFamily="50" charset="-128"/>
                <a:ea typeface="AR P丸ゴシック体M" pitchFamily="50" charset="-128"/>
              </a:rPr>
              <a:t>瘀血</a:t>
            </a:r>
            <a:endParaRPr kumimoji="1" lang="ja-JP" altLang="en-US" sz="2000" b="1" dirty="0">
              <a:solidFill>
                <a:srgbClr val="00B0F0"/>
              </a:solidFill>
              <a:latin typeface="AR P丸ゴシック体M" pitchFamily="50" charset="-128"/>
              <a:ea typeface="AR P丸ゴシック体M" pitchFamily="50" charset="-128"/>
            </a:endParaRPr>
          </a:p>
        </p:txBody>
      </p:sp>
      <p:grpSp>
        <p:nvGrpSpPr>
          <p:cNvPr id="32" name="グループ化 31"/>
          <p:cNvGrpSpPr/>
          <p:nvPr/>
        </p:nvGrpSpPr>
        <p:grpSpPr>
          <a:xfrm>
            <a:off x="2752901" y="3501008"/>
            <a:ext cx="2683195" cy="1800200"/>
            <a:chOff x="2752901" y="3501008"/>
            <a:chExt cx="2683195" cy="1800200"/>
          </a:xfrm>
        </p:grpSpPr>
        <p:sp>
          <p:nvSpPr>
            <p:cNvPr id="31" name="ハート 30"/>
            <p:cNvSpPr/>
            <p:nvPr/>
          </p:nvSpPr>
          <p:spPr>
            <a:xfrm>
              <a:off x="2752901" y="3501008"/>
              <a:ext cx="2423165" cy="1800200"/>
            </a:xfrm>
            <a:prstGeom prst="heart">
              <a:avLst/>
            </a:prstGeom>
            <a:solidFill>
              <a:schemeClr val="accent1">
                <a:alpha val="71000"/>
              </a:schemeClr>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テキスト ボックス 1"/>
            <p:cNvSpPr txBox="1"/>
            <p:nvPr/>
          </p:nvSpPr>
          <p:spPr>
            <a:xfrm>
              <a:off x="3008794" y="3933056"/>
              <a:ext cx="2427302" cy="646331"/>
            </a:xfrm>
            <a:prstGeom prst="rect">
              <a:avLst/>
            </a:prstGeom>
            <a:noFill/>
          </p:spPr>
          <p:txBody>
            <a:bodyPr wrap="square" rtlCol="0">
              <a:spAutoFit/>
            </a:bodyPr>
            <a:lstStyle/>
            <a:p>
              <a:r>
                <a:rPr kumimoji="1" lang="ja-JP" altLang="en-US" sz="3600" dirty="0" smtClean="0">
                  <a:solidFill>
                    <a:schemeClr val="accent5">
                      <a:lumMod val="20000"/>
                      <a:lumOff val="80000"/>
                    </a:schemeClr>
                  </a:solidFill>
                  <a:effectLst>
                    <a:glow rad="228600">
                      <a:schemeClr val="accent1">
                        <a:satMod val="175000"/>
                        <a:alpha val="40000"/>
                      </a:schemeClr>
                    </a:glow>
                  </a:effectLst>
                </a:rPr>
                <a:t>心のなか</a:t>
              </a:r>
              <a:endParaRPr kumimoji="1" lang="ja-JP" altLang="en-US" sz="3600" dirty="0">
                <a:solidFill>
                  <a:schemeClr val="accent5">
                    <a:lumMod val="20000"/>
                    <a:lumOff val="80000"/>
                  </a:schemeClr>
                </a:solidFill>
                <a:effectLst>
                  <a:glow rad="228600">
                    <a:schemeClr val="accent1">
                      <a:satMod val="175000"/>
                      <a:alpha val="40000"/>
                    </a:schemeClr>
                  </a:glow>
                </a:effectLst>
              </a:endParaRPr>
            </a:p>
          </p:txBody>
        </p:sp>
      </p:grpSp>
      <p:sp>
        <p:nvSpPr>
          <p:cNvPr id="34" name="テキスト ボックス 33"/>
          <p:cNvSpPr txBox="1"/>
          <p:nvPr/>
        </p:nvSpPr>
        <p:spPr>
          <a:xfrm rot="20684821">
            <a:off x="1453115" y="2606542"/>
            <a:ext cx="3442225" cy="584775"/>
          </a:xfrm>
          <a:prstGeom prst="rect">
            <a:avLst/>
          </a:prstGeom>
          <a:noFill/>
        </p:spPr>
        <p:txBody>
          <a:bodyPr wrap="square" rtlCol="0">
            <a:spAutoFit/>
          </a:bodyPr>
          <a:lstStyle/>
          <a:p>
            <a:r>
              <a:rPr kumimoji="1" lang="ja-JP" altLang="en-US" sz="3200" dirty="0" smtClean="0">
                <a:solidFill>
                  <a:schemeClr val="accent1">
                    <a:lumMod val="20000"/>
                    <a:lumOff val="80000"/>
                  </a:schemeClr>
                </a:solidFill>
                <a:effectLst>
                  <a:glow rad="228600">
                    <a:schemeClr val="accent1">
                      <a:satMod val="175000"/>
                      <a:alpha val="40000"/>
                    </a:schemeClr>
                  </a:glow>
                </a:effectLst>
              </a:rPr>
              <a:t>自然界にある邪</a:t>
            </a:r>
            <a:endParaRPr kumimoji="1" lang="ja-JP" altLang="en-US" sz="3200" dirty="0">
              <a:solidFill>
                <a:schemeClr val="accent1">
                  <a:lumMod val="20000"/>
                  <a:lumOff val="80000"/>
                </a:schemeClr>
              </a:solidFill>
              <a:effectLst>
                <a:glow rad="228600">
                  <a:schemeClr val="accent1">
                    <a:satMod val="175000"/>
                    <a:alpha val="40000"/>
                  </a:schemeClr>
                </a:glow>
              </a:effectLst>
            </a:endParaRPr>
          </a:p>
        </p:txBody>
      </p:sp>
      <p:sp>
        <p:nvSpPr>
          <p:cNvPr id="35" name="テキスト ボックス 34"/>
          <p:cNvSpPr txBox="1"/>
          <p:nvPr/>
        </p:nvSpPr>
        <p:spPr>
          <a:xfrm rot="662197">
            <a:off x="712243" y="5780447"/>
            <a:ext cx="2568558" cy="461665"/>
          </a:xfrm>
          <a:prstGeom prst="rect">
            <a:avLst/>
          </a:prstGeom>
          <a:noFill/>
        </p:spPr>
        <p:txBody>
          <a:bodyPr wrap="square" rtlCol="0">
            <a:spAutoFit/>
          </a:bodyPr>
          <a:lstStyle/>
          <a:p>
            <a:r>
              <a:rPr kumimoji="1" lang="ja-JP" altLang="en-US" sz="2400" dirty="0" smtClean="0">
                <a:solidFill>
                  <a:srgbClr val="66FFCC"/>
                </a:solidFill>
                <a:effectLst>
                  <a:glow rad="228600">
                    <a:schemeClr val="accent6">
                      <a:satMod val="175000"/>
                      <a:alpha val="40000"/>
                    </a:schemeClr>
                  </a:glow>
                </a:effectLst>
              </a:rPr>
              <a:t>身体の病理産物</a:t>
            </a:r>
            <a:endParaRPr kumimoji="1" lang="ja-JP" altLang="en-US" sz="2400" dirty="0">
              <a:solidFill>
                <a:srgbClr val="66FFCC"/>
              </a:solidFill>
              <a:effectLst>
                <a:glow rad="228600">
                  <a:schemeClr val="accent6">
                    <a:satMod val="175000"/>
                    <a:alpha val="40000"/>
                  </a:schemeClr>
                </a:glow>
              </a:effectLst>
            </a:endParaRPr>
          </a:p>
        </p:txBody>
      </p:sp>
      <p:sp>
        <p:nvSpPr>
          <p:cNvPr id="36" name="テキスト ボックス 35"/>
          <p:cNvSpPr txBox="1"/>
          <p:nvPr/>
        </p:nvSpPr>
        <p:spPr>
          <a:xfrm>
            <a:off x="6370820" y="2648652"/>
            <a:ext cx="2161620" cy="584775"/>
          </a:xfrm>
          <a:prstGeom prst="rect">
            <a:avLst/>
          </a:prstGeom>
          <a:noFill/>
        </p:spPr>
        <p:txBody>
          <a:bodyPr wrap="square" rtlCol="0">
            <a:spAutoFit/>
          </a:bodyPr>
          <a:lstStyle/>
          <a:p>
            <a:r>
              <a:rPr kumimoji="1" lang="ja-JP" altLang="en-US" sz="3200" dirty="0" smtClean="0">
                <a:solidFill>
                  <a:srgbClr val="99FF99"/>
                </a:solidFill>
                <a:effectLst>
                  <a:glow rad="228600">
                    <a:schemeClr val="accent6">
                      <a:satMod val="175000"/>
                      <a:alpha val="40000"/>
                    </a:schemeClr>
                  </a:glow>
                </a:effectLst>
              </a:rPr>
              <a:t>それ以外</a:t>
            </a:r>
            <a:endParaRPr kumimoji="1" lang="ja-JP" altLang="en-US" sz="3200" dirty="0">
              <a:solidFill>
                <a:srgbClr val="99FF99"/>
              </a:solidFill>
              <a:effectLst>
                <a:glow rad="228600">
                  <a:schemeClr val="accent6">
                    <a:satMod val="175000"/>
                    <a:alpha val="40000"/>
                  </a:schemeClr>
                </a:glow>
              </a:effectLst>
            </a:endParaRPr>
          </a:p>
        </p:txBody>
      </p:sp>
      <p:sp>
        <p:nvSpPr>
          <p:cNvPr id="37" name="テキスト ボックス 36"/>
          <p:cNvSpPr txBox="1"/>
          <p:nvPr/>
        </p:nvSpPr>
        <p:spPr>
          <a:xfrm>
            <a:off x="3562508" y="4438583"/>
            <a:ext cx="1009492" cy="461665"/>
          </a:xfrm>
          <a:prstGeom prst="rect">
            <a:avLst/>
          </a:prstGeom>
          <a:noFill/>
        </p:spPr>
        <p:txBody>
          <a:bodyPr wrap="square" rtlCol="0">
            <a:spAutoFit/>
          </a:bodyPr>
          <a:lstStyle/>
          <a:p>
            <a:r>
              <a:rPr kumimoji="1" lang="ja-JP" altLang="en-US" sz="2400" dirty="0" smtClean="0">
                <a:solidFill>
                  <a:schemeClr val="accent5">
                    <a:lumMod val="20000"/>
                    <a:lumOff val="80000"/>
                  </a:schemeClr>
                </a:solidFill>
                <a:effectLst>
                  <a:glow rad="228600">
                    <a:schemeClr val="accent1">
                      <a:satMod val="175000"/>
                      <a:alpha val="40000"/>
                    </a:schemeClr>
                  </a:glow>
                </a:effectLst>
              </a:rPr>
              <a:t>内因</a:t>
            </a:r>
            <a:endParaRPr kumimoji="1" lang="ja-JP" altLang="en-US" sz="2400" dirty="0">
              <a:solidFill>
                <a:schemeClr val="accent5">
                  <a:lumMod val="20000"/>
                  <a:lumOff val="80000"/>
                </a:schemeClr>
              </a:solidFill>
              <a:effectLst>
                <a:glow rad="228600">
                  <a:schemeClr val="accent1">
                    <a:satMod val="175000"/>
                    <a:alpha val="40000"/>
                  </a:schemeClr>
                </a:glow>
              </a:effectLst>
            </a:endParaRPr>
          </a:p>
        </p:txBody>
      </p:sp>
      <p:sp>
        <p:nvSpPr>
          <p:cNvPr id="38" name="テキスト ボックス 37"/>
          <p:cNvSpPr txBox="1"/>
          <p:nvPr/>
        </p:nvSpPr>
        <p:spPr>
          <a:xfrm rot="20932430">
            <a:off x="3666904" y="2668097"/>
            <a:ext cx="1009492" cy="461665"/>
          </a:xfrm>
          <a:prstGeom prst="rect">
            <a:avLst/>
          </a:prstGeom>
          <a:noFill/>
        </p:spPr>
        <p:txBody>
          <a:bodyPr wrap="square" rtlCol="0">
            <a:spAutoFit/>
          </a:bodyPr>
          <a:lstStyle/>
          <a:p>
            <a:r>
              <a:rPr lang="ja-JP" altLang="en-US" sz="2400" dirty="0">
                <a:solidFill>
                  <a:schemeClr val="accent1">
                    <a:lumMod val="20000"/>
                    <a:lumOff val="80000"/>
                  </a:schemeClr>
                </a:solidFill>
                <a:effectLst>
                  <a:glow rad="228600">
                    <a:schemeClr val="accent1">
                      <a:satMod val="175000"/>
                      <a:alpha val="40000"/>
                    </a:schemeClr>
                  </a:glow>
                </a:effectLst>
              </a:rPr>
              <a:t>外</a:t>
            </a:r>
            <a:r>
              <a:rPr kumimoji="1" lang="ja-JP" altLang="en-US" sz="2400" dirty="0" smtClean="0">
                <a:solidFill>
                  <a:schemeClr val="accent1">
                    <a:lumMod val="20000"/>
                    <a:lumOff val="80000"/>
                  </a:schemeClr>
                </a:solidFill>
                <a:effectLst>
                  <a:glow rad="228600">
                    <a:schemeClr val="accent1">
                      <a:satMod val="175000"/>
                      <a:alpha val="40000"/>
                    </a:schemeClr>
                  </a:glow>
                </a:effectLst>
              </a:rPr>
              <a:t>因</a:t>
            </a:r>
            <a:endParaRPr kumimoji="1" lang="ja-JP" altLang="en-US" sz="2400" dirty="0">
              <a:solidFill>
                <a:schemeClr val="accent1">
                  <a:lumMod val="20000"/>
                  <a:lumOff val="80000"/>
                </a:schemeClr>
              </a:solidFill>
              <a:effectLst>
                <a:glow rad="228600">
                  <a:schemeClr val="accent1">
                    <a:satMod val="175000"/>
                    <a:alpha val="40000"/>
                  </a:schemeClr>
                </a:glow>
              </a:effectLst>
            </a:endParaRPr>
          </a:p>
        </p:txBody>
      </p:sp>
      <p:sp>
        <p:nvSpPr>
          <p:cNvPr id="39" name="テキスト ボックス 38"/>
          <p:cNvSpPr txBox="1"/>
          <p:nvPr/>
        </p:nvSpPr>
        <p:spPr>
          <a:xfrm>
            <a:off x="6937779" y="3140659"/>
            <a:ext cx="1491198" cy="461665"/>
          </a:xfrm>
          <a:prstGeom prst="rect">
            <a:avLst/>
          </a:prstGeom>
          <a:noFill/>
        </p:spPr>
        <p:txBody>
          <a:bodyPr wrap="square" rtlCol="0">
            <a:spAutoFit/>
          </a:bodyPr>
          <a:lstStyle/>
          <a:p>
            <a:r>
              <a:rPr lang="ja-JP" altLang="en-US" sz="2400" dirty="0" smtClean="0">
                <a:solidFill>
                  <a:srgbClr val="99FF99"/>
                </a:solidFill>
                <a:effectLst>
                  <a:glow rad="139700">
                    <a:schemeClr val="accent4">
                      <a:satMod val="175000"/>
                      <a:alpha val="40000"/>
                    </a:schemeClr>
                  </a:glow>
                </a:effectLst>
              </a:rPr>
              <a:t>不内外因</a:t>
            </a:r>
            <a:endParaRPr kumimoji="1" lang="ja-JP" altLang="en-US" sz="2400" dirty="0">
              <a:solidFill>
                <a:srgbClr val="99FF99"/>
              </a:solidFill>
              <a:effectLst>
                <a:glow rad="139700">
                  <a:schemeClr val="accent4">
                    <a:satMod val="175000"/>
                    <a:alpha val="40000"/>
                  </a:schemeClr>
                </a:glow>
              </a:effectLst>
            </a:endParaRPr>
          </a:p>
        </p:txBody>
      </p:sp>
      <p:sp>
        <p:nvSpPr>
          <p:cNvPr id="40" name="タイトル 1"/>
          <p:cNvSpPr txBox="1">
            <a:spLocks/>
          </p:cNvSpPr>
          <p:nvPr/>
        </p:nvSpPr>
        <p:spPr>
          <a:xfrm>
            <a:off x="35496" y="116632"/>
            <a:ext cx="2065059" cy="823734"/>
          </a:xfrm>
          <a:prstGeom prst="rect">
            <a:avLst/>
          </a:prstGeom>
        </p:spPr>
        <p:txBody>
          <a:bodyPr vert="horz" lIns="91440" tIns="45720" rIns="91440" bIns="45720" rtlCol="0" anchor="ctr">
            <a:noAutofit/>
          </a:bodyPr>
          <a:lstStyle>
            <a:lvl1pPr algn="ctr" defTabSz="914400" rtl="0" eaLnBrk="1" latinLnBrk="0" hangingPunct="1">
              <a:spcBef>
                <a:spcPct val="0"/>
              </a:spcBef>
              <a:buNone/>
              <a:defRPr kumimoji="1" sz="3200" kern="1200" cap="all" spc="200" baseline="0">
                <a:ln>
                  <a:noFill/>
                </a:ln>
                <a:solidFill>
                  <a:schemeClr val="bg1"/>
                </a:solidFill>
                <a:effectLst/>
                <a:latin typeface="+mj-lt"/>
                <a:ea typeface="+mj-ea"/>
                <a:cs typeface="+mj-cs"/>
              </a:defRPr>
            </a:lvl1pPr>
          </a:lstStyle>
          <a:p>
            <a:r>
              <a:rPr lang="ja-JP" altLang="en-US" sz="2800" dirty="0" smtClean="0">
                <a:solidFill>
                  <a:schemeClr val="accent5">
                    <a:lumMod val="20000"/>
                    <a:lumOff val="80000"/>
                  </a:schemeClr>
                </a:solidFill>
              </a:rPr>
              <a:t>①病因論</a:t>
            </a:r>
            <a:endParaRPr lang="ja-JP" altLang="en-US" sz="2800" dirty="0">
              <a:solidFill>
                <a:schemeClr val="accent5">
                  <a:lumMod val="20000"/>
                  <a:lumOff val="80000"/>
                </a:schemeClr>
              </a:solidFill>
            </a:endParaRPr>
          </a:p>
        </p:txBody>
      </p:sp>
    </p:spTree>
    <p:extLst>
      <p:ext uri="{BB962C8B-B14F-4D97-AF65-F5344CB8AC3E}">
        <p14:creationId xmlns:p14="http://schemas.microsoft.com/office/powerpoint/2010/main" val="9828446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2"/>
                                        </p:tgtEl>
                                        <p:attrNameLst>
                                          <p:attrName>style.visibility</p:attrName>
                                        </p:attrNameLst>
                                      </p:cBhvr>
                                      <p:to>
                                        <p:strVal val="visible"/>
                                      </p:to>
                                    </p:set>
                                    <p:animEffect transition="in" filter="fade">
                                      <p:cBhvr>
                                        <p:cTn id="7" dur="500"/>
                                        <p:tgtEl>
                                          <p:spTgt spid="3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4"/>
                                        </p:tgtEl>
                                        <p:attrNameLst>
                                          <p:attrName>style.visibility</p:attrName>
                                        </p:attrNameLst>
                                      </p:cBhvr>
                                      <p:to>
                                        <p:strVal val="visible"/>
                                      </p:to>
                                    </p:set>
                                    <p:animEffect transition="in" filter="fade">
                                      <p:cBhvr>
                                        <p:cTn id="12" dur="500"/>
                                        <p:tgtEl>
                                          <p:spTgt spid="3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5"/>
                                        </p:tgtEl>
                                        <p:attrNameLst>
                                          <p:attrName>style.visibility</p:attrName>
                                        </p:attrNameLst>
                                      </p:cBhvr>
                                      <p:to>
                                        <p:strVal val="visible"/>
                                      </p:to>
                                    </p:set>
                                    <p:animEffect transition="in" filter="fade">
                                      <p:cBhvr>
                                        <p:cTn id="17" dur="500"/>
                                        <p:tgtEl>
                                          <p:spTgt spid="35"/>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6"/>
                                        </p:tgtEl>
                                        <p:attrNameLst>
                                          <p:attrName>style.visibility</p:attrName>
                                        </p:attrNameLst>
                                      </p:cBhvr>
                                      <p:to>
                                        <p:strVal val="visible"/>
                                      </p:to>
                                    </p:set>
                                    <p:animEffect transition="in" filter="fade">
                                      <p:cBhvr>
                                        <p:cTn id="22" dur="500"/>
                                        <p:tgtEl>
                                          <p:spTgt spid="36"/>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7"/>
                                        </p:tgtEl>
                                        <p:attrNameLst>
                                          <p:attrName>style.visibility</p:attrName>
                                        </p:attrNameLst>
                                      </p:cBhvr>
                                      <p:to>
                                        <p:strVal val="visible"/>
                                      </p:to>
                                    </p:set>
                                    <p:animEffect transition="in" filter="fade">
                                      <p:cBhvr>
                                        <p:cTn id="27" dur="500"/>
                                        <p:tgtEl>
                                          <p:spTgt spid="37"/>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8"/>
                                        </p:tgtEl>
                                        <p:attrNameLst>
                                          <p:attrName>style.visibility</p:attrName>
                                        </p:attrNameLst>
                                      </p:cBhvr>
                                      <p:to>
                                        <p:strVal val="visible"/>
                                      </p:to>
                                    </p:set>
                                    <p:animEffect transition="in" filter="fade">
                                      <p:cBhvr>
                                        <p:cTn id="32" dur="500"/>
                                        <p:tgtEl>
                                          <p:spTgt spid="38"/>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9"/>
                                        </p:tgtEl>
                                        <p:attrNameLst>
                                          <p:attrName>style.visibility</p:attrName>
                                        </p:attrNameLst>
                                      </p:cBhvr>
                                      <p:to>
                                        <p:strVal val="visible"/>
                                      </p:to>
                                    </p:set>
                                    <p:animEffect transition="in" filter="fade">
                                      <p:cBhvr>
                                        <p:cTn id="37" dur="500"/>
                                        <p:tgtEl>
                                          <p:spTgt spid="3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 grpId="0"/>
      <p:bldP spid="35" grpId="0"/>
      <p:bldP spid="36" grpId="0"/>
      <p:bldP spid="37" grpId="0"/>
      <p:bldP spid="38" grpId="0"/>
      <p:bldP spid="39"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p:txBody>
          <a:bodyPr>
            <a:normAutofit/>
          </a:bodyPr>
          <a:lstStyle/>
          <a:p>
            <a:endParaRPr lang="ja-JP" altLang="en-US" dirty="0"/>
          </a:p>
          <a:p>
            <a:pPr marL="45720" indent="0">
              <a:buNone/>
            </a:pPr>
            <a:r>
              <a:rPr lang="ja-JP" altLang="en-US" sz="3600" dirty="0"/>
              <a:t>病因</a:t>
            </a:r>
            <a:r>
              <a:rPr lang="ja-JP" altLang="en-US" sz="2800" dirty="0"/>
              <a:t>　</a:t>
            </a:r>
            <a:endParaRPr lang="en-US" altLang="ja-JP" sz="2800" dirty="0" smtClean="0"/>
          </a:p>
          <a:p>
            <a:pPr marL="45720" indent="0">
              <a:buNone/>
            </a:pPr>
            <a:r>
              <a:rPr lang="ja-JP" altLang="en-US" sz="2800" dirty="0" smtClean="0"/>
              <a:t>　</a:t>
            </a:r>
            <a:r>
              <a:rPr lang="ja-JP" altLang="en-US" sz="2000" dirty="0" smtClean="0"/>
              <a:t>□</a:t>
            </a:r>
            <a:r>
              <a:rPr lang="ja-JP" altLang="en-US" sz="2800" dirty="0" smtClean="0"/>
              <a:t>外因･･･</a:t>
            </a:r>
            <a:r>
              <a:rPr lang="ja-JP" altLang="en-US" sz="2800" b="0" dirty="0" smtClean="0"/>
              <a:t>外部</a:t>
            </a:r>
            <a:r>
              <a:rPr lang="ja-JP" altLang="en-US" sz="2800" b="0" dirty="0"/>
              <a:t>（気候の乱れ＋伝染病）</a:t>
            </a:r>
            <a:r>
              <a:rPr lang="ja-JP" altLang="en-US" sz="2800" b="0" dirty="0" smtClean="0"/>
              <a:t>から</a:t>
            </a:r>
            <a:endParaRPr lang="ja-JP" altLang="en-US" sz="2800" b="0" dirty="0"/>
          </a:p>
          <a:p>
            <a:pPr marL="45720" indent="0">
              <a:buNone/>
            </a:pPr>
            <a:r>
              <a:rPr lang="ja-JP" altLang="en-US" sz="2800" dirty="0" smtClean="0"/>
              <a:t>　</a:t>
            </a:r>
            <a:r>
              <a:rPr lang="ja-JP" altLang="en-US" sz="2000" dirty="0" smtClean="0"/>
              <a:t>□</a:t>
            </a:r>
            <a:r>
              <a:rPr lang="ja-JP" altLang="en-US" sz="2800" dirty="0" smtClean="0"/>
              <a:t>内因･･･</a:t>
            </a:r>
            <a:r>
              <a:rPr lang="ja-JP" altLang="en-US" sz="2800" b="0" dirty="0" smtClean="0"/>
              <a:t>内部</a:t>
            </a:r>
            <a:r>
              <a:rPr lang="ja-JP" altLang="en-US" sz="2800" b="0" dirty="0"/>
              <a:t>（感情の</a:t>
            </a:r>
            <a:r>
              <a:rPr lang="ja-JP" altLang="en-US" sz="2800" b="0" dirty="0" smtClean="0"/>
              <a:t>失調</a:t>
            </a:r>
            <a:r>
              <a:rPr lang="en-US" altLang="ja-JP" sz="2800" b="0" dirty="0" smtClean="0"/>
              <a:t>)</a:t>
            </a:r>
            <a:r>
              <a:rPr lang="ja-JP" altLang="en-US" sz="2800" b="0" dirty="0" smtClean="0"/>
              <a:t>から</a:t>
            </a:r>
            <a:endParaRPr lang="ja-JP" altLang="en-US" sz="2800" b="0" dirty="0"/>
          </a:p>
          <a:p>
            <a:pPr marL="45720" indent="0">
              <a:buNone/>
            </a:pPr>
            <a:r>
              <a:rPr lang="ja-JP" altLang="en-US" sz="2800" dirty="0" smtClean="0"/>
              <a:t>　</a:t>
            </a:r>
            <a:r>
              <a:rPr lang="ja-JP" altLang="en-US" sz="2000" dirty="0" smtClean="0"/>
              <a:t>□</a:t>
            </a:r>
            <a:r>
              <a:rPr lang="ja-JP" altLang="en-US" sz="2800" dirty="0" smtClean="0"/>
              <a:t>不内外因･･･</a:t>
            </a:r>
            <a:r>
              <a:rPr lang="ja-JP" altLang="en-US" sz="2800" b="0" dirty="0" smtClean="0"/>
              <a:t>上記</a:t>
            </a:r>
            <a:r>
              <a:rPr lang="ja-JP" altLang="en-US" sz="2800" b="0" dirty="0"/>
              <a:t>以外から</a:t>
            </a:r>
          </a:p>
          <a:p>
            <a:pPr marL="45720" indent="0">
              <a:buNone/>
            </a:pPr>
            <a:r>
              <a:rPr lang="ja-JP" altLang="en-US" sz="2800" dirty="0" smtClean="0"/>
              <a:t>　</a:t>
            </a:r>
            <a:r>
              <a:rPr lang="ja-JP" altLang="en-US" sz="2000" dirty="0" smtClean="0"/>
              <a:t>□</a:t>
            </a:r>
            <a:r>
              <a:rPr lang="ja-JP" altLang="en-US" sz="2800" dirty="0" smtClean="0"/>
              <a:t>病理</a:t>
            </a:r>
            <a:r>
              <a:rPr lang="ja-JP" altLang="en-US" sz="2800" dirty="0"/>
              <a:t>産物</a:t>
            </a:r>
          </a:p>
          <a:p>
            <a:endParaRPr kumimoji="1" lang="ja-JP" altLang="en-US" dirty="0"/>
          </a:p>
        </p:txBody>
      </p:sp>
      <p:sp>
        <p:nvSpPr>
          <p:cNvPr id="2" name="タイトル 1"/>
          <p:cNvSpPr>
            <a:spLocks noGrp="1"/>
          </p:cNvSpPr>
          <p:nvPr>
            <p:ph type="title"/>
          </p:nvPr>
        </p:nvSpPr>
        <p:spPr/>
        <p:txBody>
          <a:bodyPr/>
          <a:lstStyle/>
          <a:p>
            <a:r>
              <a:rPr kumimoji="1" lang="ja-JP" altLang="en-US" sz="4000" dirty="0" smtClean="0">
                <a:solidFill>
                  <a:schemeClr val="accent5">
                    <a:lumMod val="20000"/>
                    <a:lumOff val="80000"/>
                  </a:schemeClr>
                </a:solidFill>
              </a:rPr>
              <a:t>①病因論</a:t>
            </a:r>
            <a:endParaRPr kumimoji="1" lang="ja-JP" altLang="en-US" sz="4000" dirty="0">
              <a:solidFill>
                <a:schemeClr val="accent5">
                  <a:lumMod val="20000"/>
                  <a:lumOff val="80000"/>
                </a:schemeClr>
              </a:solidFill>
            </a:endParaRPr>
          </a:p>
        </p:txBody>
      </p:sp>
    </p:spTree>
    <p:extLst>
      <p:ext uri="{BB962C8B-B14F-4D97-AF65-F5344CB8AC3E}">
        <p14:creationId xmlns:p14="http://schemas.microsoft.com/office/powerpoint/2010/main" val="39759193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mph" presetSubtype="2" fill="hold" nodeType="clickEffect">
                                  <p:stCondLst>
                                    <p:cond delay="0"/>
                                  </p:stCondLst>
                                  <p:childTnLst>
                                    <p:animClr clrSpc="rgb" dir="cw">
                                      <p:cBhvr override="childStyle">
                                        <p:cTn id="31" dur="2000" fill="hold"/>
                                        <p:tgtEl>
                                          <p:spTgt spid="3">
                                            <p:txEl>
                                              <p:pRg st="2" end="2"/>
                                            </p:txEl>
                                          </p:spTgt>
                                        </p:tgtEl>
                                        <p:attrNameLst>
                                          <p:attrName>style.color</p:attrName>
                                        </p:attrNameLst>
                                      </p:cBhvr>
                                      <p:to>
                                        <a:srgbClr val="FF9900"/>
                                      </p:to>
                                    </p:animClr>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723468" y="1649351"/>
            <a:ext cx="7520940" cy="4731977"/>
          </a:xfrm>
        </p:spPr>
        <p:txBody>
          <a:bodyPr>
            <a:normAutofit/>
          </a:bodyPr>
          <a:lstStyle/>
          <a:p>
            <a:endParaRPr lang="ja-JP" altLang="en-US" dirty="0"/>
          </a:p>
          <a:p>
            <a:pPr marL="45720" indent="0">
              <a:buNone/>
            </a:pPr>
            <a:r>
              <a:rPr lang="ja-JP" altLang="en-US" sz="2800" dirty="0"/>
              <a:t>六淫</a:t>
            </a:r>
            <a:r>
              <a:rPr lang="en-US" altLang="ja-JP" sz="2800" dirty="0"/>
              <a:t>…</a:t>
            </a:r>
            <a:r>
              <a:rPr lang="ja-JP" altLang="en-US" sz="2800" dirty="0"/>
              <a:t>もともとは自然界に存在する六気（風</a:t>
            </a:r>
            <a:r>
              <a:rPr lang="ja-JP" altLang="en-US" sz="2800" dirty="0" smtClean="0"/>
              <a:t>・暑・湿</a:t>
            </a:r>
            <a:r>
              <a:rPr lang="ja-JP" altLang="en-US" sz="2800" dirty="0"/>
              <a:t>・燥</a:t>
            </a:r>
            <a:r>
              <a:rPr lang="ja-JP" altLang="en-US" sz="2800" dirty="0" smtClean="0"/>
              <a:t>・寒・火）。</a:t>
            </a:r>
            <a:endParaRPr lang="en-US" altLang="ja-JP" sz="2800" dirty="0" smtClean="0"/>
          </a:p>
          <a:p>
            <a:pPr marL="45720" indent="0">
              <a:buNone/>
            </a:pPr>
            <a:endParaRPr lang="en-US" altLang="ja-JP" sz="2800" dirty="0"/>
          </a:p>
          <a:p>
            <a:pPr marL="45720" indent="0">
              <a:buNone/>
            </a:pPr>
            <a:r>
              <a:rPr lang="ja-JP" altLang="en-US" sz="2800" dirty="0" smtClean="0"/>
              <a:t>　これが</a:t>
            </a:r>
            <a:r>
              <a:rPr lang="ja-JP" altLang="en-US" sz="2800" dirty="0"/>
              <a:t>何らかの理由により人体に影響を及ぼし病気</a:t>
            </a:r>
            <a:r>
              <a:rPr lang="ja-JP" altLang="en-US" sz="2800" dirty="0" smtClean="0"/>
              <a:t>を引き起こした</a:t>
            </a:r>
            <a:r>
              <a:rPr lang="ja-JP" altLang="en-US" sz="2800" dirty="0"/>
              <a:t>とき、「六淫」と呼ばれる</a:t>
            </a:r>
            <a:r>
              <a:rPr lang="ja-JP" altLang="en-US" sz="2800" dirty="0" smtClean="0"/>
              <a:t>。</a:t>
            </a:r>
            <a:endParaRPr lang="en-US" altLang="ja-JP" sz="2800" dirty="0" smtClean="0"/>
          </a:p>
          <a:p>
            <a:pPr marL="45720" indent="0">
              <a:buNone/>
            </a:pPr>
            <a:endParaRPr lang="en-US" altLang="ja-JP" sz="2800" dirty="0" smtClean="0"/>
          </a:p>
          <a:p>
            <a:pPr marL="45720" indent="0">
              <a:buNone/>
            </a:pPr>
            <a:r>
              <a:rPr lang="ja-JP" altLang="en-US" sz="2800" dirty="0"/>
              <a:t>ちなみ</a:t>
            </a:r>
            <a:r>
              <a:rPr lang="ja-JP" altLang="en-US" sz="2800" dirty="0" smtClean="0"/>
              <a:t>に疫癘とは、今でいう伝染病のこと</a:t>
            </a:r>
            <a:endParaRPr lang="en-US" altLang="ja-JP" sz="2800" dirty="0"/>
          </a:p>
          <a:p>
            <a:pPr marL="45720" indent="0">
              <a:buNone/>
            </a:pPr>
            <a:endParaRPr lang="ja-JP" altLang="en-US" sz="2800" dirty="0"/>
          </a:p>
          <a:p>
            <a:endParaRPr kumimoji="1" lang="ja-JP" altLang="en-US" sz="2800" dirty="0"/>
          </a:p>
        </p:txBody>
      </p:sp>
      <p:sp>
        <p:nvSpPr>
          <p:cNvPr id="2" name="タイトル 1"/>
          <p:cNvSpPr>
            <a:spLocks noGrp="1"/>
          </p:cNvSpPr>
          <p:nvPr>
            <p:ph type="title"/>
          </p:nvPr>
        </p:nvSpPr>
        <p:spPr>
          <a:xfrm>
            <a:off x="251520" y="605944"/>
            <a:ext cx="4392488" cy="653752"/>
          </a:xfrm>
        </p:spPr>
        <p:txBody>
          <a:bodyPr/>
          <a:lstStyle/>
          <a:p>
            <a:r>
              <a:rPr lang="ja-JP" altLang="en-US" dirty="0"/>
              <a:t>◆外因：六淫＋</a:t>
            </a:r>
            <a:r>
              <a:rPr lang="ja-JP" altLang="en-US" dirty="0" smtClean="0"/>
              <a:t>疫癘</a:t>
            </a:r>
            <a:endParaRPr kumimoji="1" lang="ja-JP" altLang="en-US" dirty="0"/>
          </a:p>
        </p:txBody>
      </p:sp>
      <p:sp>
        <p:nvSpPr>
          <p:cNvPr id="4" name="テキスト ボックス 3"/>
          <p:cNvSpPr txBox="1"/>
          <p:nvPr/>
        </p:nvSpPr>
        <p:spPr>
          <a:xfrm>
            <a:off x="7164288" y="332656"/>
            <a:ext cx="1800200" cy="1200329"/>
          </a:xfrm>
          <a:prstGeom prst="rect">
            <a:avLst/>
          </a:prstGeom>
          <a:noFill/>
        </p:spPr>
        <p:txBody>
          <a:bodyPr wrap="square" rtlCol="0">
            <a:spAutoFit/>
          </a:bodyPr>
          <a:lstStyle/>
          <a:p>
            <a:r>
              <a:rPr lang="ja-JP" altLang="en-US" dirty="0">
                <a:solidFill>
                  <a:srgbClr val="FF9900"/>
                </a:solidFill>
              </a:rPr>
              <a:t>□</a:t>
            </a:r>
            <a:r>
              <a:rPr lang="ja-JP" altLang="en-US" dirty="0" smtClean="0">
                <a:solidFill>
                  <a:srgbClr val="FF9900"/>
                </a:solidFill>
              </a:rPr>
              <a:t>外因</a:t>
            </a:r>
            <a:endParaRPr lang="ja-JP" altLang="en-US" dirty="0">
              <a:solidFill>
                <a:srgbClr val="FF9900"/>
              </a:solidFill>
            </a:endParaRPr>
          </a:p>
          <a:p>
            <a:r>
              <a:rPr lang="ja-JP" altLang="en-US" dirty="0" smtClean="0">
                <a:solidFill>
                  <a:schemeClr val="accent5">
                    <a:lumMod val="20000"/>
                    <a:lumOff val="80000"/>
                  </a:schemeClr>
                </a:solidFill>
              </a:rPr>
              <a:t>□内因</a:t>
            </a:r>
            <a:endParaRPr lang="ja-JP" altLang="en-US" dirty="0">
              <a:solidFill>
                <a:schemeClr val="accent5">
                  <a:lumMod val="20000"/>
                  <a:lumOff val="80000"/>
                </a:schemeClr>
              </a:solidFill>
            </a:endParaRPr>
          </a:p>
          <a:p>
            <a:r>
              <a:rPr lang="ja-JP" altLang="en-US" dirty="0" smtClean="0">
                <a:solidFill>
                  <a:schemeClr val="accent5">
                    <a:lumMod val="20000"/>
                    <a:lumOff val="80000"/>
                  </a:schemeClr>
                </a:solidFill>
              </a:rPr>
              <a:t>□不内外因</a:t>
            </a:r>
            <a:endParaRPr lang="en-US" altLang="ja-JP" dirty="0" smtClean="0">
              <a:solidFill>
                <a:schemeClr val="accent5">
                  <a:lumMod val="20000"/>
                  <a:lumOff val="80000"/>
                </a:schemeClr>
              </a:solidFill>
            </a:endParaRPr>
          </a:p>
          <a:p>
            <a:r>
              <a:rPr lang="ja-JP" altLang="en-US" dirty="0" smtClean="0">
                <a:solidFill>
                  <a:schemeClr val="accent5">
                    <a:lumMod val="20000"/>
                    <a:lumOff val="80000"/>
                  </a:schemeClr>
                </a:solidFill>
              </a:rPr>
              <a:t>□病理産物</a:t>
            </a:r>
            <a:endParaRPr lang="ja-JP" altLang="en-US" dirty="0">
              <a:solidFill>
                <a:schemeClr val="accent5">
                  <a:lumMod val="20000"/>
                  <a:lumOff val="80000"/>
                </a:schemeClr>
              </a:solidFill>
            </a:endParaRPr>
          </a:p>
        </p:txBody>
      </p:sp>
    </p:spTree>
    <p:extLst>
      <p:ext uri="{BB962C8B-B14F-4D97-AF65-F5344CB8AC3E}">
        <p14:creationId xmlns:p14="http://schemas.microsoft.com/office/powerpoint/2010/main" val="3037415212"/>
      </p:ext>
    </p:extLst>
  </p:cSld>
  <p:clrMapOvr>
    <a:masterClrMapping/>
  </p:clrMapOvr>
  <p:transition spd="slow">
    <p:pu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Effect transition="in" filter="fade">
                                      <p:cBhvr>
                                        <p:cTn id="1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723468" y="1649351"/>
            <a:ext cx="7520940" cy="4731977"/>
          </a:xfrm>
        </p:spPr>
        <p:txBody>
          <a:bodyPr>
            <a:normAutofit/>
          </a:bodyPr>
          <a:lstStyle/>
          <a:p>
            <a:endParaRPr lang="ja-JP" altLang="en-US" dirty="0"/>
          </a:p>
          <a:p>
            <a:pPr marL="45720" indent="0">
              <a:buNone/>
            </a:pPr>
            <a:r>
              <a:rPr lang="ja-JP" altLang="en-US" sz="2800" dirty="0"/>
              <a:t>六淫</a:t>
            </a:r>
            <a:r>
              <a:rPr lang="en-US" altLang="ja-JP" sz="2800" dirty="0"/>
              <a:t>…</a:t>
            </a:r>
            <a:r>
              <a:rPr lang="ja-JP" altLang="en-US" sz="2800" dirty="0"/>
              <a:t>もともとは自然界に存在する六気（風</a:t>
            </a:r>
            <a:r>
              <a:rPr lang="ja-JP" altLang="en-US" sz="2800" dirty="0" smtClean="0"/>
              <a:t>・暑・湿</a:t>
            </a:r>
            <a:r>
              <a:rPr lang="ja-JP" altLang="en-US" sz="2800" dirty="0"/>
              <a:t>・燥</a:t>
            </a:r>
            <a:r>
              <a:rPr lang="ja-JP" altLang="en-US" sz="2800" dirty="0" smtClean="0"/>
              <a:t>・寒・火）。</a:t>
            </a:r>
            <a:endParaRPr lang="en-US" altLang="ja-JP" sz="2800" dirty="0" smtClean="0"/>
          </a:p>
          <a:p>
            <a:pPr marL="45720" indent="0">
              <a:buNone/>
            </a:pPr>
            <a:endParaRPr lang="en-US" altLang="ja-JP" sz="2800" dirty="0"/>
          </a:p>
          <a:p>
            <a:pPr marL="45720" indent="0">
              <a:buNone/>
            </a:pPr>
            <a:r>
              <a:rPr lang="ja-JP" altLang="en-US" sz="2800" dirty="0" smtClean="0"/>
              <a:t>　これが</a:t>
            </a:r>
            <a:r>
              <a:rPr lang="ja-JP" altLang="en-US" sz="2800" dirty="0"/>
              <a:t>何らかの理由により人体に影響を及ぼし病気</a:t>
            </a:r>
            <a:r>
              <a:rPr lang="ja-JP" altLang="en-US" sz="2800" dirty="0" smtClean="0"/>
              <a:t>を引き起こした</a:t>
            </a:r>
            <a:r>
              <a:rPr lang="ja-JP" altLang="en-US" sz="2800" dirty="0"/>
              <a:t>とき、「六淫」と呼ばれる</a:t>
            </a:r>
            <a:r>
              <a:rPr lang="ja-JP" altLang="en-US" sz="2800" dirty="0" smtClean="0"/>
              <a:t>。</a:t>
            </a:r>
            <a:endParaRPr lang="en-US" altLang="ja-JP" sz="2800" dirty="0" smtClean="0"/>
          </a:p>
          <a:p>
            <a:pPr marL="45720" indent="0">
              <a:buNone/>
            </a:pPr>
            <a:endParaRPr lang="en-US" altLang="ja-JP" sz="2800" dirty="0" smtClean="0"/>
          </a:p>
          <a:p>
            <a:pPr marL="45720" indent="0">
              <a:buNone/>
            </a:pPr>
            <a:r>
              <a:rPr lang="ja-JP" altLang="en-US" sz="2800" dirty="0"/>
              <a:t>ちなみ</a:t>
            </a:r>
            <a:r>
              <a:rPr lang="ja-JP" altLang="en-US" sz="2800" dirty="0" smtClean="0"/>
              <a:t>に疫癘とは、今でいう伝染病のこと</a:t>
            </a:r>
            <a:endParaRPr lang="en-US" altLang="ja-JP" sz="2800" dirty="0"/>
          </a:p>
          <a:p>
            <a:pPr marL="45720" indent="0">
              <a:buNone/>
            </a:pPr>
            <a:endParaRPr lang="ja-JP" altLang="en-US" sz="2800" dirty="0"/>
          </a:p>
          <a:p>
            <a:endParaRPr kumimoji="1" lang="ja-JP" altLang="en-US" sz="2800" dirty="0"/>
          </a:p>
        </p:txBody>
      </p:sp>
      <p:sp>
        <p:nvSpPr>
          <p:cNvPr id="2" name="タイトル 1"/>
          <p:cNvSpPr>
            <a:spLocks noGrp="1"/>
          </p:cNvSpPr>
          <p:nvPr>
            <p:ph type="title"/>
          </p:nvPr>
        </p:nvSpPr>
        <p:spPr>
          <a:xfrm>
            <a:off x="251520" y="605944"/>
            <a:ext cx="4392488" cy="653752"/>
          </a:xfrm>
        </p:spPr>
        <p:txBody>
          <a:bodyPr/>
          <a:lstStyle/>
          <a:p>
            <a:r>
              <a:rPr lang="ja-JP" altLang="en-US" dirty="0"/>
              <a:t>◆外因：六淫＋</a:t>
            </a:r>
            <a:r>
              <a:rPr lang="ja-JP" altLang="en-US" dirty="0" smtClean="0"/>
              <a:t>疫癘</a:t>
            </a:r>
            <a:endParaRPr kumimoji="1" lang="ja-JP" altLang="en-US" dirty="0"/>
          </a:p>
        </p:txBody>
      </p:sp>
      <p:sp>
        <p:nvSpPr>
          <p:cNvPr id="4" name="テキスト ボックス 3"/>
          <p:cNvSpPr txBox="1"/>
          <p:nvPr/>
        </p:nvSpPr>
        <p:spPr>
          <a:xfrm>
            <a:off x="7164288" y="332656"/>
            <a:ext cx="1800200" cy="1200329"/>
          </a:xfrm>
          <a:prstGeom prst="rect">
            <a:avLst/>
          </a:prstGeom>
          <a:noFill/>
        </p:spPr>
        <p:txBody>
          <a:bodyPr wrap="square" rtlCol="0">
            <a:spAutoFit/>
          </a:bodyPr>
          <a:lstStyle/>
          <a:p>
            <a:r>
              <a:rPr lang="ja-JP" altLang="en-US" dirty="0">
                <a:solidFill>
                  <a:srgbClr val="FF9900"/>
                </a:solidFill>
              </a:rPr>
              <a:t>□</a:t>
            </a:r>
            <a:r>
              <a:rPr lang="ja-JP" altLang="en-US" dirty="0" smtClean="0">
                <a:solidFill>
                  <a:srgbClr val="FF9900"/>
                </a:solidFill>
              </a:rPr>
              <a:t>外因</a:t>
            </a:r>
            <a:endParaRPr lang="ja-JP" altLang="en-US" dirty="0">
              <a:solidFill>
                <a:srgbClr val="FF9900"/>
              </a:solidFill>
            </a:endParaRPr>
          </a:p>
          <a:p>
            <a:r>
              <a:rPr lang="ja-JP" altLang="en-US" dirty="0" smtClean="0">
                <a:solidFill>
                  <a:schemeClr val="accent5">
                    <a:lumMod val="20000"/>
                    <a:lumOff val="80000"/>
                  </a:schemeClr>
                </a:solidFill>
              </a:rPr>
              <a:t>□内因</a:t>
            </a:r>
            <a:endParaRPr lang="ja-JP" altLang="en-US" dirty="0">
              <a:solidFill>
                <a:schemeClr val="accent5">
                  <a:lumMod val="20000"/>
                  <a:lumOff val="80000"/>
                </a:schemeClr>
              </a:solidFill>
            </a:endParaRPr>
          </a:p>
          <a:p>
            <a:r>
              <a:rPr lang="ja-JP" altLang="en-US" dirty="0" smtClean="0">
                <a:solidFill>
                  <a:schemeClr val="accent5">
                    <a:lumMod val="20000"/>
                    <a:lumOff val="80000"/>
                  </a:schemeClr>
                </a:solidFill>
              </a:rPr>
              <a:t>□不内外因</a:t>
            </a:r>
            <a:endParaRPr lang="en-US" altLang="ja-JP" dirty="0" smtClean="0">
              <a:solidFill>
                <a:schemeClr val="accent5">
                  <a:lumMod val="20000"/>
                  <a:lumOff val="80000"/>
                </a:schemeClr>
              </a:solidFill>
            </a:endParaRPr>
          </a:p>
          <a:p>
            <a:r>
              <a:rPr lang="ja-JP" altLang="en-US" dirty="0" smtClean="0">
                <a:solidFill>
                  <a:schemeClr val="accent5">
                    <a:lumMod val="20000"/>
                    <a:lumOff val="80000"/>
                  </a:schemeClr>
                </a:solidFill>
              </a:rPr>
              <a:t>□病理産物</a:t>
            </a:r>
            <a:endParaRPr lang="ja-JP" altLang="en-US" dirty="0">
              <a:solidFill>
                <a:schemeClr val="accent5">
                  <a:lumMod val="20000"/>
                  <a:lumOff val="80000"/>
                </a:schemeClr>
              </a:solidFill>
            </a:endParaRPr>
          </a:p>
        </p:txBody>
      </p:sp>
      <p:graphicFrame>
        <p:nvGraphicFramePr>
          <p:cNvPr id="5" name="表 4"/>
          <p:cNvGraphicFramePr>
            <a:graphicFrameLocks noGrp="1"/>
          </p:cNvGraphicFramePr>
          <p:nvPr>
            <p:extLst>
              <p:ext uri="{D42A27DB-BD31-4B8C-83A1-F6EECF244321}">
                <p14:modId xmlns:p14="http://schemas.microsoft.com/office/powerpoint/2010/main" val="2425242573"/>
              </p:ext>
            </p:extLst>
          </p:nvPr>
        </p:nvGraphicFramePr>
        <p:xfrm>
          <a:off x="899592" y="3429000"/>
          <a:ext cx="6984774" cy="2347456"/>
        </p:xfrm>
        <a:graphic>
          <a:graphicData uri="http://schemas.openxmlformats.org/drawingml/2006/table">
            <a:tbl>
              <a:tblPr firstRow="1" bandRow="1">
                <a:effectLst>
                  <a:innerShdw blurRad="114300">
                    <a:prstClr val="black"/>
                  </a:innerShdw>
                </a:effectLst>
                <a:tableStyleId>{284E427A-3D55-4303-BF80-6455036E1DE7}</a:tableStyleId>
              </a:tblPr>
              <a:tblGrid>
                <a:gridCol w="1164129"/>
                <a:gridCol w="1164129"/>
                <a:gridCol w="1164129"/>
                <a:gridCol w="1164129"/>
                <a:gridCol w="1164129"/>
                <a:gridCol w="1164129"/>
              </a:tblGrid>
              <a:tr h="586864">
                <a:tc>
                  <a:txBody>
                    <a:bodyPr/>
                    <a:lstStyle/>
                    <a:p>
                      <a:endParaRPr kumimoji="1" lang="ja-JP" altLang="en-US" sz="1800" dirty="0"/>
                    </a:p>
                  </a:txBody>
                  <a:tcPr>
                    <a:lnR w="57150" cap="flat" cmpd="sng" algn="ctr">
                      <a:solidFill>
                        <a:schemeClr val="accent2"/>
                      </a:solidFill>
                      <a:prstDash val="solid"/>
                      <a:round/>
                      <a:headEnd type="none" w="med" len="med"/>
                      <a:tailEnd type="none" w="med" len="med"/>
                    </a:lnR>
                    <a:lnB w="57150" cap="flat" cmpd="sng" algn="ctr">
                      <a:solidFill>
                        <a:schemeClr val="accent2"/>
                      </a:solidFill>
                      <a:prstDash val="solid"/>
                      <a:round/>
                      <a:headEnd type="none" w="med" len="med"/>
                      <a:tailEnd type="none" w="med" len="med"/>
                    </a:lnB>
                    <a:solidFill>
                      <a:srgbClr val="FFCC66"/>
                    </a:solidFill>
                  </a:tcPr>
                </a:tc>
                <a:tc>
                  <a:txBody>
                    <a:bodyPr/>
                    <a:lstStyle/>
                    <a:p>
                      <a:r>
                        <a:rPr kumimoji="1" lang="ja-JP" altLang="en-US" sz="3200" dirty="0" smtClean="0">
                          <a:solidFill>
                            <a:schemeClr val="accent2">
                              <a:lumMod val="50000"/>
                            </a:schemeClr>
                          </a:solidFill>
                        </a:rPr>
                        <a:t>木</a:t>
                      </a:r>
                      <a:endParaRPr kumimoji="1" lang="ja-JP" altLang="en-US" sz="3200" dirty="0">
                        <a:solidFill>
                          <a:schemeClr val="accent2">
                            <a:lumMod val="50000"/>
                          </a:schemeClr>
                        </a:solidFill>
                      </a:endParaRPr>
                    </a:p>
                  </a:txBody>
                  <a:tcPr>
                    <a:lnL w="57150" cap="flat" cmpd="sng" algn="ctr">
                      <a:solidFill>
                        <a:schemeClr val="accent2"/>
                      </a:solidFill>
                      <a:prstDash val="solid"/>
                      <a:round/>
                      <a:headEnd type="none" w="med" len="med"/>
                      <a:tailEnd type="none" w="med" len="med"/>
                    </a:lnL>
                    <a:lnR w="57150" cap="flat" cmpd="sng" algn="ctr">
                      <a:solidFill>
                        <a:schemeClr val="accent2"/>
                      </a:solidFill>
                      <a:prstDash val="solid"/>
                      <a:round/>
                      <a:headEnd type="none" w="med" len="med"/>
                      <a:tailEnd type="none" w="med" len="med"/>
                    </a:lnR>
                    <a:lnB w="57150" cap="flat" cmpd="sng" algn="ctr">
                      <a:solidFill>
                        <a:schemeClr val="accent2"/>
                      </a:solidFill>
                      <a:prstDash val="solid"/>
                      <a:round/>
                      <a:headEnd type="none" w="med" len="med"/>
                      <a:tailEnd type="none" w="med" len="med"/>
                    </a:lnB>
                    <a:solidFill>
                      <a:srgbClr val="FFCC66"/>
                    </a:solidFill>
                  </a:tcPr>
                </a:tc>
                <a:tc>
                  <a:txBody>
                    <a:bodyPr/>
                    <a:lstStyle/>
                    <a:p>
                      <a:r>
                        <a:rPr kumimoji="1" lang="ja-JP" altLang="en-US" sz="3200" dirty="0" smtClean="0">
                          <a:solidFill>
                            <a:schemeClr val="accent2">
                              <a:lumMod val="50000"/>
                            </a:schemeClr>
                          </a:solidFill>
                        </a:rPr>
                        <a:t>火</a:t>
                      </a:r>
                      <a:endParaRPr kumimoji="1" lang="ja-JP" altLang="en-US" sz="3200" dirty="0">
                        <a:solidFill>
                          <a:schemeClr val="accent2">
                            <a:lumMod val="50000"/>
                          </a:schemeClr>
                        </a:solidFill>
                      </a:endParaRPr>
                    </a:p>
                  </a:txBody>
                  <a:tcPr>
                    <a:lnL w="57150" cap="flat" cmpd="sng" algn="ctr">
                      <a:solidFill>
                        <a:schemeClr val="accent2"/>
                      </a:solidFill>
                      <a:prstDash val="solid"/>
                      <a:round/>
                      <a:headEnd type="none" w="med" len="med"/>
                      <a:tailEnd type="none" w="med" len="med"/>
                    </a:lnL>
                    <a:lnR w="57150" cap="flat" cmpd="sng" algn="ctr">
                      <a:solidFill>
                        <a:schemeClr val="accent2"/>
                      </a:solidFill>
                      <a:prstDash val="solid"/>
                      <a:round/>
                      <a:headEnd type="none" w="med" len="med"/>
                      <a:tailEnd type="none" w="med" len="med"/>
                    </a:lnR>
                    <a:lnB w="57150" cap="flat" cmpd="sng" algn="ctr">
                      <a:solidFill>
                        <a:schemeClr val="accent2"/>
                      </a:solidFill>
                      <a:prstDash val="solid"/>
                      <a:round/>
                      <a:headEnd type="none" w="med" len="med"/>
                      <a:tailEnd type="none" w="med" len="med"/>
                    </a:lnB>
                    <a:solidFill>
                      <a:srgbClr val="FFCC66"/>
                    </a:solidFill>
                  </a:tcPr>
                </a:tc>
                <a:tc>
                  <a:txBody>
                    <a:bodyPr/>
                    <a:lstStyle/>
                    <a:p>
                      <a:r>
                        <a:rPr kumimoji="1" lang="ja-JP" altLang="en-US" sz="3200" dirty="0" smtClean="0">
                          <a:solidFill>
                            <a:schemeClr val="accent2">
                              <a:lumMod val="50000"/>
                            </a:schemeClr>
                          </a:solidFill>
                        </a:rPr>
                        <a:t>土</a:t>
                      </a:r>
                      <a:endParaRPr kumimoji="1" lang="ja-JP" altLang="en-US" sz="3200" dirty="0">
                        <a:solidFill>
                          <a:schemeClr val="accent2">
                            <a:lumMod val="50000"/>
                          </a:schemeClr>
                        </a:solidFill>
                      </a:endParaRPr>
                    </a:p>
                  </a:txBody>
                  <a:tcPr>
                    <a:lnL w="57150" cap="flat" cmpd="sng" algn="ctr">
                      <a:solidFill>
                        <a:schemeClr val="accent2"/>
                      </a:solidFill>
                      <a:prstDash val="solid"/>
                      <a:round/>
                      <a:headEnd type="none" w="med" len="med"/>
                      <a:tailEnd type="none" w="med" len="med"/>
                    </a:lnL>
                    <a:lnR w="57150" cap="flat" cmpd="sng" algn="ctr">
                      <a:solidFill>
                        <a:schemeClr val="accent2"/>
                      </a:solidFill>
                      <a:prstDash val="solid"/>
                      <a:round/>
                      <a:headEnd type="none" w="med" len="med"/>
                      <a:tailEnd type="none" w="med" len="med"/>
                    </a:lnR>
                    <a:lnB w="57150" cap="flat" cmpd="sng" algn="ctr">
                      <a:solidFill>
                        <a:schemeClr val="accent2"/>
                      </a:solidFill>
                      <a:prstDash val="solid"/>
                      <a:round/>
                      <a:headEnd type="none" w="med" len="med"/>
                      <a:tailEnd type="none" w="med" len="med"/>
                    </a:lnB>
                    <a:solidFill>
                      <a:srgbClr val="FFCC66"/>
                    </a:solidFill>
                  </a:tcPr>
                </a:tc>
                <a:tc>
                  <a:txBody>
                    <a:bodyPr/>
                    <a:lstStyle/>
                    <a:p>
                      <a:r>
                        <a:rPr kumimoji="1" lang="ja-JP" altLang="en-US" sz="3200" dirty="0" smtClean="0">
                          <a:solidFill>
                            <a:schemeClr val="accent2">
                              <a:lumMod val="50000"/>
                            </a:schemeClr>
                          </a:solidFill>
                        </a:rPr>
                        <a:t>金</a:t>
                      </a:r>
                      <a:endParaRPr kumimoji="1" lang="ja-JP" altLang="en-US" sz="3200" dirty="0">
                        <a:solidFill>
                          <a:schemeClr val="accent2">
                            <a:lumMod val="50000"/>
                          </a:schemeClr>
                        </a:solidFill>
                      </a:endParaRPr>
                    </a:p>
                  </a:txBody>
                  <a:tcPr>
                    <a:lnL w="57150" cap="flat" cmpd="sng" algn="ctr">
                      <a:solidFill>
                        <a:schemeClr val="accent2"/>
                      </a:solidFill>
                      <a:prstDash val="solid"/>
                      <a:round/>
                      <a:headEnd type="none" w="med" len="med"/>
                      <a:tailEnd type="none" w="med" len="med"/>
                    </a:lnL>
                    <a:lnR w="57150" cap="flat" cmpd="sng" algn="ctr">
                      <a:solidFill>
                        <a:schemeClr val="accent2"/>
                      </a:solidFill>
                      <a:prstDash val="solid"/>
                      <a:round/>
                      <a:headEnd type="none" w="med" len="med"/>
                      <a:tailEnd type="none" w="med" len="med"/>
                    </a:lnR>
                    <a:lnB w="57150" cap="flat" cmpd="sng" algn="ctr">
                      <a:solidFill>
                        <a:schemeClr val="accent2"/>
                      </a:solidFill>
                      <a:prstDash val="solid"/>
                      <a:round/>
                      <a:headEnd type="none" w="med" len="med"/>
                      <a:tailEnd type="none" w="med" len="med"/>
                    </a:lnB>
                    <a:solidFill>
                      <a:srgbClr val="FFCC66"/>
                    </a:solidFill>
                  </a:tcPr>
                </a:tc>
                <a:tc>
                  <a:txBody>
                    <a:bodyPr/>
                    <a:lstStyle/>
                    <a:p>
                      <a:r>
                        <a:rPr kumimoji="1" lang="ja-JP" altLang="en-US" sz="3200" dirty="0" smtClean="0">
                          <a:solidFill>
                            <a:schemeClr val="accent2">
                              <a:lumMod val="50000"/>
                            </a:schemeClr>
                          </a:solidFill>
                        </a:rPr>
                        <a:t>水</a:t>
                      </a:r>
                      <a:endParaRPr kumimoji="1" lang="ja-JP" altLang="en-US" sz="3200" dirty="0">
                        <a:solidFill>
                          <a:schemeClr val="accent2">
                            <a:lumMod val="50000"/>
                          </a:schemeClr>
                        </a:solidFill>
                      </a:endParaRPr>
                    </a:p>
                  </a:txBody>
                  <a:tcPr>
                    <a:lnL w="57150" cap="flat" cmpd="sng" algn="ctr">
                      <a:solidFill>
                        <a:schemeClr val="accent2"/>
                      </a:solidFill>
                      <a:prstDash val="solid"/>
                      <a:round/>
                      <a:headEnd type="none" w="med" len="med"/>
                      <a:tailEnd type="none" w="med" len="med"/>
                    </a:lnL>
                    <a:lnR w="57150" cap="flat" cmpd="sng" algn="ctr">
                      <a:solidFill>
                        <a:schemeClr val="accent2"/>
                      </a:solidFill>
                      <a:prstDash val="solid"/>
                      <a:round/>
                      <a:headEnd type="none" w="med" len="med"/>
                      <a:tailEnd type="none" w="med" len="med"/>
                    </a:lnR>
                    <a:lnB w="57150" cap="flat" cmpd="sng" algn="ctr">
                      <a:solidFill>
                        <a:schemeClr val="accent2"/>
                      </a:solidFill>
                      <a:prstDash val="solid"/>
                      <a:round/>
                      <a:headEnd type="none" w="med" len="med"/>
                      <a:tailEnd type="none" w="med" len="med"/>
                    </a:lnB>
                    <a:solidFill>
                      <a:srgbClr val="FFCC66"/>
                    </a:solidFill>
                  </a:tcPr>
                </a:tc>
              </a:tr>
              <a:tr h="586864">
                <a:tc>
                  <a:txBody>
                    <a:bodyPr/>
                    <a:lstStyle/>
                    <a:p>
                      <a:r>
                        <a:rPr kumimoji="1" lang="ja-JP" altLang="en-US" sz="2800" dirty="0" smtClean="0">
                          <a:solidFill>
                            <a:schemeClr val="accent2">
                              <a:lumMod val="50000"/>
                            </a:schemeClr>
                          </a:solidFill>
                        </a:rPr>
                        <a:t>五気</a:t>
                      </a:r>
                      <a:endParaRPr kumimoji="1" lang="ja-JP" altLang="en-US" sz="2800" dirty="0">
                        <a:solidFill>
                          <a:schemeClr val="accent2">
                            <a:lumMod val="50000"/>
                          </a:schemeClr>
                        </a:solidFill>
                      </a:endParaRPr>
                    </a:p>
                  </a:txBody>
                  <a:tcPr>
                    <a:lnR w="57150" cap="flat" cmpd="sng" algn="ctr">
                      <a:solidFill>
                        <a:schemeClr val="accent2"/>
                      </a:solidFill>
                      <a:prstDash val="solid"/>
                      <a:round/>
                      <a:headEnd type="none" w="med" len="med"/>
                      <a:tailEnd type="none" w="med" len="med"/>
                    </a:lnR>
                    <a:lnT w="57150" cap="flat" cmpd="sng" algn="ctr">
                      <a:solidFill>
                        <a:schemeClr val="accent2"/>
                      </a:solidFill>
                      <a:prstDash val="solid"/>
                      <a:round/>
                      <a:headEnd type="none" w="med" len="med"/>
                      <a:tailEnd type="none" w="med" len="med"/>
                    </a:lnT>
                    <a:lnB w="38100" cap="flat" cmpd="sng" algn="ctr">
                      <a:solidFill>
                        <a:schemeClr val="accent1"/>
                      </a:solidFill>
                      <a:prstDash val="sysDash"/>
                      <a:round/>
                      <a:headEnd type="none" w="med" len="med"/>
                      <a:tailEnd type="none" w="med" len="med"/>
                    </a:lnB>
                    <a:solidFill>
                      <a:srgbClr val="FFCC66"/>
                    </a:solidFill>
                  </a:tcPr>
                </a:tc>
                <a:tc>
                  <a:txBody>
                    <a:bodyPr/>
                    <a:lstStyle/>
                    <a:p>
                      <a:r>
                        <a:rPr kumimoji="1" lang="ja-JP" altLang="en-US" sz="2400" dirty="0" smtClean="0">
                          <a:solidFill>
                            <a:schemeClr val="accent1">
                              <a:lumMod val="75000"/>
                            </a:schemeClr>
                          </a:solidFill>
                        </a:rPr>
                        <a:t>風</a:t>
                      </a:r>
                      <a:endParaRPr kumimoji="1" lang="ja-JP" altLang="en-US" sz="2400" dirty="0">
                        <a:solidFill>
                          <a:schemeClr val="accent1">
                            <a:lumMod val="75000"/>
                          </a:schemeClr>
                        </a:solidFill>
                      </a:endParaRPr>
                    </a:p>
                  </a:txBody>
                  <a:tcPr>
                    <a:lnL w="57150" cap="flat" cmpd="sng" algn="ctr">
                      <a:solidFill>
                        <a:schemeClr val="accent2"/>
                      </a:solidFill>
                      <a:prstDash val="solid"/>
                      <a:round/>
                      <a:headEnd type="none" w="med" len="med"/>
                      <a:tailEnd type="none" w="med" len="med"/>
                    </a:lnL>
                    <a:lnT w="57150" cap="flat" cmpd="sng" algn="ctr">
                      <a:solidFill>
                        <a:schemeClr val="accent2"/>
                      </a:solidFill>
                      <a:prstDash val="solid"/>
                      <a:round/>
                      <a:headEnd type="none" w="med" len="med"/>
                      <a:tailEnd type="none" w="med" len="med"/>
                    </a:lnT>
                    <a:lnB w="38100" cap="flat" cmpd="sng" algn="ctr">
                      <a:solidFill>
                        <a:schemeClr val="accent1"/>
                      </a:solidFill>
                      <a:prstDash val="sysDash"/>
                      <a:round/>
                      <a:headEnd type="none" w="med" len="med"/>
                      <a:tailEnd type="none" w="med" len="med"/>
                    </a:lnB>
                    <a:solidFill>
                      <a:schemeClr val="accent2">
                        <a:lumMod val="40000"/>
                        <a:lumOff val="60000"/>
                      </a:schemeClr>
                    </a:solidFill>
                  </a:tcPr>
                </a:tc>
                <a:tc>
                  <a:txBody>
                    <a:bodyPr/>
                    <a:lstStyle/>
                    <a:p>
                      <a:r>
                        <a:rPr kumimoji="1" lang="ja-JP" altLang="en-US" sz="2400" dirty="0" smtClean="0">
                          <a:solidFill>
                            <a:schemeClr val="accent1">
                              <a:lumMod val="75000"/>
                            </a:schemeClr>
                          </a:solidFill>
                        </a:rPr>
                        <a:t>暑</a:t>
                      </a:r>
                      <a:endParaRPr kumimoji="1" lang="ja-JP" altLang="en-US" sz="2400" dirty="0">
                        <a:solidFill>
                          <a:schemeClr val="accent1">
                            <a:lumMod val="75000"/>
                          </a:schemeClr>
                        </a:solidFill>
                      </a:endParaRPr>
                    </a:p>
                  </a:txBody>
                  <a:tcPr>
                    <a:lnT w="57150" cap="flat" cmpd="sng" algn="ctr">
                      <a:solidFill>
                        <a:schemeClr val="accent2"/>
                      </a:solidFill>
                      <a:prstDash val="solid"/>
                      <a:round/>
                      <a:headEnd type="none" w="med" len="med"/>
                      <a:tailEnd type="none" w="med" len="med"/>
                    </a:lnT>
                    <a:lnB w="38100" cap="flat" cmpd="sng" algn="ctr">
                      <a:solidFill>
                        <a:schemeClr val="accent1"/>
                      </a:solidFill>
                      <a:prstDash val="sysDash"/>
                      <a:round/>
                      <a:headEnd type="none" w="med" len="med"/>
                      <a:tailEnd type="none" w="med" len="med"/>
                    </a:lnB>
                    <a:solidFill>
                      <a:schemeClr val="accent2">
                        <a:lumMod val="40000"/>
                        <a:lumOff val="60000"/>
                      </a:schemeClr>
                    </a:solidFill>
                  </a:tcPr>
                </a:tc>
                <a:tc>
                  <a:txBody>
                    <a:bodyPr/>
                    <a:lstStyle/>
                    <a:p>
                      <a:r>
                        <a:rPr kumimoji="1" lang="ja-JP" altLang="en-US" sz="2400" dirty="0" smtClean="0">
                          <a:solidFill>
                            <a:schemeClr val="accent1">
                              <a:lumMod val="75000"/>
                            </a:schemeClr>
                          </a:solidFill>
                        </a:rPr>
                        <a:t>湿</a:t>
                      </a:r>
                      <a:endParaRPr kumimoji="1" lang="ja-JP" altLang="en-US" sz="2400" dirty="0">
                        <a:solidFill>
                          <a:schemeClr val="accent1">
                            <a:lumMod val="75000"/>
                          </a:schemeClr>
                        </a:solidFill>
                      </a:endParaRPr>
                    </a:p>
                  </a:txBody>
                  <a:tcPr>
                    <a:lnT w="57150" cap="flat" cmpd="sng" algn="ctr">
                      <a:solidFill>
                        <a:schemeClr val="accent2"/>
                      </a:solidFill>
                      <a:prstDash val="solid"/>
                      <a:round/>
                      <a:headEnd type="none" w="med" len="med"/>
                      <a:tailEnd type="none" w="med" len="med"/>
                    </a:lnT>
                    <a:lnB w="38100" cap="flat" cmpd="sng" algn="ctr">
                      <a:solidFill>
                        <a:schemeClr val="accent1"/>
                      </a:solidFill>
                      <a:prstDash val="sysDash"/>
                      <a:round/>
                      <a:headEnd type="none" w="med" len="med"/>
                      <a:tailEnd type="none" w="med" len="med"/>
                    </a:lnB>
                    <a:solidFill>
                      <a:schemeClr val="accent2">
                        <a:lumMod val="40000"/>
                        <a:lumOff val="60000"/>
                      </a:schemeClr>
                    </a:solidFill>
                  </a:tcPr>
                </a:tc>
                <a:tc>
                  <a:txBody>
                    <a:bodyPr/>
                    <a:lstStyle/>
                    <a:p>
                      <a:r>
                        <a:rPr kumimoji="1" lang="ja-JP" altLang="en-US" sz="2400" dirty="0" smtClean="0">
                          <a:solidFill>
                            <a:schemeClr val="accent1">
                              <a:lumMod val="75000"/>
                            </a:schemeClr>
                          </a:solidFill>
                        </a:rPr>
                        <a:t>燥</a:t>
                      </a:r>
                      <a:endParaRPr kumimoji="1" lang="ja-JP" altLang="en-US" sz="2400" dirty="0">
                        <a:solidFill>
                          <a:schemeClr val="accent1">
                            <a:lumMod val="75000"/>
                          </a:schemeClr>
                        </a:solidFill>
                      </a:endParaRPr>
                    </a:p>
                  </a:txBody>
                  <a:tcPr>
                    <a:lnT w="57150" cap="flat" cmpd="sng" algn="ctr">
                      <a:solidFill>
                        <a:schemeClr val="accent2"/>
                      </a:solidFill>
                      <a:prstDash val="solid"/>
                      <a:round/>
                      <a:headEnd type="none" w="med" len="med"/>
                      <a:tailEnd type="none" w="med" len="med"/>
                    </a:lnT>
                    <a:lnB w="38100" cap="flat" cmpd="sng" algn="ctr">
                      <a:solidFill>
                        <a:schemeClr val="accent1"/>
                      </a:solidFill>
                      <a:prstDash val="sysDash"/>
                      <a:round/>
                      <a:headEnd type="none" w="med" len="med"/>
                      <a:tailEnd type="none" w="med" len="med"/>
                    </a:lnB>
                    <a:solidFill>
                      <a:schemeClr val="accent2">
                        <a:lumMod val="40000"/>
                        <a:lumOff val="60000"/>
                      </a:schemeClr>
                    </a:solidFill>
                  </a:tcPr>
                </a:tc>
                <a:tc>
                  <a:txBody>
                    <a:bodyPr/>
                    <a:lstStyle/>
                    <a:p>
                      <a:r>
                        <a:rPr kumimoji="1" lang="ja-JP" altLang="en-US" sz="2400" dirty="0" smtClean="0">
                          <a:solidFill>
                            <a:schemeClr val="accent1">
                              <a:lumMod val="75000"/>
                            </a:schemeClr>
                          </a:solidFill>
                        </a:rPr>
                        <a:t>寒</a:t>
                      </a:r>
                      <a:endParaRPr kumimoji="1" lang="ja-JP" altLang="en-US" sz="2400" dirty="0">
                        <a:solidFill>
                          <a:schemeClr val="accent1">
                            <a:lumMod val="75000"/>
                          </a:schemeClr>
                        </a:solidFill>
                      </a:endParaRPr>
                    </a:p>
                  </a:txBody>
                  <a:tcPr>
                    <a:lnT w="57150" cap="flat" cmpd="sng" algn="ctr">
                      <a:solidFill>
                        <a:schemeClr val="accent2"/>
                      </a:solidFill>
                      <a:prstDash val="solid"/>
                      <a:round/>
                      <a:headEnd type="none" w="med" len="med"/>
                      <a:tailEnd type="none" w="med" len="med"/>
                    </a:lnT>
                    <a:lnB w="38100" cap="flat" cmpd="sng" algn="ctr">
                      <a:solidFill>
                        <a:schemeClr val="accent1"/>
                      </a:solidFill>
                      <a:prstDash val="sysDash"/>
                      <a:round/>
                      <a:headEnd type="none" w="med" len="med"/>
                      <a:tailEnd type="none" w="med" len="med"/>
                    </a:lnB>
                    <a:solidFill>
                      <a:schemeClr val="accent2">
                        <a:lumMod val="40000"/>
                        <a:lumOff val="60000"/>
                      </a:schemeClr>
                    </a:solidFill>
                  </a:tcPr>
                </a:tc>
              </a:tr>
              <a:tr h="586864">
                <a:tc>
                  <a:txBody>
                    <a:bodyPr/>
                    <a:lstStyle/>
                    <a:p>
                      <a:r>
                        <a:rPr kumimoji="1" lang="ja-JP" altLang="en-US" sz="2800" dirty="0" smtClean="0">
                          <a:solidFill>
                            <a:schemeClr val="accent2">
                              <a:lumMod val="50000"/>
                            </a:schemeClr>
                          </a:solidFill>
                        </a:rPr>
                        <a:t>五蔵</a:t>
                      </a:r>
                      <a:endParaRPr kumimoji="1" lang="ja-JP" altLang="en-US" sz="2800" dirty="0">
                        <a:solidFill>
                          <a:schemeClr val="accent2">
                            <a:lumMod val="50000"/>
                          </a:schemeClr>
                        </a:solidFill>
                      </a:endParaRPr>
                    </a:p>
                  </a:txBody>
                  <a:tcPr>
                    <a:lnL w="38100" cap="flat" cmpd="sng" algn="ctr">
                      <a:solidFill>
                        <a:schemeClr val="accent1"/>
                      </a:solidFill>
                      <a:prstDash val="sysDash"/>
                      <a:round/>
                      <a:headEnd type="none" w="med" len="med"/>
                      <a:tailEnd type="none" w="med" len="med"/>
                    </a:lnL>
                    <a:lnR w="57150" cap="flat" cmpd="sng" algn="ctr">
                      <a:solidFill>
                        <a:schemeClr val="accent2"/>
                      </a:solidFill>
                      <a:prstDash val="solid"/>
                      <a:round/>
                      <a:headEnd type="none" w="med" len="med"/>
                      <a:tailEnd type="none" w="med" len="med"/>
                    </a:lnR>
                    <a:lnT w="38100" cap="flat" cmpd="sng" algn="ctr">
                      <a:solidFill>
                        <a:schemeClr val="accent1"/>
                      </a:solidFill>
                      <a:prstDash val="sysDash"/>
                      <a:round/>
                      <a:headEnd type="none" w="med" len="med"/>
                      <a:tailEnd type="none" w="med" len="med"/>
                    </a:lnT>
                    <a:lnB w="38100" cap="flat" cmpd="sng" algn="ctr">
                      <a:solidFill>
                        <a:schemeClr val="accent1"/>
                      </a:solidFill>
                      <a:prstDash val="sysDash"/>
                      <a:round/>
                      <a:headEnd type="none" w="med" len="med"/>
                      <a:tailEnd type="none" w="med" len="med"/>
                    </a:lnB>
                    <a:solidFill>
                      <a:srgbClr val="FFCC66"/>
                    </a:solidFill>
                  </a:tcPr>
                </a:tc>
                <a:tc>
                  <a:txBody>
                    <a:bodyPr/>
                    <a:lstStyle/>
                    <a:p>
                      <a:r>
                        <a:rPr kumimoji="1" lang="ja-JP" altLang="en-US" sz="2400" dirty="0" smtClean="0">
                          <a:solidFill>
                            <a:schemeClr val="accent1">
                              <a:lumMod val="75000"/>
                            </a:schemeClr>
                          </a:solidFill>
                        </a:rPr>
                        <a:t>肝</a:t>
                      </a:r>
                      <a:endParaRPr kumimoji="1" lang="ja-JP" altLang="en-US" sz="2400" dirty="0">
                        <a:solidFill>
                          <a:schemeClr val="accent1">
                            <a:lumMod val="75000"/>
                          </a:schemeClr>
                        </a:solidFill>
                      </a:endParaRPr>
                    </a:p>
                  </a:txBody>
                  <a:tcPr>
                    <a:lnL w="57150" cap="flat" cmpd="sng" algn="ctr">
                      <a:solidFill>
                        <a:schemeClr val="accent2"/>
                      </a:solidFill>
                      <a:prstDash val="solid"/>
                      <a:round/>
                      <a:headEnd type="none" w="med" len="med"/>
                      <a:tailEnd type="none" w="med" len="med"/>
                    </a:lnL>
                    <a:lnT w="38100" cap="flat" cmpd="sng" algn="ctr">
                      <a:solidFill>
                        <a:schemeClr val="accent1"/>
                      </a:solidFill>
                      <a:prstDash val="sysDash"/>
                      <a:round/>
                      <a:headEnd type="none" w="med" len="med"/>
                      <a:tailEnd type="none" w="med" len="med"/>
                    </a:lnT>
                    <a:lnB w="38100" cap="flat" cmpd="sng" algn="ctr">
                      <a:solidFill>
                        <a:schemeClr val="accent1"/>
                      </a:solidFill>
                      <a:prstDash val="sysDash"/>
                      <a:round/>
                      <a:headEnd type="none" w="med" len="med"/>
                      <a:tailEnd type="none" w="med" len="med"/>
                    </a:lnB>
                    <a:solidFill>
                      <a:schemeClr val="accent2">
                        <a:lumMod val="40000"/>
                        <a:lumOff val="60000"/>
                      </a:schemeClr>
                    </a:solidFill>
                  </a:tcPr>
                </a:tc>
                <a:tc>
                  <a:txBody>
                    <a:bodyPr/>
                    <a:lstStyle/>
                    <a:p>
                      <a:r>
                        <a:rPr kumimoji="1" lang="ja-JP" altLang="en-US" sz="2400" dirty="0" smtClean="0">
                          <a:solidFill>
                            <a:schemeClr val="accent1">
                              <a:lumMod val="75000"/>
                            </a:schemeClr>
                          </a:solidFill>
                        </a:rPr>
                        <a:t>心</a:t>
                      </a:r>
                      <a:endParaRPr kumimoji="1" lang="ja-JP" altLang="en-US" sz="2400" dirty="0">
                        <a:solidFill>
                          <a:schemeClr val="accent1">
                            <a:lumMod val="75000"/>
                          </a:schemeClr>
                        </a:solidFill>
                      </a:endParaRPr>
                    </a:p>
                  </a:txBody>
                  <a:tcPr>
                    <a:lnT w="38100" cap="flat" cmpd="sng" algn="ctr">
                      <a:solidFill>
                        <a:schemeClr val="accent1"/>
                      </a:solidFill>
                      <a:prstDash val="sysDash"/>
                      <a:round/>
                      <a:headEnd type="none" w="med" len="med"/>
                      <a:tailEnd type="none" w="med" len="med"/>
                    </a:lnT>
                    <a:lnB w="38100" cap="flat" cmpd="sng" algn="ctr">
                      <a:solidFill>
                        <a:schemeClr val="accent1"/>
                      </a:solidFill>
                      <a:prstDash val="sysDash"/>
                      <a:round/>
                      <a:headEnd type="none" w="med" len="med"/>
                      <a:tailEnd type="none" w="med" len="med"/>
                    </a:lnB>
                    <a:solidFill>
                      <a:schemeClr val="accent2">
                        <a:lumMod val="40000"/>
                        <a:lumOff val="60000"/>
                      </a:schemeClr>
                    </a:solidFill>
                  </a:tcPr>
                </a:tc>
                <a:tc>
                  <a:txBody>
                    <a:bodyPr/>
                    <a:lstStyle/>
                    <a:p>
                      <a:r>
                        <a:rPr kumimoji="1" lang="ja-JP" altLang="en-US" sz="2400" dirty="0" smtClean="0">
                          <a:solidFill>
                            <a:schemeClr val="accent1">
                              <a:lumMod val="75000"/>
                            </a:schemeClr>
                          </a:solidFill>
                        </a:rPr>
                        <a:t>脾</a:t>
                      </a:r>
                      <a:endParaRPr kumimoji="1" lang="ja-JP" altLang="en-US" sz="2400" dirty="0">
                        <a:solidFill>
                          <a:schemeClr val="accent1">
                            <a:lumMod val="75000"/>
                          </a:schemeClr>
                        </a:solidFill>
                      </a:endParaRPr>
                    </a:p>
                  </a:txBody>
                  <a:tcPr>
                    <a:lnT w="38100" cap="flat" cmpd="sng" algn="ctr">
                      <a:solidFill>
                        <a:schemeClr val="accent1"/>
                      </a:solidFill>
                      <a:prstDash val="sysDash"/>
                      <a:round/>
                      <a:headEnd type="none" w="med" len="med"/>
                      <a:tailEnd type="none" w="med" len="med"/>
                    </a:lnT>
                    <a:lnB w="38100" cap="flat" cmpd="sng" algn="ctr">
                      <a:solidFill>
                        <a:schemeClr val="accent1"/>
                      </a:solidFill>
                      <a:prstDash val="sysDash"/>
                      <a:round/>
                      <a:headEnd type="none" w="med" len="med"/>
                      <a:tailEnd type="none" w="med" len="med"/>
                    </a:lnB>
                    <a:solidFill>
                      <a:schemeClr val="accent2">
                        <a:lumMod val="40000"/>
                        <a:lumOff val="60000"/>
                      </a:schemeClr>
                    </a:solidFill>
                  </a:tcPr>
                </a:tc>
                <a:tc>
                  <a:txBody>
                    <a:bodyPr/>
                    <a:lstStyle/>
                    <a:p>
                      <a:r>
                        <a:rPr kumimoji="1" lang="ja-JP" altLang="en-US" sz="2400" dirty="0" smtClean="0">
                          <a:solidFill>
                            <a:schemeClr val="accent1">
                              <a:lumMod val="75000"/>
                            </a:schemeClr>
                          </a:solidFill>
                        </a:rPr>
                        <a:t>肺</a:t>
                      </a:r>
                      <a:endParaRPr kumimoji="1" lang="ja-JP" altLang="en-US" sz="2400" dirty="0">
                        <a:solidFill>
                          <a:schemeClr val="accent1">
                            <a:lumMod val="75000"/>
                          </a:schemeClr>
                        </a:solidFill>
                      </a:endParaRPr>
                    </a:p>
                  </a:txBody>
                  <a:tcPr>
                    <a:lnT w="38100" cap="flat" cmpd="sng" algn="ctr">
                      <a:solidFill>
                        <a:schemeClr val="accent1"/>
                      </a:solidFill>
                      <a:prstDash val="sysDash"/>
                      <a:round/>
                      <a:headEnd type="none" w="med" len="med"/>
                      <a:tailEnd type="none" w="med" len="med"/>
                    </a:lnT>
                    <a:lnB w="38100" cap="flat" cmpd="sng" algn="ctr">
                      <a:solidFill>
                        <a:schemeClr val="accent1"/>
                      </a:solidFill>
                      <a:prstDash val="sysDash"/>
                      <a:round/>
                      <a:headEnd type="none" w="med" len="med"/>
                      <a:tailEnd type="none" w="med" len="med"/>
                    </a:lnB>
                    <a:solidFill>
                      <a:schemeClr val="accent2">
                        <a:lumMod val="40000"/>
                        <a:lumOff val="60000"/>
                      </a:schemeClr>
                    </a:solidFill>
                  </a:tcPr>
                </a:tc>
                <a:tc>
                  <a:txBody>
                    <a:bodyPr/>
                    <a:lstStyle/>
                    <a:p>
                      <a:r>
                        <a:rPr kumimoji="1" lang="ja-JP" altLang="en-US" sz="2400" dirty="0" smtClean="0">
                          <a:solidFill>
                            <a:schemeClr val="accent1">
                              <a:lumMod val="75000"/>
                            </a:schemeClr>
                          </a:solidFill>
                        </a:rPr>
                        <a:t>腎</a:t>
                      </a:r>
                      <a:endParaRPr kumimoji="1" lang="ja-JP" altLang="en-US" sz="2400" dirty="0">
                        <a:solidFill>
                          <a:schemeClr val="accent1">
                            <a:lumMod val="75000"/>
                          </a:schemeClr>
                        </a:solidFill>
                      </a:endParaRPr>
                    </a:p>
                  </a:txBody>
                  <a:tcPr>
                    <a:lnR w="38100" cap="flat" cmpd="sng" algn="ctr">
                      <a:solidFill>
                        <a:schemeClr val="accent1"/>
                      </a:solidFill>
                      <a:prstDash val="sysDash"/>
                      <a:round/>
                      <a:headEnd type="none" w="med" len="med"/>
                      <a:tailEnd type="none" w="med" len="med"/>
                    </a:lnR>
                    <a:lnT w="38100" cap="flat" cmpd="sng" algn="ctr">
                      <a:solidFill>
                        <a:schemeClr val="accent1"/>
                      </a:solidFill>
                      <a:prstDash val="sysDash"/>
                      <a:round/>
                      <a:headEnd type="none" w="med" len="med"/>
                      <a:tailEnd type="none" w="med" len="med"/>
                    </a:lnT>
                    <a:lnB w="38100" cap="flat" cmpd="sng" algn="ctr">
                      <a:solidFill>
                        <a:schemeClr val="accent1"/>
                      </a:solidFill>
                      <a:prstDash val="sysDash"/>
                      <a:round/>
                      <a:headEnd type="none" w="med" len="med"/>
                      <a:tailEnd type="none" w="med" len="med"/>
                    </a:lnB>
                    <a:solidFill>
                      <a:schemeClr val="accent2">
                        <a:lumMod val="40000"/>
                        <a:lumOff val="60000"/>
                      </a:schemeClr>
                    </a:solidFill>
                  </a:tcPr>
                </a:tc>
              </a:tr>
              <a:tr h="586864">
                <a:tc>
                  <a:txBody>
                    <a:bodyPr/>
                    <a:lstStyle/>
                    <a:p>
                      <a:r>
                        <a:rPr kumimoji="1" lang="ja-JP" altLang="en-US" sz="2800" dirty="0" smtClean="0">
                          <a:solidFill>
                            <a:schemeClr val="accent2">
                              <a:lumMod val="50000"/>
                            </a:schemeClr>
                          </a:solidFill>
                        </a:rPr>
                        <a:t>五腑</a:t>
                      </a:r>
                      <a:endParaRPr kumimoji="1" lang="ja-JP" altLang="en-US" sz="2800" dirty="0">
                        <a:solidFill>
                          <a:schemeClr val="accent2">
                            <a:lumMod val="50000"/>
                          </a:schemeClr>
                        </a:solidFill>
                      </a:endParaRPr>
                    </a:p>
                  </a:txBody>
                  <a:tcPr>
                    <a:lnR w="57150" cap="flat" cmpd="sng" algn="ctr">
                      <a:solidFill>
                        <a:schemeClr val="accent2"/>
                      </a:solidFill>
                      <a:prstDash val="solid"/>
                      <a:round/>
                      <a:headEnd type="none" w="med" len="med"/>
                      <a:tailEnd type="none" w="med" len="med"/>
                    </a:lnR>
                    <a:lnT w="38100" cap="flat" cmpd="sng" algn="ctr">
                      <a:solidFill>
                        <a:schemeClr val="accent1"/>
                      </a:solidFill>
                      <a:prstDash val="sysDash"/>
                      <a:round/>
                      <a:headEnd type="none" w="med" len="med"/>
                      <a:tailEnd type="none" w="med" len="med"/>
                    </a:lnT>
                    <a:solidFill>
                      <a:srgbClr val="FFCC66"/>
                    </a:solidFill>
                  </a:tcPr>
                </a:tc>
                <a:tc>
                  <a:txBody>
                    <a:bodyPr/>
                    <a:lstStyle/>
                    <a:p>
                      <a:r>
                        <a:rPr kumimoji="1" lang="ja-JP" altLang="en-US" sz="2400" dirty="0" smtClean="0">
                          <a:solidFill>
                            <a:schemeClr val="accent1">
                              <a:lumMod val="75000"/>
                            </a:schemeClr>
                          </a:solidFill>
                        </a:rPr>
                        <a:t>胆</a:t>
                      </a:r>
                      <a:endParaRPr kumimoji="1" lang="ja-JP" altLang="en-US" sz="2400" dirty="0">
                        <a:solidFill>
                          <a:schemeClr val="accent1">
                            <a:lumMod val="75000"/>
                          </a:schemeClr>
                        </a:solidFill>
                      </a:endParaRPr>
                    </a:p>
                  </a:txBody>
                  <a:tcPr>
                    <a:lnL w="57150" cap="flat" cmpd="sng" algn="ctr">
                      <a:solidFill>
                        <a:schemeClr val="accent2"/>
                      </a:solidFill>
                      <a:prstDash val="solid"/>
                      <a:round/>
                      <a:headEnd type="none" w="med" len="med"/>
                      <a:tailEnd type="none" w="med" len="med"/>
                    </a:lnL>
                    <a:lnT w="38100" cap="flat" cmpd="sng" algn="ctr">
                      <a:solidFill>
                        <a:schemeClr val="accent1"/>
                      </a:solidFill>
                      <a:prstDash val="sysDash"/>
                      <a:round/>
                      <a:headEnd type="none" w="med" len="med"/>
                      <a:tailEnd type="none" w="med" len="med"/>
                    </a:lnT>
                    <a:solidFill>
                      <a:schemeClr val="accent2">
                        <a:lumMod val="40000"/>
                        <a:lumOff val="60000"/>
                      </a:schemeClr>
                    </a:solidFill>
                  </a:tcPr>
                </a:tc>
                <a:tc>
                  <a:txBody>
                    <a:bodyPr/>
                    <a:lstStyle/>
                    <a:p>
                      <a:r>
                        <a:rPr kumimoji="1" lang="ja-JP" altLang="en-US" sz="2400" dirty="0" smtClean="0">
                          <a:solidFill>
                            <a:schemeClr val="accent1">
                              <a:lumMod val="75000"/>
                            </a:schemeClr>
                          </a:solidFill>
                        </a:rPr>
                        <a:t>小腸</a:t>
                      </a:r>
                      <a:endParaRPr kumimoji="1" lang="ja-JP" altLang="en-US" sz="2400" dirty="0">
                        <a:solidFill>
                          <a:schemeClr val="accent1">
                            <a:lumMod val="75000"/>
                          </a:schemeClr>
                        </a:solidFill>
                      </a:endParaRPr>
                    </a:p>
                  </a:txBody>
                  <a:tcPr>
                    <a:lnT w="38100" cap="flat" cmpd="sng" algn="ctr">
                      <a:solidFill>
                        <a:schemeClr val="accent1"/>
                      </a:solidFill>
                      <a:prstDash val="sysDash"/>
                      <a:round/>
                      <a:headEnd type="none" w="med" len="med"/>
                      <a:tailEnd type="none" w="med" len="med"/>
                    </a:lnT>
                    <a:solidFill>
                      <a:schemeClr val="accent2">
                        <a:lumMod val="40000"/>
                        <a:lumOff val="60000"/>
                      </a:schemeClr>
                    </a:solidFill>
                  </a:tcPr>
                </a:tc>
                <a:tc>
                  <a:txBody>
                    <a:bodyPr/>
                    <a:lstStyle/>
                    <a:p>
                      <a:r>
                        <a:rPr kumimoji="1" lang="ja-JP" altLang="en-US" sz="2400" dirty="0" smtClean="0">
                          <a:solidFill>
                            <a:schemeClr val="accent1">
                              <a:lumMod val="75000"/>
                            </a:schemeClr>
                          </a:solidFill>
                        </a:rPr>
                        <a:t>胃</a:t>
                      </a:r>
                      <a:endParaRPr kumimoji="1" lang="ja-JP" altLang="en-US" sz="2400" dirty="0">
                        <a:solidFill>
                          <a:schemeClr val="accent1">
                            <a:lumMod val="75000"/>
                          </a:schemeClr>
                        </a:solidFill>
                      </a:endParaRPr>
                    </a:p>
                  </a:txBody>
                  <a:tcPr>
                    <a:lnT w="38100" cap="flat" cmpd="sng" algn="ctr">
                      <a:solidFill>
                        <a:schemeClr val="accent1"/>
                      </a:solidFill>
                      <a:prstDash val="sysDash"/>
                      <a:round/>
                      <a:headEnd type="none" w="med" len="med"/>
                      <a:tailEnd type="none" w="med" len="med"/>
                    </a:lnT>
                    <a:solidFill>
                      <a:schemeClr val="accent2">
                        <a:lumMod val="40000"/>
                        <a:lumOff val="60000"/>
                      </a:schemeClr>
                    </a:solidFill>
                  </a:tcPr>
                </a:tc>
                <a:tc>
                  <a:txBody>
                    <a:bodyPr/>
                    <a:lstStyle/>
                    <a:p>
                      <a:r>
                        <a:rPr kumimoji="1" lang="ja-JP" altLang="en-US" sz="2400" dirty="0" smtClean="0">
                          <a:solidFill>
                            <a:schemeClr val="accent1">
                              <a:lumMod val="75000"/>
                            </a:schemeClr>
                          </a:solidFill>
                        </a:rPr>
                        <a:t>大腸</a:t>
                      </a:r>
                      <a:endParaRPr kumimoji="1" lang="ja-JP" altLang="en-US" sz="2400" dirty="0">
                        <a:solidFill>
                          <a:schemeClr val="accent1">
                            <a:lumMod val="75000"/>
                          </a:schemeClr>
                        </a:solidFill>
                      </a:endParaRPr>
                    </a:p>
                  </a:txBody>
                  <a:tcPr>
                    <a:lnT w="38100" cap="flat" cmpd="sng" algn="ctr">
                      <a:solidFill>
                        <a:schemeClr val="accent1"/>
                      </a:solidFill>
                      <a:prstDash val="sysDash"/>
                      <a:round/>
                      <a:headEnd type="none" w="med" len="med"/>
                      <a:tailEnd type="none" w="med" len="med"/>
                    </a:lnT>
                    <a:solidFill>
                      <a:schemeClr val="accent2">
                        <a:lumMod val="40000"/>
                        <a:lumOff val="60000"/>
                      </a:schemeClr>
                    </a:solidFill>
                  </a:tcPr>
                </a:tc>
                <a:tc>
                  <a:txBody>
                    <a:bodyPr/>
                    <a:lstStyle/>
                    <a:p>
                      <a:r>
                        <a:rPr kumimoji="1" lang="ja-JP" altLang="en-US" sz="2400" dirty="0" smtClean="0">
                          <a:solidFill>
                            <a:schemeClr val="accent1">
                              <a:lumMod val="75000"/>
                            </a:schemeClr>
                          </a:solidFill>
                        </a:rPr>
                        <a:t>膀胱</a:t>
                      </a:r>
                      <a:endParaRPr kumimoji="1" lang="ja-JP" altLang="en-US" sz="2400" dirty="0">
                        <a:solidFill>
                          <a:schemeClr val="accent1">
                            <a:lumMod val="75000"/>
                          </a:schemeClr>
                        </a:solidFill>
                      </a:endParaRPr>
                    </a:p>
                  </a:txBody>
                  <a:tcPr>
                    <a:lnT w="38100" cap="flat" cmpd="sng" algn="ctr">
                      <a:solidFill>
                        <a:schemeClr val="accent1"/>
                      </a:solidFill>
                      <a:prstDash val="sysDash"/>
                      <a:round/>
                      <a:headEnd type="none" w="med" len="med"/>
                      <a:tailEnd type="none" w="med" len="med"/>
                    </a:lnT>
                    <a:solidFill>
                      <a:schemeClr val="accent2">
                        <a:lumMod val="40000"/>
                        <a:lumOff val="60000"/>
                      </a:schemeClr>
                    </a:solidFill>
                  </a:tcPr>
                </a:tc>
              </a:tr>
            </a:tbl>
          </a:graphicData>
        </a:graphic>
      </p:graphicFrame>
      <p:sp>
        <p:nvSpPr>
          <p:cNvPr id="6" name="角丸四角形 5"/>
          <p:cNvSpPr/>
          <p:nvPr/>
        </p:nvSpPr>
        <p:spPr>
          <a:xfrm>
            <a:off x="827584" y="3933056"/>
            <a:ext cx="7164796" cy="720080"/>
          </a:xfrm>
          <a:prstGeom prst="roundRect">
            <a:avLst/>
          </a:prstGeom>
          <a:noFill/>
          <a:ln w="44450">
            <a:solidFill>
              <a:schemeClr val="bg2">
                <a:lumMod val="60000"/>
                <a:lumOff val="40000"/>
              </a:schemeClr>
            </a:solidFill>
          </a:ln>
          <a:effectLst>
            <a:glow rad="228600">
              <a:srgbClr val="006600">
                <a:alpha val="40000"/>
              </a:srgb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82955724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6"/>
                                        </p:tgtEl>
                                        <p:attrNameLst>
                                          <p:attrName>style.visibility</p:attrName>
                                        </p:attrNameLst>
                                      </p:cBhvr>
                                      <p:to>
                                        <p:strVal val="visible"/>
                                      </p:to>
                                    </p:set>
                                    <p:animEffect transition="in" filter="fade">
                                      <p:cBhvr>
                                        <p:cTn id="14" dur="500"/>
                                        <p:tgtEl>
                                          <p:spTgt spid="6"/>
                                        </p:tgtEl>
                                      </p:cBhvr>
                                    </p:animEffect>
                                  </p:childTnLst>
                                </p:cTn>
                              </p:par>
                              <p:par>
                                <p:cTn id="15" presetID="26" presetClass="emph" presetSubtype="0" fill="hold" grpId="1" nodeType="withEffect">
                                  <p:stCondLst>
                                    <p:cond delay="0"/>
                                  </p:stCondLst>
                                  <p:childTnLst>
                                    <p:animEffect transition="out" filter="fade">
                                      <p:cBhvr>
                                        <p:cTn id="16" dur="500" tmFilter="0, 0; .2, .5; .8, .5; 1, 0"/>
                                        <p:tgtEl>
                                          <p:spTgt spid="6"/>
                                        </p:tgtEl>
                                      </p:cBhvr>
                                    </p:animEffect>
                                    <p:animScale>
                                      <p:cBhvr>
                                        <p:cTn id="17" dur="250" autoRev="1" fill="hold"/>
                                        <p:tgtEl>
                                          <p:spTgt spid="6"/>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6" grpId="1"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テキスト ボックス 31"/>
          <p:cNvSpPr txBox="1"/>
          <p:nvPr/>
        </p:nvSpPr>
        <p:spPr>
          <a:xfrm>
            <a:off x="5940152" y="350519"/>
            <a:ext cx="1800200" cy="1200329"/>
          </a:xfrm>
          <a:prstGeom prst="rect">
            <a:avLst/>
          </a:prstGeom>
          <a:noFill/>
        </p:spPr>
        <p:txBody>
          <a:bodyPr wrap="square" rtlCol="0">
            <a:spAutoFit/>
          </a:bodyPr>
          <a:lstStyle/>
          <a:p>
            <a:r>
              <a:rPr lang="ja-JP" altLang="en-US" dirty="0">
                <a:solidFill>
                  <a:srgbClr val="FF9900"/>
                </a:solidFill>
              </a:rPr>
              <a:t>□</a:t>
            </a:r>
            <a:r>
              <a:rPr lang="ja-JP" altLang="en-US" dirty="0" smtClean="0">
                <a:solidFill>
                  <a:srgbClr val="FF9900"/>
                </a:solidFill>
              </a:rPr>
              <a:t>外因</a:t>
            </a:r>
            <a:endParaRPr lang="ja-JP" altLang="en-US" dirty="0">
              <a:solidFill>
                <a:srgbClr val="FF9900"/>
              </a:solidFill>
            </a:endParaRPr>
          </a:p>
          <a:p>
            <a:r>
              <a:rPr lang="ja-JP" altLang="en-US" dirty="0" smtClean="0">
                <a:solidFill>
                  <a:schemeClr val="accent5">
                    <a:lumMod val="20000"/>
                    <a:lumOff val="80000"/>
                  </a:schemeClr>
                </a:solidFill>
              </a:rPr>
              <a:t>□内因</a:t>
            </a:r>
            <a:endParaRPr lang="ja-JP" altLang="en-US" dirty="0">
              <a:solidFill>
                <a:schemeClr val="accent5">
                  <a:lumMod val="20000"/>
                  <a:lumOff val="80000"/>
                </a:schemeClr>
              </a:solidFill>
            </a:endParaRPr>
          </a:p>
          <a:p>
            <a:r>
              <a:rPr lang="ja-JP" altLang="en-US" dirty="0" smtClean="0">
                <a:solidFill>
                  <a:schemeClr val="accent5">
                    <a:lumMod val="20000"/>
                    <a:lumOff val="80000"/>
                  </a:schemeClr>
                </a:solidFill>
              </a:rPr>
              <a:t>□不内外因</a:t>
            </a:r>
            <a:endParaRPr lang="en-US" altLang="ja-JP" dirty="0" smtClean="0">
              <a:solidFill>
                <a:schemeClr val="accent5">
                  <a:lumMod val="20000"/>
                  <a:lumOff val="80000"/>
                </a:schemeClr>
              </a:solidFill>
            </a:endParaRPr>
          </a:p>
          <a:p>
            <a:r>
              <a:rPr lang="ja-JP" altLang="en-US" dirty="0" smtClean="0">
                <a:solidFill>
                  <a:schemeClr val="accent5">
                    <a:lumMod val="20000"/>
                    <a:lumOff val="80000"/>
                  </a:schemeClr>
                </a:solidFill>
              </a:rPr>
              <a:t>□病理産物</a:t>
            </a:r>
            <a:endParaRPr lang="ja-JP" altLang="en-US" dirty="0">
              <a:solidFill>
                <a:schemeClr val="accent5">
                  <a:lumMod val="20000"/>
                  <a:lumOff val="80000"/>
                </a:schemeClr>
              </a:solidFill>
            </a:endParaRPr>
          </a:p>
        </p:txBody>
      </p:sp>
      <p:grpSp>
        <p:nvGrpSpPr>
          <p:cNvPr id="5" name="グループ化 4"/>
          <p:cNvGrpSpPr/>
          <p:nvPr/>
        </p:nvGrpSpPr>
        <p:grpSpPr>
          <a:xfrm>
            <a:off x="7308304" y="116632"/>
            <a:ext cx="1981662" cy="1385106"/>
            <a:chOff x="476649" y="163379"/>
            <a:chExt cx="2197686" cy="1385106"/>
          </a:xfrm>
        </p:grpSpPr>
        <p:sp>
          <p:nvSpPr>
            <p:cNvPr id="15" name="テキスト ボックス 14"/>
            <p:cNvSpPr txBox="1"/>
            <p:nvPr/>
          </p:nvSpPr>
          <p:spPr>
            <a:xfrm>
              <a:off x="1125198" y="163379"/>
              <a:ext cx="782983" cy="338554"/>
            </a:xfrm>
            <a:prstGeom prst="rect">
              <a:avLst/>
            </a:prstGeom>
            <a:noFill/>
          </p:spPr>
          <p:txBody>
            <a:bodyPr wrap="square" rtlCol="0">
              <a:spAutoFit/>
            </a:bodyPr>
            <a:lstStyle/>
            <a:p>
              <a:r>
                <a:rPr lang="ja-JP" altLang="en-US" sz="1600" dirty="0" smtClean="0">
                  <a:solidFill>
                    <a:schemeClr val="accent2">
                      <a:lumMod val="20000"/>
                      <a:lumOff val="80000"/>
                    </a:schemeClr>
                  </a:solidFill>
                  <a:effectLst>
                    <a:glow rad="228600">
                      <a:schemeClr val="accent5">
                        <a:satMod val="175000"/>
                        <a:alpha val="40000"/>
                      </a:schemeClr>
                    </a:glow>
                  </a:effectLst>
                  <a:latin typeface="AR P丸ゴシック体M" pitchFamily="50" charset="-128"/>
                  <a:ea typeface="AR P丸ゴシック体M" pitchFamily="50" charset="-128"/>
                </a:rPr>
                <a:t>風</a:t>
              </a:r>
              <a:endParaRPr kumimoji="1" lang="ja-JP" altLang="en-US" sz="1600" dirty="0">
                <a:solidFill>
                  <a:schemeClr val="accent2">
                    <a:lumMod val="20000"/>
                    <a:lumOff val="80000"/>
                  </a:schemeClr>
                </a:solidFill>
                <a:effectLst>
                  <a:glow rad="228600">
                    <a:schemeClr val="accent5">
                      <a:satMod val="175000"/>
                      <a:alpha val="40000"/>
                    </a:schemeClr>
                  </a:glow>
                </a:effectLst>
                <a:latin typeface="AR P丸ゴシック体M" pitchFamily="50" charset="-128"/>
                <a:ea typeface="AR P丸ゴシック体M" pitchFamily="50" charset="-128"/>
              </a:endParaRPr>
            </a:p>
          </p:txBody>
        </p:sp>
        <p:sp>
          <p:nvSpPr>
            <p:cNvPr id="16" name="テキスト ボックス 15"/>
            <p:cNvSpPr txBox="1"/>
            <p:nvPr/>
          </p:nvSpPr>
          <p:spPr>
            <a:xfrm>
              <a:off x="1891352" y="594266"/>
              <a:ext cx="782983" cy="338554"/>
            </a:xfrm>
            <a:prstGeom prst="rect">
              <a:avLst/>
            </a:prstGeom>
            <a:noFill/>
          </p:spPr>
          <p:txBody>
            <a:bodyPr wrap="square" rtlCol="0">
              <a:spAutoFit/>
            </a:bodyPr>
            <a:lstStyle/>
            <a:p>
              <a:r>
                <a:rPr lang="ja-JP" altLang="en-US" sz="1600" dirty="0" smtClean="0">
                  <a:solidFill>
                    <a:schemeClr val="accent2">
                      <a:lumMod val="20000"/>
                      <a:lumOff val="80000"/>
                    </a:schemeClr>
                  </a:solidFill>
                  <a:effectLst>
                    <a:glow rad="228600">
                      <a:schemeClr val="accent5">
                        <a:satMod val="175000"/>
                        <a:alpha val="40000"/>
                      </a:schemeClr>
                    </a:glow>
                  </a:effectLst>
                  <a:latin typeface="AR P丸ゴシック体M" pitchFamily="50" charset="-128"/>
                  <a:ea typeface="AR P丸ゴシック体M" pitchFamily="50" charset="-128"/>
                </a:rPr>
                <a:t>暑</a:t>
              </a:r>
              <a:endParaRPr kumimoji="1" lang="ja-JP" altLang="en-US" sz="1600" dirty="0">
                <a:solidFill>
                  <a:schemeClr val="accent2">
                    <a:lumMod val="20000"/>
                    <a:lumOff val="80000"/>
                  </a:schemeClr>
                </a:solidFill>
                <a:effectLst>
                  <a:glow rad="228600">
                    <a:schemeClr val="accent5">
                      <a:satMod val="175000"/>
                      <a:alpha val="40000"/>
                    </a:schemeClr>
                  </a:glow>
                </a:effectLst>
                <a:latin typeface="AR P丸ゴシック体M" pitchFamily="50" charset="-128"/>
                <a:ea typeface="AR P丸ゴシック体M" pitchFamily="50" charset="-128"/>
              </a:endParaRPr>
            </a:p>
          </p:txBody>
        </p:sp>
        <p:sp>
          <p:nvSpPr>
            <p:cNvPr id="17" name="テキスト ボックス 16"/>
            <p:cNvSpPr txBox="1"/>
            <p:nvPr/>
          </p:nvSpPr>
          <p:spPr>
            <a:xfrm>
              <a:off x="1604147" y="1209931"/>
              <a:ext cx="782983" cy="338554"/>
            </a:xfrm>
            <a:prstGeom prst="rect">
              <a:avLst/>
            </a:prstGeom>
            <a:noFill/>
          </p:spPr>
          <p:txBody>
            <a:bodyPr wrap="square" rtlCol="0">
              <a:spAutoFit/>
            </a:bodyPr>
            <a:lstStyle/>
            <a:p>
              <a:r>
                <a:rPr lang="ja-JP" altLang="en-US" sz="1600" dirty="0" smtClean="0">
                  <a:solidFill>
                    <a:schemeClr val="accent2">
                      <a:lumMod val="20000"/>
                      <a:lumOff val="80000"/>
                    </a:schemeClr>
                  </a:solidFill>
                  <a:effectLst>
                    <a:glow rad="228600">
                      <a:schemeClr val="accent5">
                        <a:satMod val="175000"/>
                        <a:alpha val="40000"/>
                      </a:schemeClr>
                    </a:glow>
                  </a:effectLst>
                  <a:latin typeface="AR P丸ゴシック体M" pitchFamily="50" charset="-128"/>
                  <a:ea typeface="AR P丸ゴシック体M" pitchFamily="50" charset="-128"/>
                </a:rPr>
                <a:t>湿</a:t>
              </a:r>
              <a:endParaRPr kumimoji="1" lang="ja-JP" altLang="en-US" sz="1600" dirty="0">
                <a:solidFill>
                  <a:schemeClr val="accent2">
                    <a:lumMod val="20000"/>
                    <a:lumOff val="80000"/>
                  </a:schemeClr>
                </a:solidFill>
                <a:effectLst>
                  <a:glow rad="228600">
                    <a:schemeClr val="accent5">
                      <a:satMod val="175000"/>
                      <a:alpha val="40000"/>
                    </a:schemeClr>
                  </a:glow>
                </a:effectLst>
                <a:latin typeface="AR P丸ゴシック体M" pitchFamily="50" charset="-128"/>
                <a:ea typeface="AR P丸ゴシック体M" pitchFamily="50" charset="-128"/>
              </a:endParaRPr>
            </a:p>
          </p:txBody>
        </p:sp>
        <p:sp>
          <p:nvSpPr>
            <p:cNvPr id="18" name="テキスト ボックス 17"/>
            <p:cNvSpPr txBox="1"/>
            <p:nvPr/>
          </p:nvSpPr>
          <p:spPr>
            <a:xfrm>
              <a:off x="692673" y="1196752"/>
              <a:ext cx="782983" cy="338554"/>
            </a:xfrm>
            <a:prstGeom prst="rect">
              <a:avLst/>
            </a:prstGeom>
            <a:noFill/>
          </p:spPr>
          <p:txBody>
            <a:bodyPr wrap="square" rtlCol="0">
              <a:spAutoFit/>
            </a:bodyPr>
            <a:lstStyle/>
            <a:p>
              <a:r>
                <a:rPr lang="ja-JP" altLang="en-US" sz="1600" dirty="0" smtClean="0">
                  <a:solidFill>
                    <a:schemeClr val="accent2">
                      <a:lumMod val="20000"/>
                      <a:lumOff val="80000"/>
                    </a:schemeClr>
                  </a:solidFill>
                  <a:effectLst>
                    <a:glow rad="228600">
                      <a:schemeClr val="accent5">
                        <a:satMod val="175000"/>
                        <a:alpha val="40000"/>
                      </a:schemeClr>
                    </a:glow>
                  </a:effectLst>
                  <a:latin typeface="AR P丸ゴシック体M" pitchFamily="50" charset="-128"/>
                  <a:ea typeface="AR P丸ゴシック体M" pitchFamily="50" charset="-128"/>
                </a:rPr>
                <a:t>燥</a:t>
              </a:r>
              <a:endParaRPr kumimoji="1" lang="ja-JP" altLang="en-US" sz="1600" dirty="0">
                <a:solidFill>
                  <a:schemeClr val="accent2">
                    <a:lumMod val="20000"/>
                    <a:lumOff val="80000"/>
                  </a:schemeClr>
                </a:solidFill>
                <a:effectLst>
                  <a:glow rad="228600">
                    <a:schemeClr val="accent5">
                      <a:satMod val="175000"/>
                      <a:alpha val="40000"/>
                    </a:schemeClr>
                  </a:glow>
                </a:effectLst>
                <a:latin typeface="AR P丸ゴシック体M" pitchFamily="50" charset="-128"/>
                <a:ea typeface="AR P丸ゴシック体M" pitchFamily="50" charset="-128"/>
              </a:endParaRPr>
            </a:p>
          </p:txBody>
        </p:sp>
        <p:sp>
          <p:nvSpPr>
            <p:cNvPr id="19" name="テキスト ボックス 18"/>
            <p:cNvSpPr txBox="1"/>
            <p:nvPr/>
          </p:nvSpPr>
          <p:spPr>
            <a:xfrm>
              <a:off x="548657" y="498158"/>
              <a:ext cx="782983" cy="338554"/>
            </a:xfrm>
            <a:prstGeom prst="rect">
              <a:avLst/>
            </a:prstGeom>
            <a:noFill/>
          </p:spPr>
          <p:txBody>
            <a:bodyPr wrap="square" rtlCol="0">
              <a:spAutoFit/>
            </a:bodyPr>
            <a:lstStyle/>
            <a:p>
              <a:r>
                <a:rPr lang="ja-JP" altLang="en-US" sz="1600" dirty="0" smtClean="0">
                  <a:solidFill>
                    <a:schemeClr val="accent2">
                      <a:lumMod val="20000"/>
                      <a:lumOff val="80000"/>
                    </a:schemeClr>
                  </a:solidFill>
                  <a:effectLst>
                    <a:glow rad="228600">
                      <a:schemeClr val="accent5">
                        <a:satMod val="175000"/>
                        <a:alpha val="40000"/>
                      </a:schemeClr>
                    </a:glow>
                  </a:effectLst>
                  <a:latin typeface="AR P丸ゴシック体M" pitchFamily="50" charset="-128"/>
                  <a:ea typeface="AR P丸ゴシック体M" pitchFamily="50" charset="-128"/>
                </a:rPr>
                <a:t>寒</a:t>
              </a:r>
              <a:endParaRPr kumimoji="1" lang="ja-JP" altLang="en-US" sz="1600" dirty="0">
                <a:solidFill>
                  <a:schemeClr val="accent2">
                    <a:lumMod val="20000"/>
                    <a:lumOff val="80000"/>
                  </a:schemeClr>
                </a:solidFill>
                <a:effectLst>
                  <a:glow rad="228600">
                    <a:schemeClr val="accent5">
                      <a:satMod val="175000"/>
                      <a:alpha val="40000"/>
                    </a:schemeClr>
                  </a:glow>
                </a:effectLst>
                <a:latin typeface="AR P丸ゴシック体M" pitchFamily="50" charset="-128"/>
                <a:ea typeface="AR P丸ゴシック体M" pitchFamily="50" charset="-128"/>
              </a:endParaRPr>
            </a:p>
          </p:txBody>
        </p:sp>
        <p:sp>
          <p:nvSpPr>
            <p:cNvPr id="21" name="テキスト ボックス 20"/>
            <p:cNvSpPr txBox="1"/>
            <p:nvPr/>
          </p:nvSpPr>
          <p:spPr>
            <a:xfrm>
              <a:off x="476649" y="692696"/>
              <a:ext cx="782983" cy="338554"/>
            </a:xfrm>
            <a:prstGeom prst="rect">
              <a:avLst/>
            </a:prstGeom>
            <a:noFill/>
          </p:spPr>
          <p:txBody>
            <a:bodyPr wrap="square" rtlCol="0">
              <a:spAutoFit/>
            </a:bodyPr>
            <a:lstStyle/>
            <a:p>
              <a:r>
                <a:rPr lang="ja-JP" altLang="en-US" sz="1600" dirty="0">
                  <a:solidFill>
                    <a:schemeClr val="accent2">
                      <a:lumMod val="20000"/>
                      <a:lumOff val="80000"/>
                    </a:schemeClr>
                  </a:solidFill>
                  <a:effectLst>
                    <a:glow rad="228600">
                      <a:schemeClr val="accent5">
                        <a:satMod val="175000"/>
                        <a:alpha val="40000"/>
                      </a:schemeClr>
                    </a:glow>
                  </a:effectLst>
                  <a:latin typeface="AR P丸ゴシック体M" pitchFamily="50" charset="-128"/>
                  <a:ea typeface="AR P丸ゴシック体M" pitchFamily="50" charset="-128"/>
                </a:rPr>
                <a:t>火</a:t>
              </a:r>
              <a:endParaRPr kumimoji="1" lang="ja-JP" altLang="en-US" sz="1600" dirty="0">
                <a:solidFill>
                  <a:schemeClr val="accent2">
                    <a:lumMod val="20000"/>
                    <a:lumOff val="80000"/>
                  </a:schemeClr>
                </a:solidFill>
                <a:effectLst>
                  <a:glow rad="228600">
                    <a:schemeClr val="accent5">
                      <a:satMod val="175000"/>
                      <a:alpha val="40000"/>
                    </a:schemeClr>
                  </a:glow>
                </a:effectLst>
                <a:latin typeface="AR P丸ゴシック体M" pitchFamily="50" charset="-128"/>
                <a:ea typeface="AR P丸ゴシック体M" pitchFamily="50" charset="-128"/>
              </a:endParaRPr>
            </a:p>
          </p:txBody>
        </p:sp>
        <p:grpSp>
          <p:nvGrpSpPr>
            <p:cNvPr id="86" name="グループ化 85"/>
            <p:cNvGrpSpPr/>
            <p:nvPr/>
          </p:nvGrpSpPr>
          <p:grpSpPr>
            <a:xfrm>
              <a:off x="812417" y="453684"/>
              <a:ext cx="1046417" cy="925524"/>
              <a:chOff x="2007302" y="2140529"/>
              <a:chExt cx="3919333" cy="3368513"/>
            </a:xfrm>
          </p:grpSpPr>
          <p:cxnSp>
            <p:nvCxnSpPr>
              <p:cNvPr id="36" name="直線コネクタ 35"/>
              <p:cNvCxnSpPr/>
              <p:nvPr/>
            </p:nvCxnSpPr>
            <p:spPr>
              <a:xfrm flipV="1">
                <a:off x="3514227" y="3393866"/>
                <a:ext cx="985765" cy="66492"/>
              </a:xfrm>
              <a:prstGeom prst="line">
                <a:avLst/>
              </a:prstGeom>
              <a:ln w="50800" cmpd="dbl">
                <a:solidFill>
                  <a:srgbClr val="FFCC66"/>
                </a:solidFill>
              </a:ln>
            </p:spPr>
            <p:style>
              <a:lnRef idx="1">
                <a:schemeClr val="accent1"/>
              </a:lnRef>
              <a:fillRef idx="0">
                <a:schemeClr val="accent1"/>
              </a:fillRef>
              <a:effectRef idx="0">
                <a:schemeClr val="accent1"/>
              </a:effectRef>
              <a:fontRef idx="minor">
                <a:schemeClr val="tx1"/>
              </a:fontRef>
            </p:style>
          </p:cxnSp>
          <p:grpSp>
            <p:nvGrpSpPr>
              <p:cNvPr id="85" name="グループ化 84"/>
              <p:cNvGrpSpPr/>
              <p:nvPr/>
            </p:nvGrpSpPr>
            <p:grpSpPr>
              <a:xfrm>
                <a:off x="2007302" y="2140529"/>
                <a:ext cx="3919333" cy="3368513"/>
                <a:chOff x="2007302" y="2140529"/>
                <a:chExt cx="3919333" cy="3368513"/>
              </a:xfrm>
            </p:grpSpPr>
            <p:grpSp>
              <p:nvGrpSpPr>
                <p:cNvPr id="84" name="グループ化 83"/>
                <p:cNvGrpSpPr/>
                <p:nvPr/>
              </p:nvGrpSpPr>
              <p:grpSpPr>
                <a:xfrm>
                  <a:off x="2007302" y="2140529"/>
                  <a:ext cx="3919333" cy="3368513"/>
                  <a:chOff x="2007302" y="2140529"/>
                  <a:chExt cx="3919333" cy="3368513"/>
                </a:xfrm>
              </p:grpSpPr>
              <p:grpSp>
                <p:nvGrpSpPr>
                  <p:cNvPr id="83" name="グループ化 82"/>
                  <p:cNvGrpSpPr/>
                  <p:nvPr/>
                </p:nvGrpSpPr>
                <p:grpSpPr>
                  <a:xfrm>
                    <a:off x="2007302" y="2140529"/>
                    <a:ext cx="3919333" cy="3368513"/>
                    <a:chOff x="2007302" y="2140529"/>
                    <a:chExt cx="3919333" cy="3368513"/>
                  </a:xfrm>
                </p:grpSpPr>
                <p:cxnSp>
                  <p:nvCxnSpPr>
                    <p:cNvPr id="23" name="直線コネクタ 22"/>
                    <p:cNvCxnSpPr/>
                    <p:nvPr/>
                  </p:nvCxnSpPr>
                  <p:spPr>
                    <a:xfrm>
                      <a:off x="3275856" y="4247744"/>
                      <a:ext cx="782983" cy="553764"/>
                    </a:xfrm>
                    <a:prstGeom prst="line">
                      <a:avLst/>
                    </a:prstGeom>
                    <a:ln w="50800" cmpd="dbl">
                      <a:solidFill>
                        <a:srgbClr val="FFCC66"/>
                      </a:solidFill>
                    </a:ln>
                  </p:spPr>
                  <p:style>
                    <a:lnRef idx="1">
                      <a:schemeClr val="accent1"/>
                    </a:lnRef>
                    <a:fillRef idx="0">
                      <a:schemeClr val="accent1"/>
                    </a:fillRef>
                    <a:effectRef idx="0">
                      <a:schemeClr val="accent1"/>
                    </a:effectRef>
                    <a:fontRef idx="minor">
                      <a:schemeClr val="tx1"/>
                    </a:fontRef>
                  </p:style>
                </p:cxnSp>
                <p:grpSp>
                  <p:nvGrpSpPr>
                    <p:cNvPr id="82" name="グループ化 81"/>
                    <p:cNvGrpSpPr/>
                    <p:nvPr/>
                  </p:nvGrpSpPr>
                  <p:grpSpPr>
                    <a:xfrm>
                      <a:off x="2007302" y="2140529"/>
                      <a:ext cx="3919333" cy="3368513"/>
                      <a:chOff x="2007302" y="2140529"/>
                      <a:chExt cx="3919333" cy="3368513"/>
                    </a:xfrm>
                  </p:grpSpPr>
                  <p:sp>
                    <p:nvSpPr>
                      <p:cNvPr id="4" name="星 5 3"/>
                      <p:cNvSpPr/>
                      <p:nvPr/>
                    </p:nvSpPr>
                    <p:spPr>
                      <a:xfrm>
                        <a:off x="2007302" y="2140529"/>
                        <a:ext cx="3919333" cy="3368513"/>
                      </a:xfrm>
                      <a:prstGeom prst="star5">
                        <a:avLst/>
                      </a:prstGeom>
                      <a:noFill/>
                      <a:ln w="50800" cmpd="dbl">
                        <a:solidFill>
                          <a:srgbClr val="FFCC66"/>
                        </a:solidFill>
                      </a:ln>
                      <a:effectLst>
                        <a:glow rad="139700">
                          <a:schemeClr val="accent2">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38" name="直線コネクタ 37"/>
                      <p:cNvCxnSpPr/>
                      <p:nvPr/>
                    </p:nvCxnSpPr>
                    <p:spPr>
                      <a:xfrm flipH="1">
                        <a:off x="3262189" y="3460358"/>
                        <a:ext cx="265706" cy="782987"/>
                      </a:xfrm>
                      <a:prstGeom prst="line">
                        <a:avLst/>
                      </a:prstGeom>
                      <a:ln w="50800" cmpd="dbl">
                        <a:solidFill>
                          <a:srgbClr val="FFCC66"/>
                        </a:solidFill>
                      </a:ln>
                    </p:spPr>
                    <p:style>
                      <a:lnRef idx="1">
                        <a:schemeClr val="accent1"/>
                      </a:lnRef>
                      <a:fillRef idx="0">
                        <a:schemeClr val="accent1"/>
                      </a:fillRef>
                      <a:effectRef idx="0">
                        <a:schemeClr val="accent1"/>
                      </a:effectRef>
                      <a:fontRef idx="minor">
                        <a:schemeClr val="tx1"/>
                      </a:fontRef>
                    </p:style>
                  </p:cxnSp>
                </p:grpSp>
              </p:grpSp>
              <p:cxnSp>
                <p:nvCxnSpPr>
                  <p:cNvPr id="42" name="直線コネクタ 41"/>
                  <p:cNvCxnSpPr/>
                  <p:nvPr/>
                </p:nvCxnSpPr>
                <p:spPr>
                  <a:xfrm flipV="1">
                    <a:off x="3964484" y="4225445"/>
                    <a:ext cx="823540" cy="499702"/>
                  </a:xfrm>
                  <a:prstGeom prst="line">
                    <a:avLst/>
                  </a:prstGeom>
                  <a:ln w="50800" cmpd="dbl">
                    <a:solidFill>
                      <a:srgbClr val="FFCC66"/>
                    </a:solidFill>
                  </a:ln>
                </p:spPr>
                <p:style>
                  <a:lnRef idx="1">
                    <a:schemeClr val="accent1"/>
                  </a:lnRef>
                  <a:fillRef idx="0">
                    <a:schemeClr val="accent1"/>
                  </a:fillRef>
                  <a:effectRef idx="0">
                    <a:schemeClr val="accent1"/>
                  </a:effectRef>
                  <a:fontRef idx="minor">
                    <a:schemeClr val="tx1"/>
                  </a:fontRef>
                </p:style>
              </p:cxnSp>
            </p:grpSp>
            <p:cxnSp>
              <p:nvCxnSpPr>
                <p:cNvPr id="44" name="直線コネクタ 43"/>
                <p:cNvCxnSpPr/>
                <p:nvPr/>
              </p:nvCxnSpPr>
              <p:spPr>
                <a:xfrm>
                  <a:off x="4376254" y="3393866"/>
                  <a:ext cx="411770" cy="987419"/>
                </a:xfrm>
                <a:prstGeom prst="line">
                  <a:avLst/>
                </a:prstGeom>
                <a:ln w="50800" cmpd="dbl">
                  <a:solidFill>
                    <a:srgbClr val="FFCC66"/>
                  </a:solidFill>
                </a:ln>
              </p:spPr>
              <p:style>
                <a:lnRef idx="1">
                  <a:schemeClr val="accent1"/>
                </a:lnRef>
                <a:fillRef idx="0">
                  <a:schemeClr val="accent1"/>
                </a:fillRef>
                <a:effectRef idx="0">
                  <a:schemeClr val="accent1"/>
                </a:effectRef>
                <a:fontRef idx="minor">
                  <a:schemeClr val="tx1"/>
                </a:fontRef>
              </p:style>
            </p:cxnSp>
          </p:grpSp>
        </p:grpSp>
      </p:grpSp>
      <p:sp>
        <p:nvSpPr>
          <p:cNvPr id="43" name="タイトル 1"/>
          <p:cNvSpPr>
            <a:spLocks noGrp="1"/>
          </p:cNvSpPr>
          <p:nvPr>
            <p:ph type="title"/>
          </p:nvPr>
        </p:nvSpPr>
        <p:spPr>
          <a:xfrm>
            <a:off x="251520" y="620688"/>
            <a:ext cx="4392488" cy="639008"/>
          </a:xfrm>
        </p:spPr>
        <p:txBody>
          <a:bodyPr/>
          <a:lstStyle/>
          <a:p>
            <a:r>
              <a:rPr lang="ja-JP" altLang="en-US" dirty="0"/>
              <a:t>◆外因：六淫＋</a:t>
            </a:r>
            <a:r>
              <a:rPr lang="ja-JP" altLang="en-US" dirty="0" smtClean="0"/>
              <a:t>疫癘</a:t>
            </a:r>
            <a:endParaRPr kumimoji="1" lang="ja-JP" altLang="en-US" dirty="0"/>
          </a:p>
        </p:txBody>
      </p:sp>
      <p:sp>
        <p:nvSpPr>
          <p:cNvPr id="45" name="テキスト ボックス 44"/>
          <p:cNvSpPr txBox="1"/>
          <p:nvPr/>
        </p:nvSpPr>
        <p:spPr>
          <a:xfrm>
            <a:off x="611560" y="3068960"/>
            <a:ext cx="8208912" cy="1384995"/>
          </a:xfrm>
          <a:prstGeom prst="rect">
            <a:avLst/>
          </a:prstGeom>
          <a:noFill/>
        </p:spPr>
        <p:txBody>
          <a:bodyPr wrap="square" rtlCol="0">
            <a:spAutoFit/>
          </a:bodyPr>
          <a:lstStyle/>
          <a:p>
            <a:pPr marL="45720" indent="0">
              <a:buNone/>
            </a:pPr>
            <a:r>
              <a:rPr lang="ja-JP" altLang="en-US" sz="2800" dirty="0" smtClean="0"/>
              <a:t>まずこれからよく登場する「邪」とは･･･？</a:t>
            </a:r>
            <a:endParaRPr lang="en-US" altLang="ja-JP" sz="2800" dirty="0" smtClean="0"/>
          </a:p>
          <a:p>
            <a:pPr marL="45720" indent="0">
              <a:buNone/>
            </a:pPr>
            <a:endParaRPr lang="en-US" altLang="ja-JP" sz="2800" dirty="0"/>
          </a:p>
          <a:p>
            <a:pPr marL="45720" indent="0">
              <a:buNone/>
            </a:pPr>
            <a:r>
              <a:rPr lang="ja-JP" altLang="en-US" sz="2800" dirty="0" smtClean="0"/>
              <a:t>　　　　　　　　</a:t>
            </a:r>
            <a:endParaRPr lang="ja-JP" altLang="en-US" sz="2800" dirty="0"/>
          </a:p>
        </p:txBody>
      </p:sp>
      <p:sp>
        <p:nvSpPr>
          <p:cNvPr id="33" name="テキスト ボックス 32"/>
          <p:cNvSpPr txBox="1"/>
          <p:nvPr/>
        </p:nvSpPr>
        <p:spPr>
          <a:xfrm>
            <a:off x="5062144" y="3924925"/>
            <a:ext cx="4766440" cy="800219"/>
          </a:xfrm>
          <a:prstGeom prst="rect">
            <a:avLst/>
          </a:prstGeom>
          <a:noFill/>
        </p:spPr>
        <p:txBody>
          <a:bodyPr wrap="square" rtlCol="0">
            <a:spAutoFit/>
          </a:bodyPr>
          <a:lstStyle/>
          <a:p>
            <a:pPr marL="45720" lvl="0"/>
            <a:r>
              <a:rPr lang="ja-JP" altLang="en-US" sz="2800" dirty="0" smtClean="0">
                <a:solidFill>
                  <a:prstClr val="black"/>
                </a:solidFill>
              </a:rPr>
              <a:t>発病</a:t>
            </a:r>
            <a:r>
              <a:rPr lang="ja-JP" altLang="en-US" sz="2800" dirty="0">
                <a:solidFill>
                  <a:prstClr val="black"/>
                </a:solidFill>
              </a:rPr>
              <a:t>原因となる存在</a:t>
            </a:r>
          </a:p>
          <a:p>
            <a:endParaRPr kumimoji="1" lang="ja-JP" altLang="en-US" dirty="0"/>
          </a:p>
        </p:txBody>
      </p:sp>
      <p:sp>
        <p:nvSpPr>
          <p:cNvPr id="34" name="テキスト ボックス 33"/>
          <p:cNvSpPr txBox="1"/>
          <p:nvPr/>
        </p:nvSpPr>
        <p:spPr>
          <a:xfrm>
            <a:off x="3433784" y="3930735"/>
            <a:ext cx="2650384" cy="523220"/>
          </a:xfrm>
          <a:prstGeom prst="rect">
            <a:avLst/>
          </a:prstGeom>
          <a:noFill/>
        </p:spPr>
        <p:txBody>
          <a:bodyPr wrap="square" rtlCol="0">
            <a:spAutoFit/>
          </a:bodyPr>
          <a:lstStyle/>
          <a:p>
            <a:pPr marL="45720" lvl="0"/>
            <a:r>
              <a:rPr lang="en-US" altLang="ja-JP" sz="2800" dirty="0">
                <a:solidFill>
                  <a:prstClr val="black"/>
                </a:solidFill>
              </a:rPr>
              <a:t>――</a:t>
            </a:r>
            <a:r>
              <a:rPr lang="ja-JP" altLang="en-US" sz="2800" dirty="0">
                <a:solidFill>
                  <a:prstClr val="black"/>
                </a:solidFill>
              </a:rPr>
              <a:t>邪気：</a:t>
            </a:r>
          </a:p>
        </p:txBody>
      </p:sp>
    </p:spTree>
    <p:extLst>
      <p:ext uri="{BB962C8B-B14F-4D97-AF65-F5344CB8AC3E}">
        <p14:creationId xmlns:p14="http://schemas.microsoft.com/office/powerpoint/2010/main" val="166190856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5"/>
                                        </p:tgtEl>
                                        <p:attrNameLst>
                                          <p:attrName>style.visibility</p:attrName>
                                        </p:attrNameLst>
                                      </p:cBhvr>
                                      <p:to>
                                        <p:strVal val="visible"/>
                                      </p:to>
                                    </p:set>
                                    <p:animEffect transition="in" filter="fade">
                                      <p:cBhvr>
                                        <p:cTn id="7" dur="500"/>
                                        <p:tgtEl>
                                          <p:spTgt spid="4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4"/>
                                        </p:tgtEl>
                                        <p:attrNameLst>
                                          <p:attrName>style.visibility</p:attrName>
                                        </p:attrNameLst>
                                      </p:cBhvr>
                                      <p:to>
                                        <p:strVal val="visible"/>
                                      </p:to>
                                    </p:set>
                                    <p:animEffect transition="in" filter="fade">
                                      <p:cBhvr>
                                        <p:cTn id="12" dur="500"/>
                                        <p:tgtEl>
                                          <p:spTgt spid="3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3"/>
                                        </p:tgtEl>
                                        <p:attrNameLst>
                                          <p:attrName>style.visibility</p:attrName>
                                        </p:attrNameLst>
                                      </p:cBhvr>
                                      <p:to>
                                        <p:strVal val="visible"/>
                                      </p:to>
                                    </p:set>
                                    <p:animEffect transition="in" filter="fade">
                                      <p:cBhvr>
                                        <p:cTn id="17" dur="500"/>
                                        <p:tgtEl>
                                          <p:spTgt spid="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 grpId="0"/>
      <p:bldP spid="33" grpId="0"/>
      <p:bldP spid="3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テキスト ボックス 31"/>
          <p:cNvSpPr txBox="1"/>
          <p:nvPr/>
        </p:nvSpPr>
        <p:spPr>
          <a:xfrm>
            <a:off x="5940152" y="350519"/>
            <a:ext cx="1800200" cy="1200329"/>
          </a:xfrm>
          <a:prstGeom prst="rect">
            <a:avLst/>
          </a:prstGeom>
          <a:noFill/>
        </p:spPr>
        <p:txBody>
          <a:bodyPr wrap="square" rtlCol="0">
            <a:spAutoFit/>
          </a:bodyPr>
          <a:lstStyle/>
          <a:p>
            <a:r>
              <a:rPr lang="ja-JP" altLang="en-US" dirty="0">
                <a:solidFill>
                  <a:srgbClr val="FF9900"/>
                </a:solidFill>
              </a:rPr>
              <a:t>□</a:t>
            </a:r>
            <a:r>
              <a:rPr lang="ja-JP" altLang="en-US" dirty="0" smtClean="0">
                <a:solidFill>
                  <a:srgbClr val="FF9900"/>
                </a:solidFill>
              </a:rPr>
              <a:t>外因</a:t>
            </a:r>
            <a:endParaRPr lang="ja-JP" altLang="en-US" dirty="0">
              <a:solidFill>
                <a:srgbClr val="FF9900"/>
              </a:solidFill>
            </a:endParaRPr>
          </a:p>
          <a:p>
            <a:r>
              <a:rPr lang="ja-JP" altLang="en-US" dirty="0" smtClean="0">
                <a:solidFill>
                  <a:schemeClr val="accent5">
                    <a:lumMod val="20000"/>
                    <a:lumOff val="80000"/>
                  </a:schemeClr>
                </a:solidFill>
              </a:rPr>
              <a:t>□内因</a:t>
            </a:r>
            <a:endParaRPr lang="ja-JP" altLang="en-US" dirty="0">
              <a:solidFill>
                <a:schemeClr val="accent5">
                  <a:lumMod val="20000"/>
                  <a:lumOff val="80000"/>
                </a:schemeClr>
              </a:solidFill>
            </a:endParaRPr>
          </a:p>
          <a:p>
            <a:r>
              <a:rPr lang="ja-JP" altLang="en-US" dirty="0" smtClean="0">
                <a:solidFill>
                  <a:schemeClr val="accent5">
                    <a:lumMod val="20000"/>
                    <a:lumOff val="80000"/>
                  </a:schemeClr>
                </a:solidFill>
              </a:rPr>
              <a:t>□不内外因</a:t>
            </a:r>
            <a:endParaRPr lang="en-US" altLang="ja-JP" dirty="0" smtClean="0">
              <a:solidFill>
                <a:schemeClr val="accent5">
                  <a:lumMod val="20000"/>
                  <a:lumOff val="80000"/>
                </a:schemeClr>
              </a:solidFill>
            </a:endParaRPr>
          </a:p>
          <a:p>
            <a:r>
              <a:rPr lang="ja-JP" altLang="en-US" dirty="0" smtClean="0">
                <a:solidFill>
                  <a:schemeClr val="accent5">
                    <a:lumMod val="20000"/>
                    <a:lumOff val="80000"/>
                  </a:schemeClr>
                </a:solidFill>
              </a:rPr>
              <a:t>□病理産物</a:t>
            </a:r>
            <a:endParaRPr lang="ja-JP" altLang="en-US" dirty="0">
              <a:solidFill>
                <a:schemeClr val="accent5">
                  <a:lumMod val="20000"/>
                  <a:lumOff val="80000"/>
                </a:schemeClr>
              </a:solidFill>
            </a:endParaRPr>
          </a:p>
        </p:txBody>
      </p:sp>
      <p:grpSp>
        <p:nvGrpSpPr>
          <p:cNvPr id="5" name="グループ化 4"/>
          <p:cNvGrpSpPr/>
          <p:nvPr/>
        </p:nvGrpSpPr>
        <p:grpSpPr>
          <a:xfrm>
            <a:off x="7308304" y="116632"/>
            <a:ext cx="1981662" cy="1385106"/>
            <a:chOff x="476649" y="163379"/>
            <a:chExt cx="2197686" cy="1385106"/>
          </a:xfrm>
        </p:grpSpPr>
        <p:sp>
          <p:nvSpPr>
            <p:cNvPr id="15" name="テキスト ボックス 14"/>
            <p:cNvSpPr txBox="1"/>
            <p:nvPr/>
          </p:nvSpPr>
          <p:spPr>
            <a:xfrm>
              <a:off x="1125198" y="163379"/>
              <a:ext cx="782983" cy="338554"/>
            </a:xfrm>
            <a:prstGeom prst="rect">
              <a:avLst/>
            </a:prstGeom>
            <a:noFill/>
          </p:spPr>
          <p:txBody>
            <a:bodyPr wrap="square" rtlCol="0">
              <a:spAutoFit/>
            </a:bodyPr>
            <a:lstStyle/>
            <a:p>
              <a:r>
                <a:rPr lang="ja-JP" altLang="en-US" sz="1600" dirty="0" smtClean="0">
                  <a:solidFill>
                    <a:schemeClr val="accent2">
                      <a:lumMod val="20000"/>
                      <a:lumOff val="80000"/>
                    </a:schemeClr>
                  </a:solidFill>
                  <a:effectLst>
                    <a:glow rad="228600">
                      <a:schemeClr val="accent1">
                        <a:satMod val="175000"/>
                        <a:alpha val="40000"/>
                      </a:schemeClr>
                    </a:glow>
                  </a:effectLst>
                  <a:latin typeface="AR P丸ゴシック体M" pitchFamily="50" charset="-128"/>
                  <a:ea typeface="AR P丸ゴシック体M" pitchFamily="50" charset="-128"/>
                </a:rPr>
                <a:t>風</a:t>
              </a:r>
              <a:endParaRPr kumimoji="1" lang="ja-JP" altLang="en-US" sz="1600" dirty="0">
                <a:solidFill>
                  <a:schemeClr val="accent2">
                    <a:lumMod val="20000"/>
                    <a:lumOff val="80000"/>
                  </a:schemeClr>
                </a:solidFill>
                <a:effectLst>
                  <a:glow rad="228600">
                    <a:schemeClr val="accent1">
                      <a:satMod val="175000"/>
                      <a:alpha val="40000"/>
                    </a:schemeClr>
                  </a:glow>
                </a:effectLst>
                <a:latin typeface="AR P丸ゴシック体M" pitchFamily="50" charset="-128"/>
                <a:ea typeface="AR P丸ゴシック体M" pitchFamily="50" charset="-128"/>
              </a:endParaRPr>
            </a:p>
          </p:txBody>
        </p:sp>
        <p:sp>
          <p:nvSpPr>
            <p:cNvPr id="16" name="テキスト ボックス 15"/>
            <p:cNvSpPr txBox="1"/>
            <p:nvPr/>
          </p:nvSpPr>
          <p:spPr>
            <a:xfrm>
              <a:off x="1891352" y="594266"/>
              <a:ext cx="782983" cy="338554"/>
            </a:xfrm>
            <a:prstGeom prst="rect">
              <a:avLst/>
            </a:prstGeom>
            <a:noFill/>
          </p:spPr>
          <p:txBody>
            <a:bodyPr wrap="square" rtlCol="0">
              <a:spAutoFit/>
            </a:bodyPr>
            <a:lstStyle/>
            <a:p>
              <a:r>
                <a:rPr lang="ja-JP" altLang="en-US" sz="1600" dirty="0" smtClean="0">
                  <a:solidFill>
                    <a:schemeClr val="accent2">
                      <a:lumMod val="20000"/>
                      <a:lumOff val="80000"/>
                    </a:schemeClr>
                  </a:solidFill>
                  <a:effectLst>
                    <a:glow rad="228600">
                      <a:schemeClr val="accent5">
                        <a:satMod val="175000"/>
                        <a:alpha val="40000"/>
                      </a:schemeClr>
                    </a:glow>
                  </a:effectLst>
                  <a:latin typeface="AR P丸ゴシック体M" pitchFamily="50" charset="-128"/>
                  <a:ea typeface="AR P丸ゴシック体M" pitchFamily="50" charset="-128"/>
                </a:rPr>
                <a:t>暑</a:t>
              </a:r>
              <a:endParaRPr kumimoji="1" lang="ja-JP" altLang="en-US" sz="1600" dirty="0">
                <a:solidFill>
                  <a:schemeClr val="accent2">
                    <a:lumMod val="20000"/>
                    <a:lumOff val="80000"/>
                  </a:schemeClr>
                </a:solidFill>
                <a:effectLst>
                  <a:glow rad="228600">
                    <a:schemeClr val="accent5">
                      <a:satMod val="175000"/>
                      <a:alpha val="40000"/>
                    </a:schemeClr>
                  </a:glow>
                </a:effectLst>
                <a:latin typeface="AR P丸ゴシック体M" pitchFamily="50" charset="-128"/>
                <a:ea typeface="AR P丸ゴシック体M" pitchFamily="50" charset="-128"/>
              </a:endParaRPr>
            </a:p>
          </p:txBody>
        </p:sp>
        <p:sp>
          <p:nvSpPr>
            <p:cNvPr id="17" name="テキスト ボックス 16"/>
            <p:cNvSpPr txBox="1"/>
            <p:nvPr/>
          </p:nvSpPr>
          <p:spPr>
            <a:xfrm>
              <a:off x="1604147" y="1209931"/>
              <a:ext cx="782983" cy="338554"/>
            </a:xfrm>
            <a:prstGeom prst="rect">
              <a:avLst/>
            </a:prstGeom>
            <a:noFill/>
          </p:spPr>
          <p:txBody>
            <a:bodyPr wrap="square" rtlCol="0">
              <a:spAutoFit/>
            </a:bodyPr>
            <a:lstStyle/>
            <a:p>
              <a:r>
                <a:rPr lang="ja-JP" altLang="en-US" sz="1600" dirty="0" smtClean="0">
                  <a:solidFill>
                    <a:schemeClr val="accent2">
                      <a:lumMod val="20000"/>
                      <a:lumOff val="80000"/>
                    </a:schemeClr>
                  </a:solidFill>
                  <a:effectLst>
                    <a:glow rad="228600">
                      <a:schemeClr val="accent5">
                        <a:satMod val="175000"/>
                        <a:alpha val="40000"/>
                      </a:schemeClr>
                    </a:glow>
                  </a:effectLst>
                  <a:latin typeface="AR P丸ゴシック体M" pitchFamily="50" charset="-128"/>
                  <a:ea typeface="AR P丸ゴシック体M" pitchFamily="50" charset="-128"/>
                </a:rPr>
                <a:t>湿</a:t>
              </a:r>
              <a:endParaRPr kumimoji="1" lang="ja-JP" altLang="en-US" sz="1600" dirty="0">
                <a:solidFill>
                  <a:schemeClr val="accent2">
                    <a:lumMod val="20000"/>
                    <a:lumOff val="80000"/>
                  </a:schemeClr>
                </a:solidFill>
                <a:effectLst>
                  <a:glow rad="228600">
                    <a:schemeClr val="accent5">
                      <a:satMod val="175000"/>
                      <a:alpha val="40000"/>
                    </a:schemeClr>
                  </a:glow>
                </a:effectLst>
                <a:latin typeface="AR P丸ゴシック体M" pitchFamily="50" charset="-128"/>
                <a:ea typeface="AR P丸ゴシック体M" pitchFamily="50" charset="-128"/>
              </a:endParaRPr>
            </a:p>
          </p:txBody>
        </p:sp>
        <p:sp>
          <p:nvSpPr>
            <p:cNvPr id="18" name="テキスト ボックス 17"/>
            <p:cNvSpPr txBox="1"/>
            <p:nvPr/>
          </p:nvSpPr>
          <p:spPr>
            <a:xfrm>
              <a:off x="692673" y="1196752"/>
              <a:ext cx="782983" cy="338554"/>
            </a:xfrm>
            <a:prstGeom prst="rect">
              <a:avLst/>
            </a:prstGeom>
            <a:noFill/>
          </p:spPr>
          <p:txBody>
            <a:bodyPr wrap="square" rtlCol="0">
              <a:spAutoFit/>
            </a:bodyPr>
            <a:lstStyle/>
            <a:p>
              <a:r>
                <a:rPr lang="ja-JP" altLang="en-US" sz="1600" dirty="0" smtClean="0">
                  <a:solidFill>
                    <a:schemeClr val="accent2">
                      <a:lumMod val="20000"/>
                      <a:lumOff val="80000"/>
                    </a:schemeClr>
                  </a:solidFill>
                  <a:effectLst>
                    <a:glow rad="228600">
                      <a:schemeClr val="accent5">
                        <a:satMod val="175000"/>
                        <a:alpha val="40000"/>
                      </a:schemeClr>
                    </a:glow>
                  </a:effectLst>
                  <a:latin typeface="AR P丸ゴシック体M" pitchFamily="50" charset="-128"/>
                  <a:ea typeface="AR P丸ゴシック体M" pitchFamily="50" charset="-128"/>
                </a:rPr>
                <a:t>燥</a:t>
              </a:r>
              <a:endParaRPr kumimoji="1" lang="ja-JP" altLang="en-US" sz="1600" dirty="0">
                <a:solidFill>
                  <a:schemeClr val="accent2">
                    <a:lumMod val="20000"/>
                    <a:lumOff val="80000"/>
                  </a:schemeClr>
                </a:solidFill>
                <a:effectLst>
                  <a:glow rad="228600">
                    <a:schemeClr val="accent5">
                      <a:satMod val="175000"/>
                      <a:alpha val="40000"/>
                    </a:schemeClr>
                  </a:glow>
                </a:effectLst>
                <a:latin typeface="AR P丸ゴシック体M" pitchFamily="50" charset="-128"/>
                <a:ea typeface="AR P丸ゴシック体M" pitchFamily="50" charset="-128"/>
              </a:endParaRPr>
            </a:p>
          </p:txBody>
        </p:sp>
        <p:sp>
          <p:nvSpPr>
            <p:cNvPr id="19" name="テキスト ボックス 18"/>
            <p:cNvSpPr txBox="1"/>
            <p:nvPr/>
          </p:nvSpPr>
          <p:spPr>
            <a:xfrm>
              <a:off x="548657" y="498158"/>
              <a:ext cx="782983" cy="338554"/>
            </a:xfrm>
            <a:prstGeom prst="rect">
              <a:avLst/>
            </a:prstGeom>
            <a:noFill/>
          </p:spPr>
          <p:txBody>
            <a:bodyPr wrap="square" rtlCol="0">
              <a:spAutoFit/>
            </a:bodyPr>
            <a:lstStyle/>
            <a:p>
              <a:r>
                <a:rPr lang="ja-JP" altLang="en-US" sz="1600" dirty="0" smtClean="0">
                  <a:solidFill>
                    <a:schemeClr val="accent2">
                      <a:lumMod val="20000"/>
                      <a:lumOff val="80000"/>
                    </a:schemeClr>
                  </a:solidFill>
                  <a:effectLst>
                    <a:glow rad="228600">
                      <a:schemeClr val="accent5">
                        <a:satMod val="175000"/>
                        <a:alpha val="40000"/>
                      </a:schemeClr>
                    </a:glow>
                  </a:effectLst>
                  <a:latin typeface="AR P丸ゴシック体M" pitchFamily="50" charset="-128"/>
                  <a:ea typeface="AR P丸ゴシック体M" pitchFamily="50" charset="-128"/>
                </a:rPr>
                <a:t>寒</a:t>
              </a:r>
              <a:endParaRPr kumimoji="1" lang="ja-JP" altLang="en-US" sz="1600" dirty="0">
                <a:solidFill>
                  <a:schemeClr val="accent2">
                    <a:lumMod val="20000"/>
                    <a:lumOff val="80000"/>
                  </a:schemeClr>
                </a:solidFill>
                <a:effectLst>
                  <a:glow rad="228600">
                    <a:schemeClr val="accent5">
                      <a:satMod val="175000"/>
                      <a:alpha val="40000"/>
                    </a:schemeClr>
                  </a:glow>
                </a:effectLst>
                <a:latin typeface="AR P丸ゴシック体M" pitchFamily="50" charset="-128"/>
                <a:ea typeface="AR P丸ゴシック体M" pitchFamily="50" charset="-128"/>
              </a:endParaRPr>
            </a:p>
          </p:txBody>
        </p:sp>
        <p:sp>
          <p:nvSpPr>
            <p:cNvPr id="21" name="テキスト ボックス 20"/>
            <p:cNvSpPr txBox="1"/>
            <p:nvPr/>
          </p:nvSpPr>
          <p:spPr>
            <a:xfrm>
              <a:off x="476649" y="692696"/>
              <a:ext cx="782983" cy="338554"/>
            </a:xfrm>
            <a:prstGeom prst="rect">
              <a:avLst/>
            </a:prstGeom>
            <a:noFill/>
          </p:spPr>
          <p:txBody>
            <a:bodyPr wrap="square" rtlCol="0">
              <a:spAutoFit/>
            </a:bodyPr>
            <a:lstStyle/>
            <a:p>
              <a:r>
                <a:rPr lang="ja-JP" altLang="en-US" sz="1600" dirty="0">
                  <a:solidFill>
                    <a:schemeClr val="accent2">
                      <a:lumMod val="20000"/>
                      <a:lumOff val="80000"/>
                    </a:schemeClr>
                  </a:solidFill>
                  <a:effectLst>
                    <a:glow rad="228600">
                      <a:schemeClr val="accent5">
                        <a:satMod val="175000"/>
                        <a:alpha val="40000"/>
                      </a:schemeClr>
                    </a:glow>
                  </a:effectLst>
                  <a:latin typeface="AR P丸ゴシック体M" pitchFamily="50" charset="-128"/>
                  <a:ea typeface="AR P丸ゴシック体M" pitchFamily="50" charset="-128"/>
                </a:rPr>
                <a:t>火</a:t>
              </a:r>
              <a:endParaRPr kumimoji="1" lang="ja-JP" altLang="en-US" sz="1600" dirty="0">
                <a:solidFill>
                  <a:schemeClr val="accent2">
                    <a:lumMod val="20000"/>
                    <a:lumOff val="80000"/>
                  </a:schemeClr>
                </a:solidFill>
                <a:effectLst>
                  <a:glow rad="228600">
                    <a:schemeClr val="accent5">
                      <a:satMod val="175000"/>
                      <a:alpha val="40000"/>
                    </a:schemeClr>
                  </a:glow>
                </a:effectLst>
                <a:latin typeface="AR P丸ゴシック体M" pitchFamily="50" charset="-128"/>
                <a:ea typeface="AR P丸ゴシック体M" pitchFamily="50" charset="-128"/>
              </a:endParaRPr>
            </a:p>
          </p:txBody>
        </p:sp>
        <p:grpSp>
          <p:nvGrpSpPr>
            <p:cNvPr id="86" name="グループ化 85"/>
            <p:cNvGrpSpPr/>
            <p:nvPr/>
          </p:nvGrpSpPr>
          <p:grpSpPr>
            <a:xfrm>
              <a:off x="812417" y="453684"/>
              <a:ext cx="1046417" cy="925524"/>
              <a:chOff x="2007302" y="2140529"/>
              <a:chExt cx="3919333" cy="3368513"/>
            </a:xfrm>
          </p:grpSpPr>
          <p:cxnSp>
            <p:nvCxnSpPr>
              <p:cNvPr id="36" name="直線コネクタ 35"/>
              <p:cNvCxnSpPr/>
              <p:nvPr/>
            </p:nvCxnSpPr>
            <p:spPr>
              <a:xfrm flipV="1">
                <a:off x="3514227" y="3393866"/>
                <a:ext cx="985765" cy="66492"/>
              </a:xfrm>
              <a:prstGeom prst="line">
                <a:avLst/>
              </a:prstGeom>
              <a:ln w="50800" cmpd="dbl">
                <a:solidFill>
                  <a:srgbClr val="FFCC66"/>
                </a:solidFill>
              </a:ln>
            </p:spPr>
            <p:style>
              <a:lnRef idx="1">
                <a:schemeClr val="accent1"/>
              </a:lnRef>
              <a:fillRef idx="0">
                <a:schemeClr val="accent1"/>
              </a:fillRef>
              <a:effectRef idx="0">
                <a:schemeClr val="accent1"/>
              </a:effectRef>
              <a:fontRef idx="minor">
                <a:schemeClr val="tx1"/>
              </a:fontRef>
            </p:style>
          </p:cxnSp>
          <p:grpSp>
            <p:nvGrpSpPr>
              <p:cNvPr id="85" name="グループ化 84"/>
              <p:cNvGrpSpPr/>
              <p:nvPr/>
            </p:nvGrpSpPr>
            <p:grpSpPr>
              <a:xfrm>
                <a:off x="2007302" y="2140529"/>
                <a:ext cx="3919333" cy="3368513"/>
                <a:chOff x="2007302" y="2140529"/>
                <a:chExt cx="3919333" cy="3368513"/>
              </a:xfrm>
            </p:grpSpPr>
            <p:grpSp>
              <p:nvGrpSpPr>
                <p:cNvPr id="84" name="グループ化 83"/>
                <p:cNvGrpSpPr/>
                <p:nvPr/>
              </p:nvGrpSpPr>
              <p:grpSpPr>
                <a:xfrm>
                  <a:off x="2007302" y="2140529"/>
                  <a:ext cx="3919333" cy="3368513"/>
                  <a:chOff x="2007302" y="2140529"/>
                  <a:chExt cx="3919333" cy="3368513"/>
                </a:xfrm>
              </p:grpSpPr>
              <p:grpSp>
                <p:nvGrpSpPr>
                  <p:cNvPr id="83" name="グループ化 82"/>
                  <p:cNvGrpSpPr/>
                  <p:nvPr/>
                </p:nvGrpSpPr>
                <p:grpSpPr>
                  <a:xfrm>
                    <a:off x="2007302" y="2140529"/>
                    <a:ext cx="3919333" cy="3368513"/>
                    <a:chOff x="2007302" y="2140529"/>
                    <a:chExt cx="3919333" cy="3368513"/>
                  </a:xfrm>
                </p:grpSpPr>
                <p:cxnSp>
                  <p:nvCxnSpPr>
                    <p:cNvPr id="23" name="直線コネクタ 22"/>
                    <p:cNvCxnSpPr/>
                    <p:nvPr/>
                  </p:nvCxnSpPr>
                  <p:spPr>
                    <a:xfrm>
                      <a:off x="3275856" y="4247744"/>
                      <a:ext cx="782983" cy="553764"/>
                    </a:xfrm>
                    <a:prstGeom prst="line">
                      <a:avLst/>
                    </a:prstGeom>
                    <a:ln w="50800" cmpd="dbl">
                      <a:solidFill>
                        <a:srgbClr val="FFCC66"/>
                      </a:solidFill>
                    </a:ln>
                  </p:spPr>
                  <p:style>
                    <a:lnRef idx="1">
                      <a:schemeClr val="accent1"/>
                    </a:lnRef>
                    <a:fillRef idx="0">
                      <a:schemeClr val="accent1"/>
                    </a:fillRef>
                    <a:effectRef idx="0">
                      <a:schemeClr val="accent1"/>
                    </a:effectRef>
                    <a:fontRef idx="minor">
                      <a:schemeClr val="tx1"/>
                    </a:fontRef>
                  </p:style>
                </p:cxnSp>
                <p:grpSp>
                  <p:nvGrpSpPr>
                    <p:cNvPr id="82" name="グループ化 81"/>
                    <p:cNvGrpSpPr/>
                    <p:nvPr/>
                  </p:nvGrpSpPr>
                  <p:grpSpPr>
                    <a:xfrm>
                      <a:off x="2007302" y="2140529"/>
                      <a:ext cx="3919333" cy="3368513"/>
                      <a:chOff x="2007302" y="2140529"/>
                      <a:chExt cx="3919333" cy="3368513"/>
                    </a:xfrm>
                  </p:grpSpPr>
                  <p:sp>
                    <p:nvSpPr>
                      <p:cNvPr id="4" name="星 5 3"/>
                      <p:cNvSpPr/>
                      <p:nvPr/>
                    </p:nvSpPr>
                    <p:spPr>
                      <a:xfrm>
                        <a:off x="2007302" y="2140529"/>
                        <a:ext cx="3919333" cy="3368513"/>
                      </a:xfrm>
                      <a:prstGeom prst="star5">
                        <a:avLst/>
                      </a:prstGeom>
                      <a:noFill/>
                      <a:ln w="50800" cmpd="dbl">
                        <a:solidFill>
                          <a:srgbClr val="FFCC66"/>
                        </a:solidFill>
                      </a:ln>
                      <a:effectLst>
                        <a:glow rad="139700">
                          <a:schemeClr val="accent2">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38" name="直線コネクタ 37"/>
                      <p:cNvCxnSpPr/>
                      <p:nvPr/>
                    </p:nvCxnSpPr>
                    <p:spPr>
                      <a:xfrm flipH="1">
                        <a:off x="3262189" y="3460358"/>
                        <a:ext cx="265706" cy="782987"/>
                      </a:xfrm>
                      <a:prstGeom prst="line">
                        <a:avLst/>
                      </a:prstGeom>
                      <a:ln w="50800" cmpd="dbl">
                        <a:solidFill>
                          <a:srgbClr val="FFCC66"/>
                        </a:solidFill>
                      </a:ln>
                    </p:spPr>
                    <p:style>
                      <a:lnRef idx="1">
                        <a:schemeClr val="accent1"/>
                      </a:lnRef>
                      <a:fillRef idx="0">
                        <a:schemeClr val="accent1"/>
                      </a:fillRef>
                      <a:effectRef idx="0">
                        <a:schemeClr val="accent1"/>
                      </a:effectRef>
                      <a:fontRef idx="minor">
                        <a:schemeClr val="tx1"/>
                      </a:fontRef>
                    </p:style>
                  </p:cxnSp>
                </p:grpSp>
              </p:grpSp>
              <p:cxnSp>
                <p:nvCxnSpPr>
                  <p:cNvPr id="42" name="直線コネクタ 41"/>
                  <p:cNvCxnSpPr/>
                  <p:nvPr/>
                </p:nvCxnSpPr>
                <p:spPr>
                  <a:xfrm flipV="1">
                    <a:off x="3964484" y="4225445"/>
                    <a:ext cx="823540" cy="499702"/>
                  </a:xfrm>
                  <a:prstGeom prst="line">
                    <a:avLst/>
                  </a:prstGeom>
                  <a:ln w="50800" cmpd="dbl">
                    <a:solidFill>
                      <a:srgbClr val="FFCC66"/>
                    </a:solidFill>
                  </a:ln>
                </p:spPr>
                <p:style>
                  <a:lnRef idx="1">
                    <a:schemeClr val="accent1"/>
                  </a:lnRef>
                  <a:fillRef idx="0">
                    <a:schemeClr val="accent1"/>
                  </a:fillRef>
                  <a:effectRef idx="0">
                    <a:schemeClr val="accent1"/>
                  </a:effectRef>
                  <a:fontRef idx="minor">
                    <a:schemeClr val="tx1"/>
                  </a:fontRef>
                </p:style>
              </p:cxnSp>
            </p:grpSp>
            <p:cxnSp>
              <p:nvCxnSpPr>
                <p:cNvPr id="44" name="直線コネクタ 43"/>
                <p:cNvCxnSpPr/>
                <p:nvPr/>
              </p:nvCxnSpPr>
              <p:spPr>
                <a:xfrm>
                  <a:off x="4376254" y="3393866"/>
                  <a:ext cx="411770" cy="987419"/>
                </a:xfrm>
                <a:prstGeom prst="line">
                  <a:avLst/>
                </a:prstGeom>
                <a:ln w="50800" cmpd="dbl">
                  <a:solidFill>
                    <a:srgbClr val="FFCC66"/>
                  </a:solidFill>
                </a:ln>
              </p:spPr>
              <p:style>
                <a:lnRef idx="1">
                  <a:schemeClr val="accent1"/>
                </a:lnRef>
                <a:fillRef idx="0">
                  <a:schemeClr val="accent1"/>
                </a:fillRef>
                <a:effectRef idx="0">
                  <a:schemeClr val="accent1"/>
                </a:effectRef>
                <a:fontRef idx="minor">
                  <a:schemeClr val="tx1"/>
                </a:fontRef>
              </p:style>
            </p:cxnSp>
          </p:grpSp>
        </p:grpSp>
      </p:grpSp>
      <p:sp>
        <p:nvSpPr>
          <p:cNvPr id="43" name="タイトル 1"/>
          <p:cNvSpPr>
            <a:spLocks noGrp="1"/>
          </p:cNvSpPr>
          <p:nvPr>
            <p:ph type="title"/>
          </p:nvPr>
        </p:nvSpPr>
        <p:spPr>
          <a:xfrm>
            <a:off x="395536" y="581199"/>
            <a:ext cx="2232248" cy="639008"/>
          </a:xfrm>
        </p:spPr>
        <p:txBody>
          <a:bodyPr/>
          <a:lstStyle/>
          <a:p>
            <a:r>
              <a:rPr lang="ja-JP" altLang="en-US" dirty="0" smtClean="0"/>
              <a:t>風邪</a:t>
            </a:r>
            <a:endParaRPr kumimoji="1" lang="ja-JP" altLang="en-US" dirty="0"/>
          </a:p>
        </p:txBody>
      </p:sp>
      <p:sp>
        <p:nvSpPr>
          <p:cNvPr id="25" name="コンテンツ プレースホルダー 2"/>
          <p:cNvSpPr>
            <a:spLocks noGrp="1"/>
          </p:cNvSpPr>
          <p:nvPr>
            <p:ph idx="1"/>
          </p:nvPr>
        </p:nvSpPr>
        <p:spPr>
          <a:xfrm>
            <a:off x="841253" y="2873487"/>
            <a:ext cx="7520940" cy="3579849"/>
          </a:xfrm>
        </p:spPr>
        <p:txBody>
          <a:bodyPr>
            <a:normAutofit/>
          </a:bodyPr>
          <a:lstStyle/>
          <a:p>
            <a:pPr marL="45720" indent="0">
              <a:buNone/>
            </a:pPr>
            <a:r>
              <a:rPr lang="ja-JP" altLang="ja-JP" sz="2400" dirty="0" smtClean="0"/>
              <a:t>春</a:t>
            </a:r>
            <a:r>
              <a:rPr lang="ja-JP" altLang="ja-JP" sz="2400" dirty="0"/>
              <a:t>に発生しやすいが、一年中いつでも</a:t>
            </a:r>
            <a:r>
              <a:rPr lang="ja-JP" altLang="ja-JP" sz="2400" dirty="0" smtClean="0"/>
              <a:t>起こる</a:t>
            </a:r>
            <a:r>
              <a:rPr lang="ja-JP" altLang="en-US" sz="2400" dirty="0" smtClean="0"/>
              <a:t>　</a:t>
            </a:r>
            <a:endParaRPr lang="en-US" altLang="ja-JP" sz="2400" dirty="0"/>
          </a:p>
          <a:p>
            <a:pPr marL="45720" indent="0">
              <a:buNone/>
            </a:pPr>
            <a:r>
              <a:rPr lang="ja-JP" altLang="en-US" sz="2400" dirty="0" smtClean="0"/>
              <a:t>陽</a:t>
            </a:r>
            <a:r>
              <a:rPr lang="ja-JP" altLang="en-US" sz="2400" dirty="0"/>
              <a:t>邪</a:t>
            </a:r>
            <a:endParaRPr lang="ja-JP" altLang="ja-JP" sz="2400" dirty="0"/>
          </a:p>
          <a:p>
            <a:pPr marL="45720" indent="0">
              <a:buNone/>
            </a:pPr>
            <a:r>
              <a:rPr lang="ja-JP" altLang="en-US" sz="2400" dirty="0" smtClean="0"/>
              <a:t>身体の</a:t>
            </a:r>
            <a:r>
              <a:rPr lang="ja-JP" altLang="ja-JP" sz="2400" dirty="0" smtClean="0"/>
              <a:t>上部や</a:t>
            </a:r>
            <a:r>
              <a:rPr lang="ja-JP" altLang="en-US" sz="2400" dirty="0" smtClean="0"/>
              <a:t>体</a:t>
            </a:r>
            <a:r>
              <a:rPr lang="ja-JP" altLang="ja-JP" sz="2400" dirty="0" smtClean="0"/>
              <a:t>表</a:t>
            </a:r>
            <a:r>
              <a:rPr lang="ja-JP" altLang="ja-JP" sz="2400" dirty="0"/>
              <a:t>を中心に侵襲</a:t>
            </a:r>
          </a:p>
          <a:p>
            <a:pPr marL="45720" indent="0">
              <a:buNone/>
            </a:pPr>
            <a:r>
              <a:rPr lang="ja-JP" altLang="ja-JP" sz="2400" dirty="0" smtClean="0"/>
              <a:t>急速</a:t>
            </a:r>
            <a:r>
              <a:rPr lang="ja-JP" altLang="ja-JP" sz="2400" dirty="0"/>
              <a:t>に</a:t>
            </a:r>
            <a:r>
              <a:rPr lang="ja-JP" altLang="ja-JP" sz="2400" dirty="0" smtClean="0"/>
              <a:t>発症</a:t>
            </a:r>
            <a:r>
              <a:rPr lang="ja-JP" altLang="en-US" sz="2400" dirty="0" smtClean="0"/>
              <a:t>し</a:t>
            </a:r>
            <a:r>
              <a:rPr lang="ja-JP" altLang="ja-JP" sz="2400" dirty="0" smtClean="0"/>
              <a:t>、</a:t>
            </a:r>
            <a:r>
              <a:rPr lang="ja-JP" altLang="ja-JP" sz="2400" dirty="0"/>
              <a:t>変化に富む</a:t>
            </a:r>
            <a:r>
              <a:rPr lang="ja-JP" altLang="ja-JP" sz="2400" dirty="0" smtClean="0"/>
              <a:t>病変</a:t>
            </a:r>
            <a:r>
              <a:rPr lang="ja-JP" altLang="en-US" sz="2400" dirty="0" smtClean="0"/>
              <a:t>である</a:t>
            </a:r>
            <a:r>
              <a:rPr lang="en-US" altLang="ja-JP" sz="2400" dirty="0" smtClean="0"/>
              <a:t/>
            </a:r>
            <a:br>
              <a:rPr lang="en-US" altLang="ja-JP" sz="2400" dirty="0" smtClean="0"/>
            </a:br>
            <a:r>
              <a:rPr lang="ja-JP" altLang="ja-JP" sz="2400" dirty="0" smtClean="0"/>
              <a:t>（</a:t>
            </a:r>
            <a:r>
              <a:rPr lang="ja-JP" altLang="ja-JP" sz="2400" dirty="0"/>
              <a:t>患部が移動したり、症状が出たり消えたり） </a:t>
            </a:r>
          </a:p>
          <a:p>
            <a:pPr marL="45720" indent="0">
              <a:buNone/>
            </a:pPr>
            <a:r>
              <a:rPr lang="ja-JP" altLang="ja-JP" sz="2400" dirty="0" smtClean="0"/>
              <a:t>遊走性</a:t>
            </a:r>
            <a:r>
              <a:rPr lang="ja-JP" altLang="ja-JP" sz="2400" dirty="0"/>
              <a:t>の疼痛や蚤痒など</a:t>
            </a:r>
          </a:p>
          <a:p>
            <a:pPr marL="45720" indent="0">
              <a:buNone/>
            </a:pPr>
            <a:r>
              <a:rPr lang="ja-JP" altLang="en-US" sz="2400" dirty="0" smtClean="0"/>
              <a:t>また</a:t>
            </a:r>
            <a:r>
              <a:rPr lang="ja-JP" altLang="ja-JP" sz="2400" dirty="0" smtClean="0"/>
              <a:t>、</a:t>
            </a:r>
            <a:r>
              <a:rPr lang="ja-JP" altLang="ja-JP" sz="2400" dirty="0"/>
              <a:t>「諸邪の長」ともいわれ、他の外邪の先導役となることが多い</a:t>
            </a:r>
          </a:p>
          <a:p>
            <a:endParaRPr kumimoji="1" lang="ja-JP" altLang="en-US" dirty="0"/>
          </a:p>
        </p:txBody>
      </p:sp>
      <p:sp>
        <p:nvSpPr>
          <p:cNvPr id="2" name="円/楕円 1"/>
          <p:cNvSpPr/>
          <p:nvPr/>
        </p:nvSpPr>
        <p:spPr>
          <a:xfrm>
            <a:off x="7884368" y="122046"/>
            <a:ext cx="403522" cy="426634"/>
          </a:xfrm>
          <a:prstGeom prst="ellipse">
            <a:avLst/>
          </a:prstGeom>
          <a:noFill/>
          <a:ln w="44450">
            <a:solidFill>
              <a:schemeClr val="accent1">
                <a:lumMod val="20000"/>
                <a:lumOff val="80000"/>
              </a:schemeClr>
            </a:solidFill>
          </a:ln>
          <a:effectLst>
            <a:glow rad="139700">
              <a:schemeClr val="accent1">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テキスト ボックス 2"/>
          <p:cNvSpPr txBox="1"/>
          <p:nvPr/>
        </p:nvSpPr>
        <p:spPr>
          <a:xfrm>
            <a:off x="869893" y="1700808"/>
            <a:ext cx="7714053" cy="1231106"/>
          </a:xfrm>
          <a:prstGeom prst="rect">
            <a:avLst/>
          </a:prstGeom>
          <a:noFill/>
        </p:spPr>
        <p:txBody>
          <a:bodyPr wrap="square" rtlCol="0">
            <a:spAutoFit/>
          </a:bodyPr>
          <a:lstStyle/>
          <a:p>
            <a:pPr marL="45720" indent="0">
              <a:buNone/>
            </a:pPr>
            <a:r>
              <a:rPr lang="ja-JP" altLang="ja-JP" sz="2800" dirty="0" smtClean="0">
                <a:solidFill>
                  <a:schemeClr val="accent2">
                    <a:lumMod val="50000"/>
                  </a:schemeClr>
                </a:solidFill>
              </a:rPr>
              <a:t>軽くて</a:t>
            </a:r>
            <a:r>
              <a:rPr lang="ja-JP" altLang="ja-JP" sz="2800" dirty="0">
                <a:solidFill>
                  <a:schemeClr val="accent2">
                    <a:lumMod val="50000"/>
                  </a:schemeClr>
                </a:solidFill>
              </a:rPr>
              <a:t>、急に起こって、</a:t>
            </a:r>
            <a:endParaRPr lang="en-US" altLang="ja-JP" sz="2800" dirty="0">
              <a:solidFill>
                <a:schemeClr val="accent2">
                  <a:lumMod val="50000"/>
                </a:schemeClr>
              </a:solidFill>
            </a:endParaRPr>
          </a:p>
          <a:p>
            <a:pPr marL="45720" indent="0">
              <a:buNone/>
            </a:pPr>
            <a:r>
              <a:rPr lang="ja-JP" altLang="ja-JP" sz="2800" dirty="0">
                <a:solidFill>
                  <a:schemeClr val="accent2">
                    <a:lumMod val="50000"/>
                  </a:schemeClr>
                </a:solidFill>
              </a:rPr>
              <a:t>ちょこまかよく動いて、変化するイメージ</a:t>
            </a:r>
          </a:p>
          <a:p>
            <a:endParaRPr kumimoji="1" lang="ja-JP" altLang="en-US" dirty="0"/>
          </a:p>
        </p:txBody>
      </p:sp>
    </p:spTree>
    <p:extLst>
      <p:ext uri="{BB962C8B-B14F-4D97-AF65-F5344CB8AC3E}">
        <p14:creationId xmlns:p14="http://schemas.microsoft.com/office/powerpoint/2010/main" val="3269539240"/>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5">
                                            <p:txEl>
                                              <p:pRg st="0" end="0"/>
                                            </p:txEl>
                                          </p:spTgt>
                                        </p:tgtEl>
                                        <p:attrNameLst>
                                          <p:attrName>style.visibility</p:attrName>
                                        </p:attrNameLst>
                                      </p:cBhvr>
                                      <p:to>
                                        <p:strVal val="visible"/>
                                      </p:to>
                                    </p:set>
                                    <p:animEffect transition="in" filter="fade">
                                      <p:cBhvr>
                                        <p:cTn id="12" dur="500"/>
                                        <p:tgtEl>
                                          <p:spTgt spid="2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5">
                                            <p:txEl>
                                              <p:pRg st="1" end="1"/>
                                            </p:txEl>
                                          </p:spTgt>
                                        </p:tgtEl>
                                        <p:attrNameLst>
                                          <p:attrName>style.visibility</p:attrName>
                                        </p:attrNameLst>
                                      </p:cBhvr>
                                      <p:to>
                                        <p:strVal val="visible"/>
                                      </p:to>
                                    </p:set>
                                    <p:animEffect transition="in" filter="fade">
                                      <p:cBhvr>
                                        <p:cTn id="17" dur="500"/>
                                        <p:tgtEl>
                                          <p:spTgt spid="25">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5">
                                            <p:txEl>
                                              <p:pRg st="2" end="2"/>
                                            </p:txEl>
                                          </p:spTgt>
                                        </p:tgtEl>
                                        <p:attrNameLst>
                                          <p:attrName>style.visibility</p:attrName>
                                        </p:attrNameLst>
                                      </p:cBhvr>
                                      <p:to>
                                        <p:strVal val="visible"/>
                                      </p:to>
                                    </p:set>
                                    <p:animEffect transition="in" filter="fade">
                                      <p:cBhvr>
                                        <p:cTn id="22" dur="500"/>
                                        <p:tgtEl>
                                          <p:spTgt spid="25">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5">
                                            <p:txEl>
                                              <p:pRg st="3" end="3"/>
                                            </p:txEl>
                                          </p:spTgt>
                                        </p:tgtEl>
                                        <p:attrNameLst>
                                          <p:attrName>style.visibility</p:attrName>
                                        </p:attrNameLst>
                                      </p:cBhvr>
                                      <p:to>
                                        <p:strVal val="visible"/>
                                      </p:to>
                                    </p:set>
                                    <p:animEffect transition="in" filter="fade">
                                      <p:cBhvr>
                                        <p:cTn id="27" dur="500"/>
                                        <p:tgtEl>
                                          <p:spTgt spid="25">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25">
                                            <p:txEl>
                                              <p:pRg st="4" end="4"/>
                                            </p:txEl>
                                          </p:spTgt>
                                        </p:tgtEl>
                                        <p:attrNameLst>
                                          <p:attrName>style.visibility</p:attrName>
                                        </p:attrNameLst>
                                      </p:cBhvr>
                                      <p:to>
                                        <p:strVal val="visible"/>
                                      </p:to>
                                    </p:set>
                                    <p:animEffect transition="in" filter="fade">
                                      <p:cBhvr>
                                        <p:cTn id="32" dur="500"/>
                                        <p:tgtEl>
                                          <p:spTgt spid="25">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25">
                                            <p:txEl>
                                              <p:pRg st="5" end="5"/>
                                            </p:txEl>
                                          </p:spTgt>
                                        </p:tgtEl>
                                        <p:attrNameLst>
                                          <p:attrName>style.visibility</p:attrName>
                                        </p:attrNameLst>
                                      </p:cBhvr>
                                      <p:to>
                                        <p:strVal val="visible"/>
                                      </p:to>
                                    </p:set>
                                    <p:animEffect transition="in" filter="fade">
                                      <p:cBhvr>
                                        <p:cTn id="37" dur="500"/>
                                        <p:tgtEl>
                                          <p:spTgt spid="2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build="p"/>
      <p:bldP spid="3"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グリッド">
  <a:themeElements>
    <a:clrScheme name="グリッド">
      <a:dk1>
        <a:sysClr val="windowText" lastClr="000000"/>
      </a:dk1>
      <a:lt1>
        <a:sysClr val="window" lastClr="FFFFFF"/>
      </a:lt1>
      <a:dk2>
        <a:srgbClr val="534949"/>
      </a:dk2>
      <a:lt2>
        <a:srgbClr val="CCD1B9"/>
      </a:lt2>
      <a:accent1>
        <a:srgbClr val="C66951"/>
      </a:accent1>
      <a:accent2>
        <a:srgbClr val="BF974D"/>
      </a:accent2>
      <a:accent3>
        <a:srgbClr val="928B70"/>
      </a:accent3>
      <a:accent4>
        <a:srgbClr val="87706B"/>
      </a:accent4>
      <a:accent5>
        <a:srgbClr val="94734E"/>
      </a:accent5>
      <a:accent6>
        <a:srgbClr val="6F777D"/>
      </a:accent6>
      <a:hlink>
        <a:srgbClr val="CC9900"/>
      </a:hlink>
      <a:folHlink>
        <a:srgbClr val="C0C0C0"/>
      </a:folHlink>
    </a:clrScheme>
    <a:fontScheme name="グリッド">
      <a:maj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ajorFont>
      <a:min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inorFont>
    </a:fontScheme>
    <a:fmtScheme name="グリッド">
      <a:fillStyleLst>
        <a:solidFill>
          <a:schemeClr val="phClr"/>
        </a:solidFill>
        <a:solidFill>
          <a:schemeClr val="phClr">
            <a:tint val="50000"/>
          </a:schemeClr>
        </a:solidFill>
        <a:gradFill rotWithShape="1">
          <a:gsLst>
            <a:gs pos="0">
              <a:schemeClr val="phClr"/>
            </a:gs>
            <a:gs pos="90000">
              <a:schemeClr val="phClr">
                <a:shade val="100000"/>
              </a:schemeClr>
            </a:gs>
            <a:gs pos="100000">
              <a:schemeClr val="phClr">
                <a:shade val="85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effectStyle>
        <a:effectStyle>
          <a:effectLst>
            <a:outerShdw blurRad="31750" dist="25400" dir="5400000" rotWithShape="0">
              <a:srgbClr val="000000">
                <a:alpha val="50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30000"/>
              </a:schemeClr>
            </a:contourClr>
          </a:sp3d>
        </a:effectStyle>
      </a:effectStyleLst>
      <a:bgFillStyleLst>
        <a:solidFill>
          <a:schemeClr val="phClr"/>
        </a:solidFill>
        <a:solidFill>
          <a:schemeClr val="phClr">
            <a:tint val="90000"/>
            <a:shade val="93000"/>
            <a:satMod val="150000"/>
          </a:schemeClr>
        </a:solidFill>
        <a:blipFill rotWithShape="1">
          <a:blip xmlns:r="http://schemas.openxmlformats.org/officeDocument/2006/relationships" r:embed="rId1">
            <a:duotone>
              <a:schemeClr val="phClr">
                <a:tint val="95000"/>
              </a:schemeClr>
              <a:schemeClr val="phClr">
                <a:shade val="93000"/>
                <a:satMod val="11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Grid</Template>
  <TotalTime>1045</TotalTime>
  <Words>1439</Words>
  <Application>Microsoft Office PowerPoint</Application>
  <PresentationFormat>画面に合わせる (4:3)</PresentationFormat>
  <Paragraphs>560</Paragraphs>
  <Slides>38</Slides>
  <Notes>0</Notes>
  <HiddenSlides>0</HiddenSlides>
  <MMClips>0</MMClips>
  <ScaleCrop>false</ScaleCrop>
  <HeadingPairs>
    <vt:vector size="4" baseType="variant">
      <vt:variant>
        <vt:lpstr>テーマ</vt:lpstr>
      </vt:variant>
      <vt:variant>
        <vt:i4>1</vt:i4>
      </vt:variant>
      <vt:variant>
        <vt:lpstr>スライド タイトル</vt:lpstr>
      </vt:variant>
      <vt:variant>
        <vt:i4>38</vt:i4>
      </vt:variant>
    </vt:vector>
  </HeadingPairs>
  <TitlesOfParts>
    <vt:vector size="39" baseType="lpstr">
      <vt:lpstr>グリッド</vt:lpstr>
      <vt:lpstr>病因病機学</vt:lpstr>
      <vt:lpstr>まず、病因病機学･･･とは･･･？</vt:lpstr>
      <vt:lpstr>病気はどこから来るのか･･･？</vt:lpstr>
      <vt:lpstr>病気はどこから来るのか･･･？</vt:lpstr>
      <vt:lpstr>①病因論</vt:lpstr>
      <vt:lpstr>◆外因：六淫＋疫癘</vt:lpstr>
      <vt:lpstr>◆外因：六淫＋疫癘</vt:lpstr>
      <vt:lpstr>◆外因：六淫＋疫癘</vt:lpstr>
      <vt:lpstr>風邪</vt:lpstr>
      <vt:lpstr>暑邪</vt:lpstr>
      <vt:lpstr>湿邪</vt:lpstr>
      <vt:lpstr>燥邪</vt:lpstr>
      <vt:lpstr>寒邪</vt:lpstr>
      <vt:lpstr>寒邪</vt:lpstr>
      <vt:lpstr>火邪（熱邪）</vt:lpstr>
      <vt:lpstr>①病因論</vt:lpstr>
      <vt:lpstr>◆内因：七情の失調</vt:lpstr>
      <vt:lpstr>①病因論</vt:lpstr>
      <vt:lpstr>◆不内外因</vt:lpstr>
      <vt:lpstr>◆不内外因</vt:lpstr>
      <vt:lpstr>①病因論</vt:lpstr>
      <vt:lpstr>◆病理産物</vt:lpstr>
      <vt:lpstr>瘀血と痰飲</vt:lpstr>
      <vt:lpstr>病因病機学･･･とは･･･？</vt:lpstr>
      <vt:lpstr>②病機論</vt:lpstr>
      <vt:lpstr>■邪正相争</vt:lpstr>
      <vt:lpstr>発病原因が邪実なのか正虚なのかを 考えるのが重要。</vt:lpstr>
      <vt:lpstr>■邪正相争</vt:lpstr>
      <vt:lpstr>②病機論</vt:lpstr>
      <vt:lpstr>■陰陽失調</vt:lpstr>
      <vt:lpstr>■陰陽失調</vt:lpstr>
      <vt:lpstr>■陰陽失調</vt:lpstr>
      <vt:lpstr>■陰陽失調</vt:lpstr>
      <vt:lpstr>②病機論</vt:lpstr>
      <vt:lpstr>■気血津液失調</vt:lpstr>
      <vt:lpstr>■気血津液失調</vt:lpstr>
      <vt:lpstr>■気血津液失調</vt:lpstr>
      <vt:lpstr>ご清聴ありがとうございました</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病因病機学</dc:title>
  <dc:creator>yuri.sakagami</dc:creator>
  <cp:lastModifiedBy>YASUHITO</cp:lastModifiedBy>
  <cp:revision>107</cp:revision>
  <dcterms:created xsi:type="dcterms:W3CDTF">2011-05-23T22:33:05Z</dcterms:created>
  <dcterms:modified xsi:type="dcterms:W3CDTF">2013-09-22T14:23:23Z</dcterms:modified>
</cp:coreProperties>
</file>