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"/>
  </p:notesMasterIdLst>
  <p:sldIdLst>
    <p:sldId id="287" r:id="rId2"/>
    <p:sldId id="272" r:id="rId3"/>
    <p:sldId id="273" r:id="rId4"/>
    <p:sldId id="274" r:id="rId5"/>
    <p:sldId id="277" r:id="rId6"/>
  </p:sldIdLst>
  <p:sldSz cx="9144000" cy="6858000" type="screen4x3"/>
  <p:notesSz cx="6858000" cy="9144000"/>
  <p:defaultTextStyle>
    <a:defPPr>
      <a:defRPr lang="ja-JP"/>
    </a:defPPr>
    <a:lvl1pPr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070" autoAdjust="0"/>
  </p:normalViewPr>
  <p:slideViewPr>
    <p:cSldViewPr snapToGrid="0">
      <p:cViewPr>
        <p:scale>
          <a:sx n="50" d="100"/>
          <a:sy n="50" d="100"/>
        </p:scale>
        <p:origin x="-1448" y="-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0D76-3710-4AFE-B1AF-1887AAB6089E}" type="datetimeFigureOut">
              <a:rPr kumimoji="1" lang="ja-JP" altLang="en-US" smtClean="0"/>
              <a:t>2014/02/25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BDD-10AA-4B2C-93E4-0668941A1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19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83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70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24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5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1"/>
            <a:ext cx="6358014" cy="71439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7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9F928-17BA-4F42-A672-68462B94ACC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39C1F-A31D-4A70-B58D-6B0D3D25055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40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978" y="365295"/>
            <a:ext cx="7886045" cy="1326177"/>
          </a:xfrm>
        </p:spPr>
        <p:txBody>
          <a:bodyPr lIns="91477" tIns="45738" rIns="91477" bIns="45738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978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8A86C3A-B0B5-47E5-8079-8CD4B264DCB3}" type="datetimeFigureOut">
              <a:rPr lang="ja-JP" altLang="en-US"/>
              <a:pPr/>
              <a:t>2014/02/25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41" y="6356118"/>
            <a:ext cx="3086119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8139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5040D19-BA0F-44EC-BC02-397467988E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66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99EDF7-DA18-4036-9E12-F3AEC8823F86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9A56F-77FD-47FA-81DF-F16E0166E9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D81F5-28CF-401C-ACFA-5462EB15DE77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053BF-FFE9-4110-B5EA-1BD7615C37E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9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F442E-9850-441B-8EF8-1C2AEFAB8F0B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B008A-9C1D-4F59-A939-54CC51EE324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4BC6C-8A06-43A0-BA06-47431C3AC9F5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36AEC-181E-476B-89D1-2994CA3049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9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FA5CC-8987-4642-83EA-D1FAD0DAD57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64CCF-3368-4129-B9E1-08325D40A0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D0057-CCA9-489F-BF35-3E11BE83F6DC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67FA3-E5A8-4729-9E13-87595431AE3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9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5"/>
            <a:ext cx="3057508" cy="633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C5331-9F35-487A-BBF0-D132773C3FA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9A2A3-8335-43B3-8845-0234A8C58C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15144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冷えによる頭痛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臨床的によく見る頭痛①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1477" tIns="45738" rIns="91477" bIns="45738" anchor="t"/>
          <a:lstStyle/>
          <a:p>
            <a:pPr marL="449443" indent="-449443"/>
            <a:r>
              <a:rPr lang="ja-JP" altLang="en-US" b="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冷え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477" tIns="45738" rIns="91477" bIns="45738"/>
          <a:lstStyle/>
          <a:p>
            <a:pPr marL="449443" indent="-449443"/>
            <a:r>
              <a:rPr lang="ja-JP" altLang="en-US" sz="31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冷えによる身体への影響＝気</a:t>
            </a:r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や血、</a:t>
            </a:r>
            <a:r>
              <a:rPr lang="ja-JP" altLang="en-US" sz="31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津液を滞らせる</a:t>
            </a:r>
            <a:endParaRPr lang="ja-JP" altLang="en-US" sz="3100" dirty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449443" indent="-449443">
              <a:buNone/>
            </a:pPr>
            <a:r>
              <a:rPr lang="ja-JP" altLang="en-US" sz="31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　→</a:t>
            </a:r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「</a:t>
            </a:r>
            <a:r>
              <a:rPr lang="ja-JP" altLang="en-US" sz="31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不通則痛</a:t>
            </a:r>
            <a:r>
              <a:rPr lang="ja-JP" altLang="en-US" sz="14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（つうじざれ</a:t>
            </a:r>
            <a:r>
              <a:rPr lang="ja-JP" altLang="en-US" sz="1400" dirty="0" err="1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ば</a:t>
            </a:r>
            <a:r>
              <a:rPr lang="ja-JP" altLang="en-US" sz="14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すなわちいたし）</a:t>
            </a:r>
            <a:r>
              <a:rPr lang="ja-JP" altLang="en-US" sz="31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」：滞れば</a:t>
            </a:r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痛みを生じる</a:t>
            </a:r>
          </a:p>
          <a:p>
            <a:pPr marL="449443" indent="-449443"/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冷えの原因→気の不足、寒邪の侵襲、津液過剰など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844" y="4319921"/>
            <a:ext cx="1331018" cy="218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487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1477" tIns="45738" rIns="91477" bIns="45738" anchor="t">
            <a:normAutofit fontScale="90000"/>
          </a:bodyPr>
          <a:lstStyle/>
          <a:p>
            <a:pPr marL="449443" indent="-449443"/>
            <a:r>
              <a:rPr lang="ja-JP" altLang="en-US" sz="4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気の不足による冷え</a:t>
            </a:r>
            <a:br>
              <a:rPr lang="ja-JP" altLang="en-US" sz="4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</a:br>
            <a:endParaRPr lang="ja-JP" altLang="en-US" sz="4500" dirty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5"/>
            <a:ext cx="8229600" cy="5357825"/>
          </a:xfrm>
          <a:ln/>
        </p:spPr>
        <p:txBody>
          <a:bodyPr lIns="91477" tIns="45738" rIns="91477" bIns="45738">
            <a:normAutofit/>
          </a:bodyPr>
          <a:lstStyle/>
          <a:p>
            <a:pPr marL="449443" indent="-449443"/>
            <a:r>
              <a:rPr lang="ja-JP" altLang="en-US" sz="30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気の</a:t>
            </a:r>
            <a:r>
              <a:rPr lang="ja-JP" altLang="en-US" sz="30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働き</a:t>
            </a:r>
            <a:endParaRPr lang="en-US" altLang="ja-JP" sz="3000" dirty="0" smtClean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849493" lvl="1" indent="-449443"/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推動：臓器の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生理的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活動推進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、血や津液の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運搬</a:t>
            </a:r>
            <a:endParaRPr lang="en-US" altLang="ja-JP" sz="2600" dirty="0" smtClean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849493" lvl="1" indent="-449443"/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温昫</a:t>
            </a:r>
            <a:r>
              <a:rPr lang="ja-JP" altLang="en-US" sz="1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（おんく）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：人体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の体温を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保つ</a:t>
            </a:r>
            <a:endParaRPr lang="en-US" altLang="ja-JP" sz="2600" dirty="0" smtClean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849493" lvl="1" indent="-449443"/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防御：外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邪の侵襲を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防ぐ</a:t>
            </a:r>
            <a:endParaRPr lang="en-US" altLang="ja-JP" sz="2600" dirty="0" smtClean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849493" lvl="1" indent="-449443"/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固摂</a:t>
            </a:r>
            <a:r>
              <a:rPr lang="ja-JP" altLang="en-US" sz="1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（こせつ）：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血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や津液などが外部に勝手に漏れ出るのを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防ぐ</a:t>
            </a:r>
            <a:endParaRPr lang="en-US" altLang="ja-JP" sz="2600" dirty="0" smtClean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849493" lvl="1" indent="-449443"/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気化：飲食物</a:t>
            </a:r>
            <a:r>
              <a:rPr lang="ja-JP" altLang="en-US" sz="26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から血や津液に変化させたり津液を尿や汗に変化させたり</a:t>
            </a:r>
            <a:r>
              <a:rPr lang="ja-JP" altLang="en-US" sz="260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する</a:t>
            </a:r>
            <a:endParaRPr lang="ja-JP" altLang="en-US" sz="2600" dirty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  <a:p>
            <a:pPr marL="449443" indent="-449443"/>
            <a:r>
              <a:rPr lang="ja-JP" altLang="en-US" sz="30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気の不足→これらの機能が低下、また、相対的に津液が多くなる→冷え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lIns="91477" tIns="45738" rIns="91477" bIns="45738"/>
          <a:lstStyle/>
          <a:p>
            <a:r>
              <a:rPr lang="en-US" altLang="ko-KR"/>
              <a:t>   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1477" tIns="45738" rIns="91477" bIns="45738" anchor="t">
            <a:normAutofit fontScale="90000"/>
          </a:bodyPr>
          <a:lstStyle/>
          <a:p>
            <a:pPr marL="449443" indent="-449443"/>
            <a:r>
              <a:rPr lang="ja-JP" altLang="en-US" sz="43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気の不足による冷え～メカニズム～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3372" y="1485000"/>
            <a:ext cx="8535670" cy="46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32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77" tIns="45738" rIns="91477" bIns="45738"/>
          <a:lstStyle/>
          <a:p>
            <a:endParaRPr lang="ja-JP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477" tIns="45738" rIns="91477" bIns="45738"/>
          <a:lstStyle/>
          <a:p>
            <a:pPr marL="449443" indent="-449443"/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気は、水穀の気（脾胃）、天陽の気（肺）、先天の気（腎）が合わさったもの</a:t>
            </a:r>
          </a:p>
          <a:p>
            <a:pPr marL="449443" indent="-449443"/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これらの臓腑での気の産生機能の低下→気虚が生じる</a:t>
            </a:r>
          </a:p>
          <a:p>
            <a:pPr marL="449443" indent="-449443"/>
            <a:r>
              <a:rPr lang="ja-JP" altLang="en-US" sz="3100" dirty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大量発汗や大量出血で血や津液が急激に失われる→それに伴うように気も失われる→気脱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944" y="4869530"/>
            <a:ext cx="1639154" cy="153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487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1477" tIns="45738" rIns="91477" bIns="45738" anchor="t"/>
          <a:lstStyle/>
          <a:p>
            <a:pPr marL="449443" indent="-449443"/>
            <a:r>
              <a:rPr lang="ja-JP" altLang="en-US" b="0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この病態に対する処方</a:t>
            </a:r>
            <a:endParaRPr lang="ja-JP" altLang="en-US" b="0" dirty="0">
              <a:latin typeface="ＤＨＰ平成明朝体W7" panose="02010601000101010101" pitchFamily="2" charset="-128"/>
              <a:ea typeface="ＤＨＰ平成明朝体W7" panose="02010601000101010101" pitchFamily="2" charset="-128"/>
              <a:sym typeface="ＤＨＰ平成明朝体W7" panose="02010601000101010101" pitchFamily="2" charset="-128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372" y="1256295"/>
            <a:ext cx="8535670" cy="4686882"/>
          </a:xfrm>
          <a:ln/>
        </p:spPr>
        <p:txBody>
          <a:bodyPr lIns="91477" tIns="45738" rIns="91477" bIns="45738">
            <a:normAutofit/>
          </a:bodyPr>
          <a:lstStyle/>
          <a:p>
            <a:r>
              <a:rPr lang="ja-JP" altLang="en-US" b="1" dirty="0" smtClean="0">
                <a:solidFill>
                  <a:srgbClr val="FF9900"/>
                </a:solidFill>
              </a:rPr>
              <a:t>例：桂枝人参湯</a:t>
            </a:r>
            <a:endParaRPr lang="en-US" altLang="ja-JP" b="1" dirty="0" smtClean="0">
              <a:solidFill>
                <a:srgbClr val="FF9900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証：表風寒・裏虚寒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組成：桂皮 </a:t>
            </a:r>
            <a:r>
              <a:rPr lang="en-US" altLang="ja-JP" dirty="0" smtClean="0">
                <a:solidFill>
                  <a:schemeClr val="tx1"/>
                </a:solidFill>
              </a:rPr>
              <a:t>4.0g</a:t>
            </a:r>
            <a:r>
              <a:rPr lang="ja-JP" altLang="en-US" dirty="0" smtClean="0">
                <a:solidFill>
                  <a:schemeClr val="tx1"/>
                </a:solidFill>
              </a:rPr>
              <a:t>　甘草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蒼朮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人参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乾姜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効能：</a:t>
            </a:r>
            <a:r>
              <a:rPr lang="ja-JP" altLang="en-US" dirty="0" smtClean="0"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補気</a:t>
            </a:r>
            <a:r>
              <a:rPr lang="ja-JP" altLang="en-US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・健脾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1" y="3889353"/>
            <a:ext cx="3314700" cy="296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487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589</TotalTime>
  <Words>244</Words>
  <Application>Microsoft Macintosh PowerPoint</Application>
  <PresentationFormat>画面に合わせる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雪藤</vt:lpstr>
      <vt:lpstr>冷えによる頭痛</vt:lpstr>
      <vt:lpstr>冷え</vt:lpstr>
      <vt:lpstr>気の不足による冷え </vt:lpstr>
      <vt:lpstr>気の不足による冷え～メカニズム～</vt:lpstr>
      <vt:lpstr>この病態に対する処方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邪正相争による頭痛</dc:title>
  <dc:creator>h25 kadai</dc:creator>
  <cp:lastModifiedBy>下地 徹</cp:lastModifiedBy>
  <cp:revision>65</cp:revision>
  <dcterms:created xsi:type="dcterms:W3CDTF">2013-11-10T16:57:43Z</dcterms:created>
  <dcterms:modified xsi:type="dcterms:W3CDTF">2014-02-25T03:29:45Z</dcterms:modified>
</cp:coreProperties>
</file>