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7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Default Extension="wdp" ContentType="image/vnd.ms-photo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2"/>
  </p:notesMasterIdLst>
  <p:handoutMasterIdLst>
    <p:handoutMasterId r:id="rId43"/>
  </p:handoutMasterIdLst>
  <p:sldIdLst>
    <p:sldId id="256" r:id="rId2"/>
    <p:sldId id="257" r:id="rId3"/>
    <p:sldId id="273" r:id="rId4"/>
    <p:sldId id="264" r:id="rId5"/>
    <p:sldId id="265" r:id="rId6"/>
    <p:sldId id="274" r:id="rId7"/>
    <p:sldId id="266" r:id="rId8"/>
    <p:sldId id="275" r:id="rId9"/>
    <p:sldId id="301" r:id="rId10"/>
    <p:sldId id="302" r:id="rId11"/>
    <p:sldId id="303" r:id="rId12"/>
    <p:sldId id="304" r:id="rId13"/>
    <p:sldId id="279" r:id="rId14"/>
    <p:sldId id="280" r:id="rId15"/>
    <p:sldId id="281" r:id="rId16"/>
    <p:sldId id="282" r:id="rId17"/>
    <p:sldId id="283" r:id="rId18"/>
    <p:sldId id="284" r:id="rId19"/>
    <p:sldId id="285" r:id="rId20"/>
    <p:sldId id="286" r:id="rId21"/>
    <p:sldId id="287" r:id="rId22"/>
    <p:sldId id="288" r:id="rId23"/>
    <p:sldId id="289" r:id="rId24"/>
    <p:sldId id="290" r:id="rId25"/>
    <p:sldId id="291" r:id="rId26"/>
    <p:sldId id="292" r:id="rId27"/>
    <p:sldId id="293" r:id="rId28"/>
    <p:sldId id="267" r:id="rId29"/>
    <p:sldId id="268" r:id="rId30"/>
    <p:sldId id="269" r:id="rId31"/>
    <p:sldId id="270" r:id="rId32"/>
    <p:sldId id="271" r:id="rId33"/>
    <p:sldId id="272" r:id="rId34"/>
    <p:sldId id="276" r:id="rId35"/>
    <p:sldId id="277" r:id="rId36"/>
    <p:sldId id="278" r:id="rId37"/>
    <p:sldId id="299" r:id="rId38"/>
    <p:sldId id="305" r:id="rId39"/>
    <p:sldId id="306" r:id="rId40"/>
    <p:sldId id="307" r:id="rId41"/>
  </p:sldIdLst>
  <p:sldSz cx="9144000" cy="6858000" type="screen4x3"/>
  <p:notesSz cx="6805613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6A93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44" autoAdjust="0"/>
    <p:restoredTop sz="94660"/>
  </p:normalViewPr>
  <p:slideViewPr>
    <p:cSldViewPr>
      <p:cViewPr varScale="1">
        <p:scale>
          <a:sx n="68" d="100"/>
          <a:sy n="68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BD9F458-4F35-46D3-A1C9-F51CB8798D42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 phldr="1"/>
      <dgm:spPr/>
    </dgm:pt>
    <dgm:pt modelId="{5603BE2F-B666-4304-A347-7803E8A5F8EA}">
      <dgm:prSet phldrT="[テキスト]" custT="1"/>
      <dgm:spPr/>
      <dgm:t>
        <a:bodyPr/>
        <a:lstStyle/>
        <a:p>
          <a:r>
            <a:rPr kumimoji="1" lang="ja-JP" altLang="en-US" sz="1800" dirty="0" smtClean="0"/>
            <a:t>太陽</a:t>
          </a:r>
          <a:endParaRPr kumimoji="1" lang="ja-JP" altLang="en-US" sz="1800" dirty="0"/>
        </a:p>
      </dgm:t>
    </dgm:pt>
    <dgm:pt modelId="{51888D17-6532-443C-9EBB-7844958872B5}" type="parTrans" cxnId="{ADA7EDEE-CAB2-4F24-AA58-FB0BFE8B6622}">
      <dgm:prSet/>
      <dgm:spPr/>
      <dgm:t>
        <a:bodyPr/>
        <a:lstStyle/>
        <a:p>
          <a:endParaRPr kumimoji="1" lang="ja-JP" altLang="en-US"/>
        </a:p>
      </dgm:t>
    </dgm:pt>
    <dgm:pt modelId="{EF40FF8D-4050-4D80-8771-3AEB2D98DBB7}" type="sibTrans" cxnId="{ADA7EDEE-CAB2-4F24-AA58-FB0BFE8B6622}">
      <dgm:prSet/>
      <dgm:spPr/>
      <dgm:t>
        <a:bodyPr/>
        <a:lstStyle/>
        <a:p>
          <a:endParaRPr kumimoji="1" lang="ja-JP" altLang="en-US"/>
        </a:p>
      </dgm:t>
    </dgm:pt>
    <dgm:pt modelId="{5686B89C-0587-4580-876B-E2E1B23B2994}">
      <dgm:prSet phldrT="[テキスト]" custT="1"/>
      <dgm:spPr/>
      <dgm:t>
        <a:bodyPr/>
        <a:lstStyle/>
        <a:p>
          <a:r>
            <a:rPr lang="ja-JP" altLang="en-US" sz="1800" dirty="0" smtClean="0"/>
            <a:t>厥陰</a:t>
          </a:r>
          <a:endParaRPr lang="en-US" altLang="ja-JP" sz="1800" dirty="0" smtClean="0"/>
        </a:p>
      </dgm:t>
    </dgm:pt>
    <dgm:pt modelId="{AD5065F8-68EF-4C15-836C-BA0926E0BF6E}" type="parTrans" cxnId="{88C577D2-6DE6-4B11-AC8C-A6631400EC71}">
      <dgm:prSet/>
      <dgm:spPr/>
      <dgm:t>
        <a:bodyPr/>
        <a:lstStyle/>
        <a:p>
          <a:endParaRPr kumimoji="1" lang="ja-JP" altLang="en-US"/>
        </a:p>
      </dgm:t>
    </dgm:pt>
    <dgm:pt modelId="{32DB14CD-4F4C-4C61-9AE8-35198B290AB8}" type="sibTrans" cxnId="{88C577D2-6DE6-4B11-AC8C-A6631400EC71}">
      <dgm:prSet/>
      <dgm:spPr/>
      <dgm:t>
        <a:bodyPr/>
        <a:lstStyle/>
        <a:p>
          <a:endParaRPr kumimoji="1" lang="ja-JP" altLang="en-US"/>
        </a:p>
      </dgm:t>
    </dgm:pt>
    <dgm:pt modelId="{5D9C11B2-5A97-49E0-9D16-9BC6787FC6C7}">
      <dgm:prSet phldrT="[テキスト]" custT="1"/>
      <dgm:spPr/>
      <dgm:t>
        <a:bodyPr/>
        <a:lstStyle/>
        <a:p>
          <a:r>
            <a:rPr kumimoji="1" lang="ja-JP" altLang="en-US" sz="1800" dirty="0" smtClean="0"/>
            <a:t>少陰</a:t>
          </a:r>
          <a:endParaRPr kumimoji="1" lang="ja-JP" altLang="en-US" sz="1800" dirty="0"/>
        </a:p>
      </dgm:t>
    </dgm:pt>
    <dgm:pt modelId="{72F548BC-FAE5-4356-80C4-435354675450}" type="parTrans" cxnId="{DE3C34BF-844B-4928-81F4-D2507E22A231}">
      <dgm:prSet/>
      <dgm:spPr/>
      <dgm:t>
        <a:bodyPr/>
        <a:lstStyle/>
        <a:p>
          <a:endParaRPr kumimoji="1" lang="ja-JP" altLang="en-US"/>
        </a:p>
      </dgm:t>
    </dgm:pt>
    <dgm:pt modelId="{72300DAC-355B-4231-8F1F-B2B391510517}" type="sibTrans" cxnId="{DE3C34BF-844B-4928-81F4-D2507E22A231}">
      <dgm:prSet/>
      <dgm:spPr/>
      <dgm:t>
        <a:bodyPr/>
        <a:lstStyle/>
        <a:p>
          <a:endParaRPr kumimoji="1" lang="ja-JP" altLang="en-US"/>
        </a:p>
      </dgm:t>
    </dgm:pt>
    <dgm:pt modelId="{66FBD55B-8606-4025-A121-56C427143C91}">
      <dgm:prSet custT="1"/>
      <dgm:spPr/>
      <dgm:t>
        <a:bodyPr/>
        <a:lstStyle/>
        <a:p>
          <a:r>
            <a:rPr kumimoji="1" lang="ja-JP" altLang="en-US" sz="1800" dirty="0" smtClean="0"/>
            <a:t>陽明</a:t>
          </a:r>
          <a:endParaRPr kumimoji="1" lang="ja-JP" altLang="en-US" sz="1800" dirty="0"/>
        </a:p>
      </dgm:t>
    </dgm:pt>
    <dgm:pt modelId="{2F8B9B4B-9A9A-45D2-AA9D-78773D865988}" type="parTrans" cxnId="{5A0FF6E6-EEB6-4E6C-A7C8-6165C96805AB}">
      <dgm:prSet/>
      <dgm:spPr/>
      <dgm:t>
        <a:bodyPr/>
        <a:lstStyle/>
        <a:p>
          <a:endParaRPr kumimoji="1" lang="ja-JP" altLang="en-US"/>
        </a:p>
      </dgm:t>
    </dgm:pt>
    <dgm:pt modelId="{C85C68D6-DEA3-4BB2-9072-7419657620CB}" type="sibTrans" cxnId="{5A0FF6E6-EEB6-4E6C-A7C8-6165C96805AB}">
      <dgm:prSet/>
      <dgm:spPr/>
      <dgm:t>
        <a:bodyPr/>
        <a:lstStyle/>
        <a:p>
          <a:endParaRPr kumimoji="1" lang="ja-JP" altLang="en-US"/>
        </a:p>
      </dgm:t>
    </dgm:pt>
    <dgm:pt modelId="{D52BB7EB-BA2D-436D-9741-AE7137252C27}">
      <dgm:prSet custT="1"/>
      <dgm:spPr/>
      <dgm:t>
        <a:bodyPr/>
        <a:lstStyle/>
        <a:p>
          <a:r>
            <a:rPr kumimoji="1" lang="ja-JP" altLang="en-US" sz="1800" dirty="0" smtClean="0"/>
            <a:t>少陽</a:t>
          </a:r>
          <a:endParaRPr kumimoji="1" lang="ja-JP" altLang="en-US" sz="1800" dirty="0"/>
        </a:p>
      </dgm:t>
    </dgm:pt>
    <dgm:pt modelId="{603F740E-C699-47D8-92DE-27CB343C6FD7}" type="parTrans" cxnId="{4FEE656F-C38C-4066-A248-F8690236802F}">
      <dgm:prSet/>
      <dgm:spPr/>
      <dgm:t>
        <a:bodyPr/>
        <a:lstStyle/>
        <a:p>
          <a:endParaRPr kumimoji="1" lang="ja-JP" altLang="en-US"/>
        </a:p>
      </dgm:t>
    </dgm:pt>
    <dgm:pt modelId="{B068B448-98AE-4FC0-B8F5-EB1FA34257DC}" type="sibTrans" cxnId="{4FEE656F-C38C-4066-A248-F8690236802F}">
      <dgm:prSet/>
      <dgm:spPr/>
      <dgm:t>
        <a:bodyPr/>
        <a:lstStyle/>
        <a:p>
          <a:endParaRPr kumimoji="1" lang="ja-JP" altLang="en-US"/>
        </a:p>
      </dgm:t>
    </dgm:pt>
    <dgm:pt modelId="{FEE2EFDD-5322-4C27-82E8-8DE72D2A836B}">
      <dgm:prSet custT="1"/>
      <dgm:spPr/>
      <dgm:t>
        <a:bodyPr/>
        <a:lstStyle/>
        <a:p>
          <a:r>
            <a:rPr kumimoji="1" lang="ja-JP" altLang="en-US" sz="1800" dirty="0" smtClean="0"/>
            <a:t>太陰</a:t>
          </a:r>
          <a:endParaRPr kumimoji="1" lang="ja-JP" altLang="en-US" sz="1800" dirty="0"/>
        </a:p>
      </dgm:t>
    </dgm:pt>
    <dgm:pt modelId="{42984A01-76AF-4D9E-82B1-3FD7C0B5FB00}" type="parTrans" cxnId="{5C0413E9-C9ED-454B-A253-4D6A454F22FC}">
      <dgm:prSet/>
      <dgm:spPr/>
      <dgm:t>
        <a:bodyPr/>
        <a:lstStyle/>
        <a:p>
          <a:endParaRPr kumimoji="1" lang="ja-JP" altLang="en-US"/>
        </a:p>
      </dgm:t>
    </dgm:pt>
    <dgm:pt modelId="{6A10BA3B-2B73-47D9-B49B-13216B0ECDFE}" type="sibTrans" cxnId="{5C0413E9-C9ED-454B-A253-4D6A454F22FC}">
      <dgm:prSet/>
      <dgm:spPr/>
      <dgm:t>
        <a:bodyPr/>
        <a:lstStyle/>
        <a:p>
          <a:endParaRPr kumimoji="1" lang="ja-JP" altLang="en-US"/>
        </a:p>
      </dgm:t>
    </dgm:pt>
    <dgm:pt modelId="{2CE9105E-AAD5-4ABF-86AA-7265C33B9A82}" type="pres">
      <dgm:prSet presAssocID="{0BD9F458-4F35-46D3-A1C9-F51CB8798D42}" presName="Name0" presStyleCnt="0">
        <dgm:presLayoutVars>
          <dgm:dir/>
          <dgm:resizeHandles val="exact"/>
        </dgm:presLayoutVars>
      </dgm:prSet>
      <dgm:spPr/>
    </dgm:pt>
    <dgm:pt modelId="{4E8A429B-6386-48FA-AC9C-B632D298E2C9}" type="pres">
      <dgm:prSet presAssocID="{0BD9F458-4F35-46D3-A1C9-F51CB8798D42}" presName="arrow" presStyleLbl="bgShp" presStyleIdx="0" presStyleCnt="1" custScaleX="100000" custScaleY="54546" custLinFactNeighborX="2778" custLinFactNeighborY="758"/>
      <dgm:spPr/>
    </dgm:pt>
    <dgm:pt modelId="{AC6F123C-CB47-435F-8770-CE3C47A8398C}" type="pres">
      <dgm:prSet presAssocID="{0BD9F458-4F35-46D3-A1C9-F51CB8798D42}" presName="points" presStyleCnt="0"/>
      <dgm:spPr/>
    </dgm:pt>
    <dgm:pt modelId="{BC1A9E63-EAB5-4131-BAF5-775035EFD951}" type="pres">
      <dgm:prSet presAssocID="{5603BE2F-B666-4304-A347-7803E8A5F8EA}" presName="compositeA" presStyleCnt="0"/>
      <dgm:spPr/>
    </dgm:pt>
    <dgm:pt modelId="{F4700CEE-160D-4BE1-BDDF-E3B25DEFF593}" type="pres">
      <dgm:prSet presAssocID="{5603BE2F-B666-4304-A347-7803E8A5F8EA}" presName="textA" presStyleLbl="revTx" presStyleIdx="0" presStyleCnt="6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AA99F351-7E49-4722-9D60-C78BFB8075E3}" type="pres">
      <dgm:prSet presAssocID="{5603BE2F-B666-4304-A347-7803E8A5F8EA}" presName="circleA" presStyleLbl="node1" presStyleIdx="0" presStyleCnt="6"/>
      <dgm:spPr/>
    </dgm:pt>
    <dgm:pt modelId="{2BA52B56-E7D7-41EE-905E-6F6870F40857}" type="pres">
      <dgm:prSet presAssocID="{5603BE2F-B666-4304-A347-7803E8A5F8EA}" presName="spaceA" presStyleCnt="0"/>
      <dgm:spPr/>
    </dgm:pt>
    <dgm:pt modelId="{B8B103C6-21FB-4790-9F4E-4E38C22EE34E}" type="pres">
      <dgm:prSet presAssocID="{EF40FF8D-4050-4D80-8771-3AEB2D98DBB7}" presName="space" presStyleCnt="0"/>
      <dgm:spPr/>
    </dgm:pt>
    <dgm:pt modelId="{D52BACC0-C0D7-4D36-BEA5-5F42E15D8B3E}" type="pres">
      <dgm:prSet presAssocID="{66FBD55B-8606-4025-A121-56C427143C91}" presName="compositeB" presStyleCnt="0"/>
      <dgm:spPr/>
    </dgm:pt>
    <dgm:pt modelId="{A316EEAE-ACEB-4C70-8AF2-E273922D0887}" type="pres">
      <dgm:prSet presAssocID="{66FBD55B-8606-4025-A121-56C427143C91}" presName="textB" presStyleLbl="revTx" presStyleIdx="1" presStyleCnt="6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3E3078FC-CDFC-458C-90AA-D5CEC7FB27ED}" type="pres">
      <dgm:prSet presAssocID="{66FBD55B-8606-4025-A121-56C427143C91}" presName="circleB" presStyleLbl="node1" presStyleIdx="1" presStyleCnt="6"/>
      <dgm:spPr/>
    </dgm:pt>
    <dgm:pt modelId="{A7BE41BF-C018-43CF-8A98-739B97C46D23}" type="pres">
      <dgm:prSet presAssocID="{66FBD55B-8606-4025-A121-56C427143C91}" presName="spaceB" presStyleCnt="0"/>
      <dgm:spPr/>
    </dgm:pt>
    <dgm:pt modelId="{177671FF-4418-470D-A8A7-1F4F592D5C83}" type="pres">
      <dgm:prSet presAssocID="{C85C68D6-DEA3-4BB2-9072-7419657620CB}" presName="space" presStyleCnt="0"/>
      <dgm:spPr/>
    </dgm:pt>
    <dgm:pt modelId="{D577BB50-5BA5-475C-9CA8-96FD53C7C333}" type="pres">
      <dgm:prSet presAssocID="{D52BB7EB-BA2D-436D-9741-AE7137252C27}" presName="compositeA" presStyleCnt="0"/>
      <dgm:spPr/>
    </dgm:pt>
    <dgm:pt modelId="{78464B4A-9C02-4CBE-A999-81F8912B9498}" type="pres">
      <dgm:prSet presAssocID="{D52BB7EB-BA2D-436D-9741-AE7137252C27}" presName="textA" presStyleLbl="revTx" presStyleIdx="2" presStyleCnt="6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E4985058-6B35-4A2F-A7CA-7ADB9FC4EC2D}" type="pres">
      <dgm:prSet presAssocID="{D52BB7EB-BA2D-436D-9741-AE7137252C27}" presName="circleA" presStyleLbl="node1" presStyleIdx="2" presStyleCnt="6"/>
      <dgm:spPr/>
    </dgm:pt>
    <dgm:pt modelId="{71CC1453-CEC9-42D5-8A01-BC3D1FE43CBB}" type="pres">
      <dgm:prSet presAssocID="{D52BB7EB-BA2D-436D-9741-AE7137252C27}" presName="spaceA" presStyleCnt="0"/>
      <dgm:spPr/>
    </dgm:pt>
    <dgm:pt modelId="{03D657DB-DAE7-43E3-B5B2-312480C66D34}" type="pres">
      <dgm:prSet presAssocID="{B068B448-98AE-4FC0-B8F5-EB1FA34257DC}" presName="space" presStyleCnt="0"/>
      <dgm:spPr/>
    </dgm:pt>
    <dgm:pt modelId="{75205FCF-EC48-4AD6-9DC5-9BF47E3C02E6}" type="pres">
      <dgm:prSet presAssocID="{FEE2EFDD-5322-4C27-82E8-8DE72D2A836B}" presName="compositeB" presStyleCnt="0"/>
      <dgm:spPr/>
    </dgm:pt>
    <dgm:pt modelId="{91A82B41-46A1-4FF1-88C3-0E5BB59F2233}" type="pres">
      <dgm:prSet presAssocID="{FEE2EFDD-5322-4C27-82E8-8DE72D2A836B}" presName="textB" presStyleLbl="revTx" presStyleIdx="3" presStyleCnt="6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5DFA215A-4C2A-46C1-9BB6-403B2363CABD}" type="pres">
      <dgm:prSet presAssocID="{FEE2EFDD-5322-4C27-82E8-8DE72D2A836B}" presName="circleB" presStyleLbl="node1" presStyleIdx="3" presStyleCnt="6"/>
      <dgm:spPr/>
    </dgm:pt>
    <dgm:pt modelId="{FAF13530-4C9E-4226-B7B4-7566486129BE}" type="pres">
      <dgm:prSet presAssocID="{FEE2EFDD-5322-4C27-82E8-8DE72D2A836B}" presName="spaceB" presStyleCnt="0"/>
      <dgm:spPr/>
    </dgm:pt>
    <dgm:pt modelId="{77511D29-8DFA-4349-B2E5-4C13B1BA155D}" type="pres">
      <dgm:prSet presAssocID="{6A10BA3B-2B73-47D9-B49B-13216B0ECDFE}" presName="space" presStyleCnt="0"/>
      <dgm:spPr/>
    </dgm:pt>
    <dgm:pt modelId="{55D11C74-BDAA-4267-B880-CC0D923EE5BA}" type="pres">
      <dgm:prSet presAssocID="{5686B89C-0587-4580-876B-E2E1B23B2994}" presName="compositeA" presStyleCnt="0"/>
      <dgm:spPr/>
    </dgm:pt>
    <dgm:pt modelId="{EA7914FA-B118-4A87-9952-6F72315B784D}" type="pres">
      <dgm:prSet presAssocID="{5686B89C-0587-4580-876B-E2E1B23B2994}" presName="textA" presStyleLbl="revTx" presStyleIdx="4" presStyleCnt="6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E2F2A5A4-0BE7-47FE-9542-1FB1915876F4}" type="pres">
      <dgm:prSet presAssocID="{5686B89C-0587-4580-876B-E2E1B23B2994}" presName="circleA" presStyleLbl="node1" presStyleIdx="4" presStyleCnt="6"/>
      <dgm:spPr/>
    </dgm:pt>
    <dgm:pt modelId="{07CE915B-A1B1-428F-BDD4-0C0C6D505B0E}" type="pres">
      <dgm:prSet presAssocID="{5686B89C-0587-4580-876B-E2E1B23B2994}" presName="spaceA" presStyleCnt="0"/>
      <dgm:spPr/>
    </dgm:pt>
    <dgm:pt modelId="{6DB14E9C-D227-48A6-B8B7-4B3709201345}" type="pres">
      <dgm:prSet presAssocID="{32DB14CD-4F4C-4C61-9AE8-35198B290AB8}" presName="space" presStyleCnt="0"/>
      <dgm:spPr/>
    </dgm:pt>
    <dgm:pt modelId="{2CDCE035-BF73-4AC6-A3AC-E3EF9DFA7809}" type="pres">
      <dgm:prSet presAssocID="{5D9C11B2-5A97-49E0-9D16-9BC6787FC6C7}" presName="compositeB" presStyleCnt="0"/>
      <dgm:spPr/>
    </dgm:pt>
    <dgm:pt modelId="{56801D6F-D25C-44E3-8191-15BF6583A590}" type="pres">
      <dgm:prSet presAssocID="{5D9C11B2-5A97-49E0-9D16-9BC6787FC6C7}" presName="textB" presStyleLbl="revTx" presStyleIdx="5" presStyleCnt="6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82DB59F6-F99C-4498-A5A1-EBF79602820D}" type="pres">
      <dgm:prSet presAssocID="{5D9C11B2-5A97-49E0-9D16-9BC6787FC6C7}" presName="circleB" presStyleLbl="node1" presStyleIdx="5" presStyleCnt="6"/>
      <dgm:spPr/>
    </dgm:pt>
    <dgm:pt modelId="{D5AD0784-8AC1-4FBF-811F-02A88B4B88C0}" type="pres">
      <dgm:prSet presAssocID="{5D9C11B2-5A97-49E0-9D16-9BC6787FC6C7}" presName="spaceB" presStyleCnt="0"/>
      <dgm:spPr/>
    </dgm:pt>
  </dgm:ptLst>
  <dgm:cxnLst>
    <dgm:cxn modelId="{B6B38D53-4760-4E79-BC38-71EEF6FEF9C1}" type="presOf" srcId="{FEE2EFDD-5322-4C27-82E8-8DE72D2A836B}" destId="{91A82B41-46A1-4FF1-88C3-0E5BB59F2233}" srcOrd="0" destOrd="0" presId="urn:microsoft.com/office/officeart/2005/8/layout/hProcess11"/>
    <dgm:cxn modelId="{096B736A-5A50-467D-85AC-1F19AFF5141D}" type="presOf" srcId="{5686B89C-0587-4580-876B-E2E1B23B2994}" destId="{EA7914FA-B118-4A87-9952-6F72315B784D}" srcOrd="0" destOrd="0" presId="urn:microsoft.com/office/officeart/2005/8/layout/hProcess11"/>
    <dgm:cxn modelId="{CDA3F712-4330-4CE7-B5FF-FBFD72839CBF}" type="presOf" srcId="{5603BE2F-B666-4304-A347-7803E8A5F8EA}" destId="{F4700CEE-160D-4BE1-BDDF-E3B25DEFF593}" srcOrd="0" destOrd="0" presId="urn:microsoft.com/office/officeart/2005/8/layout/hProcess11"/>
    <dgm:cxn modelId="{5A0FF6E6-EEB6-4E6C-A7C8-6165C96805AB}" srcId="{0BD9F458-4F35-46D3-A1C9-F51CB8798D42}" destId="{66FBD55B-8606-4025-A121-56C427143C91}" srcOrd="1" destOrd="0" parTransId="{2F8B9B4B-9A9A-45D2-AA9D-78773D865988}" sibTransId="{C85C68D6-DEA3-4BB2-9072-7419657620CB}"/>
    <dgm:cxn modelId="{DE3C34BF-844B-4928-81F4-D2507E22A231}" srcId="{0BD9F458-4F35-46D3-A1C9-F51CB8798D42}" destId="{5D9C11B2-5A97-49E0-9D16-9BC6787FC6C7}" srcOrd="5" destOrd="0" parTransId="{72F548BC-FAE5-4356-80C4-435354675450}" sibTransId="{72300DAC-355B-4231-8F1F-B2B391510517}"/>
    <dgm:cxn modelId="{ADA7EDEE-CAB2-4F24-AA58-FB0BFE8B6622}" srcId="{0BD9F458-4F35-46D3-A1C9-F51CB8798D42}" destId="{5603BE2F-B666-4304-A347-7803E8A5F8EA}" srcOrd="0" destOrd="0" parTransId="{51888D17-6532-443C-9EBB-7844958872B5}" sibTransId="{EF40FF8D-4050-4D80-8771-3AEB2D98DBB7}"/>
    <dgm:cxn modelId="{0B54D2FC-38DE-4F18-B447-62FAE127DEA6}" type="presOf" srcId="{5D9C11B2-5A97-49E0-9D16-9BC6787FC6C7}" destId="{56801D6F-D25C-44E3-8191-15BF6583A590}" srcOrd="0" destOrd="0" presId="urn:microsoft.com/office/officeart/2005/8/layout/hProcess11"/>
    <dgm:cxn modelId="{248F26E0-66AC-4315-815E-1DC7D25698B4}" type="presOf" srcId="{D52BB7EB-BA2D-436D-9741-AE7137252C27}" destId="{78464B4A-9C02-4CBE-A999-81F8912B9498}" srcOrd="0" destOrd="0" presId="urn:microsoft.com/office/officeart/2005/8/layout/hProcess11"/>
    <dgm:cxn modelId="{3C5A7810-CEA8-4FE3-858D-FEF971FDB79F}" type="presOf" srcId="{66FBD55B-8606-4025-A121-56C427143C91}" destId="{A316EEAE-ACEB-4C70-8AF2-E273922D0887}" srcOrd="0" destOrd="0" presId="urn:microsoft.com/office/officeart/2005/8/layout/hProcess11"/>
    <dgm:cxn modelId="{4FEE656F-C38C-4066-A248-F8690236802F}" srcId="{0BD9F458-4F35-46D3-A1C9-F51CB8798D42}" destId="{D52BB7EB-BA2D-436D-9741-AE7137252C27}" srcOrd="2" destOrd="0" parTransId="{603F740E-C699-47D8-92DE-27CB343C6FD7}" sibTransId="{B068B448-98AE-4FC0-B8F5-EB1FA34257DC}"/>
    <dgm:cxn modelId="{D5BC2A49-EBFB-44EF-BCBF-DEF05B8022F2}" type="presOf" srcId="{0BD9F458-4F35-46D3-A1C9-F51CB8798D42}" destId="{2CE9105E-AAD5-4ABF-86AA-7265C33B9A82}" srcOrd="0" destOrd="0" presId="urn:microsoft.com/office/officeart/2005/8/layout/hProcess11"/>
    <dgm:cxn modelId="{88C577D2-6DE6-4B11-AC8C-A6631400EC71}" srcId="{0BD9F458-4F35-46D3-A1C9-F51CB8798D42}" destId="{5686B89C-0587-4580-876B-E2E1B23B2994}" srcOrd="4" destOrd="0" parTransId="{AD5065F8-68EF-4C15-836C-BA0926E0BF6E}" sibTransId="{32DB14CD-4F4C-4C61-9AE8-35198B290AB8}"/>
    <dgm:cxn modelId="{5C0413E9-C9ED-454B-A253-4D6A454F22FC}" srcId="{0BD9F458-4F35-46D3-A1C9-F51CB8798D42}" destId="{FEE2EFDD-5322-4C27-82E8-8DE72D2A836B}" srcOrd="3" destOrd="0" parTransId="{42984A01-76AF-4D9E-82B1-3FD7C0B5FB00}" sibTransId="{6A10BA3B-2B73-47D9-B49B-13216B0ECDFE}"/>
    <dgm:cxn modelId="{47BC8B26-EF59-437C-8789-B5B601D42F25}" type="presParOf" srcId="{2CE9105E-AAD5-4ABF-86AA-7265C33B9A82}" destId="{4E8A429B-6386-48FA-AC9C-B632D298E2C9}" srcOrd="0" destOrd="0" presId="urn:microsoft.com/office/officeart/2005/8/layout/hProcess11"/>
    <dgm:cxn modelId="{70B41045-E611-4D08-BF82-49585F8681AC}" type="presParOf" srcId="{2CE9105E-AAD5-4ABF-86AA-7265C33B9A82}" destId="{AC6F123C-CB47-435F-8770-CE3C47A8398C}" srcOrd="1" destOrd="0" presId="urn:microsoft.com/office/officeart/2005/8/layout/hProcess11"/>
    <dgm:cxn modelId="{9C3C998B-4E64-41F6-BD0E-BD9CCBAE465D}" type="presParOf" srcId="{AC6F123C-CB47-435F-8770-CE3C47A8398C}" destId="{BC1A9E63-EAB5-4131-BAF5-775035EFD951}" srcOrd="0" destOrd="0" presId="urn:microsoft.com/office/officeart/2005/8/layout/hProcess11"/>
    <dgm:cxn modelId="{7D7E577F-7DD4-469F-8635-48F3F954BE56}" type="presParOf" srcId="{BC1A9E63-EAB5-4131-BAF5-775035EFD951}" destId="{F4700CEE-160D-4BE1-BDDF-E3B25DEFF593}" srcOrd="0" destOrd="0" presId="urn:microsoft.com/office/officeart/2005/8/layout/hProcess11"/>
    <dgm:cxn modelId="{C0F29C6A-36C1-4A51-8D5B-A9FAA8F7367E}" type="presParOf" srcId="{BC1A9E63-EAB5-4131-BAF5-775035EFD951}" destId="{AA99F351-7E49-4722-9D60-C78BFB8075E3}" srcOrd="1" destOrd="0" presId="urn:microsoft.com/office/officeart/2005/8/layout/hProcess11"/>
    <dgm:cxn modelId="{BDDA7769-AC91-44D0-93D0-24D09CD401D1}" type="presParOf" srcId="{BC1A9E63-EAB5-4131-BAF5-775035EFD951}" destId="{2BA52B56-E7D7-41EE-905E-6F6870F40857}" srcOrd="2" destOrd="0" presId="urn:microsoft.com/office/officeart/2005/8/layout/hProcess11"/>
    <dgm:cxn modelId="{E1CE996D-CC0A-4C1C-ADEA-4B0545F0E2BF}" type="presParOf" srcId="{AC6F123C-CB47-435F-8770-CE3C47A8398C}" destId="{B8B103C6-21FB-4790-9F4E-4E38C22EE34E}" srcOrd="1" destOrd="0" presId="urn:microsoft.com/office/officeart/2005/8/layout/hProcess11"/>
    <dgm:cxn modelId="{B0133A98-0B77-435F-ABDD-CE84B8372C01}" type="presParOf" srcId="{AC6F123C-CB47-435F-8770-CE3C47A8398C}" destId="{D52BACC0-C0D7-4D36-BEA5-5F42E15D8B3E}" srcOrd="2" destOrd="0" presId="urn:microsoft.com/office/officeart/2005/8/layout/hProcess11"/>
    <dgm:cxn modelId="{F8C7BA5C-937C-4266-93E3-D1850471A72C}" type="presParOf" srcId="{D52BACC0-C0D7-4D36-BEA5-5F42E15D8B3E}" destId="{A316EEAE-ACEB-4C70-8AF2-E273922D0887}" srcOrd="0" destOrd="0" presId="urn:microsoft.com/office/officeart/2005/8/layout/hProcess11"/>
    <dgm:cxn modelId="{A1C62981-225F-41A1-972B-9939BA2ACEC1}" type="presParOf" srcId="{D52BACC0-C0D7-4D36-BEA5-5F42E15D8B3E}" destId="{3E3078FC-CDFC-458C-90AA-D5CEC7FB27ED}" srcOrd="1" destOrd="0" presId="urn:microsoft.com/office/officeart/2005/8/layout/hProcess11"/>
    <dgm:cxn modelId="{0EFE42A8-1E7D-47BE-B9C5-101700EC2403}" type="presParOf" srcId="{D52BACC0-C0D7-4D36-BEA5-5F42E15D8B3E}" destId="{A7BE41BF-C018-43CF-8A98-739B97C46D23}" srcOrd="2" destOrd="0" presId="urn:microsoft.com/office/officeart/2005/8/layout/hProcess11"/>
    <dgm:cxn modelId="{8F792E05-C6EB-4A38-9758-CFD5E4CCEBB8}" type="presParOf" srcId="{AC6F123C-CB47-435F-8770-CE3C47A8398C}" destId="{177671FF-4418-470D-A8A7-1F4F592D5C83}" srcOrd="3" destOrd="0" presId="urn:microsoft.com/office/officeart/2005/8/layout/hProcess11"/>
    <dgm:cxn modelId="{2EBCF236-99F3-4DCB-9D6F-00C483F28530}" type="presParOf" srcId="{AC6F123C-CB47-435F-8770-CE3C47A8398C}" destId="{D577BB50-5BA5-475C-9CA8-96FD53C7C333}" srcOrd="4" destOrd="0" presId="urn:microsoft.com/office/officeart/2005/8/layout/hProcess11"/>
    <dgm:cxn modelId="{C0643B22-AA6C-455E-A560-067D30EA8ECA}" type="presParOf" srcId="{D577BB50-5BA5-475C-9CA8-96FD53C7C333}" destId="{78464B4A-9C02-4CBE-A999-81F8912B9498}" srcOrd="0" destOrd="0" presId="urn:microsoft.com/office/officeart/2005/8/layout/hProcess11"/>
    <dgm:cxn modelId="{4D30B8EA-6508-446B-8D05-D01B501AA852}" type="presParOf" srcId="{D577BB50-5BA5-475C-9CA8-96FD53C7C333}" destId="{E4985058-6B35-4A2F-A7CA-7ADB9FC4EC2D}" srcOrd="1" destOrd="0" presId="urn:microsoft.com/office/officeart/2005/8/layout/hProcess11"/>
    <dgm:cxn modelId="{F9616254-366A-45C7-8703-05D3961A838C}" type="presParOf" srcId="{D577BB50-5BA5-475C-9CA8-96FD53C7C333}" destId="{71CC1453-CEC9-42D5-8A01-BC3D1FE43CBB}" srcOrd="2" destOrd="0" presId="urn:microsoft.com/office/officeart/2005/8/layout/hProcess11"/>
    <dgm:cxn modelId="{83554D76-B796-4561-8286-383F7D00C19F}" type="presParOf" srcId="{AC6F123C-CB47-435F-8770-CE3C47A8398C}" destId="{03D657DB-DAE7-43E3-B5B2-312480C66D34}" srcOrd="5" destOrd="0" presId="urn:microsoft.com/office/officeart/2005/8/layout/hProcess11"/>
    <dgm:cxn modelId="{F9B899D0-891E-43EF-A334-7E6885B8A3C3}" type="presParOf" srcId="{AC6F123C-CB47-435F-8770-CE3C47A8398C}" destId="{75205FCF-EC48-4AD6-9DC5-9BF47E3C02E6}" srcOrd="6" destOrd="0" presId="urn:microsoft.com/office/officeart/2005/8/layout/hProcess11"/>
    <dgm:cxn modelId="{24EC5CE3-4D90-409D-BBB2-33A17E00FC07}" type="presParOf" srcId="{75205FCF-EC48-4AD6-9DC5-9BF47E3C02E6}" destId="{91A82B41-46A1-4FF1-88C3-0E5BB59F2233}" srcOrd="0" destOrd="0" presId="urn:microsoft.com/office/officeart/2005/8/layout/hProcess11"/>
    <dgm:cxn modelId="{1E37EF05-CC41-4B1B-A885-A95105E87B3F}" type="presParOf" srcId="{75205FCF-EC48-4AD6-9DC5-9BF47E3C02E6}" destId="{5DFA215A-4C2A-46C1-9BB6-403B2363CABD}" srcOrd="1" destOrd="0" presId="urn:microsoft.com/office/officeart/2005/8/layout/hProcess11"/>
    <dgm:cxn modelId="{576E3DF1-DFC9-45C1-8948-193FDD9E4667}" type="presParOf" srcId="{75205FCF-EC48-4AD6-9DC5-9BF47E3C02E6}" destId="{FAF13530-4C9E-4226-B7B4-7566486129BE}" srcOrd="2" destOrd="0" presId="urn:microsoft.com/office/officeart/2005/8/layout/hProcess11"/>
    <dgm:cxn modelId="{B1F9C72F-D61D-45A5-A1A9-FACD213C8C22}" type="presParOf" srcId="{AC6F123C-CB47-435F-8770-CE3C47A8398C}" destId="{77511D29-8DFA-4349-B2E5-4C13B1BA155D}" srcOrd="7" destOrd="0" presId="urn:microsoft.com/office/officeart/2005/8/layout/hProcess11"/>
    <dgm:cxn modelId="{BF659902-C5B0-458F-BDBB-DF9F92B0C08B}" type="presParOf" srcId="{AC6F123C-CB47-435F-8770-CE3C47A8398C}" destId="{55D11C74-BDAA-4267-B880-CC0D923EE5BA}" srcOrd="8" destOrd="0" presId="urn:microsoft.com/office/officeart/2005/8/layout/hProcess11"/>
    <dgm:cxn modelId="{BC8A2403-EE63-48FB-BD7D-A83B6E46A752}" type="presParOf" srcId="{55D11C74-BDAA-4267-B880-CC0D923EE5BA}" destId="{EA7914FA-B118-4A87-9952-6F72315B784D}" srcOrd="0" destOrd="0" presId="urn:microsoft.com/office/officeart/2005/8/layout/hProcess11"/>
    <dgm:cxn modelId="{649509C7-02B8-4EF6-BB4F-4E688B3AA138}" type="presParOf" srcId="{55D11C74-BDAA-4267-B880-CC0D923EE5BA}" destId="{E2F2A5A4-0BE7-47FE-9542-1FB1915876F4}" srcOrd="1" destOrd="0" presId="urn:microsoft.com/office/officeart/2005/8/layout/hProcess11"/>
    <dgm:cxn modelId="{9C634AF8-5C80-4B81-9001-2BB82B3E1F51}" type="presParOf" srcId="{55D11C74-BDAA-4267-B880-CC0D923EE5BA}" destId="{07CE915B-A1B1-428F-BDD4-0C0C6D505B0E}" srcOrd="2" destOrd="0" presId="urn:microsoft.com/office/officeart/2005/8/layout/hProcess11"/>
    <dgm:cxn modelId="{99B44114-0D58-4C60-B130-064B423C0473}" type="presParOf" srcId="{AC6F123C-CB47-435F-8770-CE3C47A8398C}" destId="{6DB14E9C-D227-48A6-B8B7-4B3709201345}" srcOrd="9" destOrd="0" presId="urn:microsoft.com/office/officeart/2005/8/layout/hProcess11"/>
    <dgm:cxn modelId="{49ACF14A-89E4-4D85-A68B-DAB1FCA2A31F}" type="presParOf" srcId="{AC6F123C-CB47-435F-8770-CE3C47A8398C}" destId="{2CDCE035-BF73-4AC6-A3AC-E3EF9DFA7809}" srcOrd="10" destOrd="0" presId="urn:microsoft.com/office/officeart/2005/8/layout/hProcess11"/>
    <dgm:cxn modelId="{BFBA5777-F5F4-451D-BF24-4596D4E79130}" type="presParOf" srcId="{2CDCE035-BF73-4AC6-A3AC-E3EF9DFA7809}" destId="{56801D6F-D25C-44E3-8191-15BF6583A590}" srcOrd="0" destOrd="0" presId="urn:microsoft.com/office/officeart/2005/8/layout/hProcess11"/>
    <dgm:cxn modelId="{2A2BF515-CD79-457F-B717-4CC3B5BA90C7}" type="presParOf" srcId="{2CDCE035-BF73-4AC6-A3AC-E3EF9DFA7809}" destId="{82DB59F6-F99C-4498-A5A1-EBF79602820D}" srcOrd="1" destOrd="0" presId="urn:microsoft.com/office/officeart/2005/8/layout/hProcess11"/>
    <dgm:cxn modelId="{5DCDACE7-F478-4314-A029-F169C502DA69}" type="presParOf" srcId="{2CDCE035-BF73-4AC6-A3AC-E3EF9DFA7809}" destId="{D5AD0784-8AC1-4FBF-811F-02A88B4B88C0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F95D75D-4FCE-46A8-A3D8-DDD6B0FBA422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93A4DBBB-DB65-48E2-8244-504A38540435}">
      <dgm:prSet phldrT="[テキスト]"/>
      <dgm:spPr/>
      <dgm:t>
        <a:bodyPr/>
        <a:lstStyle/>
        <a:p>
          <a:r>
            <a:rPr kumimoji="1" lang="ja-JP" altLang="en-US" dirty="0" smtClean="0"/>
            <a:t>　　　　　　　　　　　　　　皮膚</a:t>
          </a:r>
          <a:endParaRPr kumimoji="1" lang="en-US" altLang="ja-JP" dirty="0" smtClean="0"/>
        </a:p>
      </dgm:t>
    </dgm:pt>
    <dgm:pt modelId="{560FFE59-5C61-4A0C-A848-C128643A63EF}" type="parTrans" cxnId="{A713E375-F103-480B-AF9E-C864CB23FE88}">
      <dgm:prSet/>
      <dgm:spPr/>
      <dgm:t>
        <a:bodyPr/>
        <a:lstStyle/>
        <a:p>
          <a:endParaRPr kumimoji="1" lang="ja-JP" altLang="en-US"/>
        </a:p>
      </dgm:t>
    </dgm:pt>
    <dgm:pt modelId="{A6F27ACE-2F63-4E68-9583-27E6B2E7AAE2}" type="sibTrans" cxnId="{A713E375-F103-480B-AF9E-C864CB23FE88}">
      <dgm:prSet/>
      <dgm:spPr/>
      <dgm:t>
        <a:bodyPr/>
        <a:lstStyle/>
        <a:p>
          <a:endParaRPr kumimoji="1" lang="ja-JP" altLang="en-US"/>
        </a:p>
      </dgm:t>
    </dgm:pt>
    <dgm:pt modelId="{43D1E85E-1178-4736-A695-CA308C93D1BC}">
      <dgm:prSet phldrT="[テキスト]"/>
      <dgm:spPr/>
      <dgm:t>
        <a:bodyPr/>
        <a:lstStyle/>
        <a:p>
          <a:r>
            <a:rPr kumimoji="1" lang="ja-JP" altLang="en-US" dirty="0" smtClean="0"/>
            <a:t>営気</a:t>
          </a:r>
          <a:endParaRPr kumimoji="1" lang="en-US" altLang="ja-JP" dirty="0" smtClean="0"/>
        </a:p>
      </dgm:t>
    </dgm:pt>
    <dgm:pt modelId="{446ECD88-7A23-4E59-A178-05911B3F97BD}" type="parTrans" cxnId="{08F10D77-A003-4EEB-9B6A-60A74D43BE4C}">
      <dgm:prSet/>
      <dgm:spPr/>
      <dgm:t>
        <a:bodyPr/>
        <a:lstStyle/>
        <a:p>
          <a:endParaRPr kumimoji="1" lang="ja-JP" altLang="en-US"/>
        </a:p>
      </dgm:t>
    </dgm:pt>
    <dgm:pt modelId="{FEEEAB1D-9B0B-46A9-848D-1A256EAF9FC5}" type="sibTrans" cxnId="{08F10D77-A003-4EEB-9B6A-60A74D43BE4C}">
      <dgm:prSet/>
      <dgm:spPr/>
      <dgm:t>
        <a:bodyPr/>
        <a:lstStyle/>
        <a:p>
          <a:endParaRPr kumimoji="1" lang="ja-JP" altLang="en-US"/>
        </a:p>
      </dgm:t>
    </dgm:pt>
    <dgm:pt modelId="{6356808E-436E-4481-8DE4-63ED447B7E01}">
      <dgm:prSet phldrT="[テキスト]"/>
      <dgm:spPr/>
      <dgm:t>
        <a:bodyPr/>
        <a:lstStyle/>
        <a:p>
          <a:r>
            <a:rPr kumimoji="1" lang="ja-JP" altLang="en-US" dirty="0" smtClean="0"/>
            <a:t>衛気</a:t>
          </a:r>
          <a:endParaRPr kumimoji="1" lang="en-US" altLang="ja-JP" dirty="0" smtClean="0"/>
        </a:p>
      </dgm:t>
    </dgm:pt>
    <dgm:pt modelId="{6DEB107E-EF25-4134-B970-DFBB5FC18404}" type="sibTrans" cxnId="{06F57716-F6DB-4401-A9B7-6EA3F291A8B6}">
      <dgm:prSet/>
      <dgm:spPr/>
      <dgm:t>
        <a:bodyPr/>
        <a:lstStyle/>
        <a:p>
          <a:endParaRPr kumimoji="1" lang="ja-JP" altLang="en-US"/>
        </a:p>
      </dgm:t>
    </dgm:pt>
    <dgm:pt modelId="{7F1D0DD2-4B7F-45BD-9D89-3292669C19A2}" type="parTrans" cxnId="{06F57716-F6DB-4401-A9B7-6EA3F291A8B6}">
      <dgm:prSet/>
      <dgm:spPr/>
      <dgm:t>
        <a:bodyPr/>
        <a:lstStyle/>
        <a:p>
          <a:endParaRPr kumimoji="1" lang="ja-JP" altLang="en-US"/>
        </a:p>
      </dgm:t>
    </dgm:pt>
    <dgm:pt modelId="{7041563A-62AE-43FE-920C-F71848DD9944}">
      <dgm:prSet phldrT="[テキスト]"/>
      <dgm:spPr/>
      <dgm:t>
        <a:bodyPr/>
        <a:lstStyle/>
        <a:p>
          <a:endParaRPr kumimoji="1" lang="en-US" altLang="ja-JP" dirty="0" smtClean="0"/>
        </a:p>
      </dgm:t>
    </dgm:pt>
    <dgm:pt modelId="{6DF844C4-3264-4A85-87D9-E33148210C73}" type="sibTrans" cxnId="{21C5B9DA-43BD-49A2-9C3F-69087DB41715}">
      <dgm:prSet/>
      <dgm:spPr/>
      <dgm:t>
        <a:bodyPr/>
        <a:lstStyle/>
        <a:p>
          <a:endParaRPr kumimoji="1" lang="ja-JP" altLang="en-US"/>
        </a:p>
      </dgm:t>
    </dgm:pt>
    <dgm:pt modelId="{EED52DB4-030E-42EE-BFDD-961FE26F3B09}" type="parTrans" cxnId="{21C5B9DA-43BD-49A2-9C3F-69087DB41715}">
      <dgm:prSet/>
      <dgm:spPr/>
      <dgm:t>
        <a:bodyPr/>
        <a:lstStyle/>
        <a:p>
          <a:endParaRPr kumimoji="1" lang="ja-JP" altLang="en-US"/>
        </a:p>
      </dgm:t>
    </dgm:pt>
    <dgm:pt modelId="{E66A4F2E-8009-497C-9FE6-952DF3EF2149}" type="pres">
      <dgm:prSet presAssocID="{CF95D75D-4FCE-46A8-A3D8-DDD6B0FBA422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kumimoji="1" lang="ja-JP" altLang="en-US"/>
        </a:p>
      </dgm:t>
    </dgm:pt>
    <dgm:pt modelId="{625408DF-3439-4397-8395-35EDAC427A6C}" type="pres">
      <dgm:prSet presAssocID="{93A4DBBB-DB65-48E2-8244-504A38540435}" presName="thickLine" presStyleLbl="alignNode1" presStyleIdx="0" presStyleCnt="4"/>
      <dgm:spPr/>
    </dgm:pt>
    <dgm:pt modelId="{43431714-25C5-44C1-BCF5-B3C11E2D5CB2}" type="pres">
      <dgm:prSet presAssocID="{93A4DBBB-DB65-48E2-8244-504A38540435}" presName="horz1" presStyleCnt="0"/>
      <dgm:spPr/>
    </dgm:pt>
    <dgm:pt modelId="{05B7DD33-E784-4816-82C3-0320D2F41987}" type="pres">
      <dgm:prSet presAssocID="{93A4DBBB-DB65-48E2-8244-504A38540435}" presName="tx1" presStyleLbl="revTx" presStyleIdx="0" presStyleCnt="4"/>
      <dgm:spPr/>
      <dgm:t>
        <a:bodyPr/>
        <a:lstStyle/>
        <a:p>
          <a:endParaRPr kumimoji="1" lang="ja-JP" altLang="en-US"/>
        </a:p>
      </dgm:t>
    </dgm:pt>
    <dgm:pt modelId="{39126B90-68E8-4152-884B-9175EB42ABBF}" type="pres">
      <dgm:prSet presAssocID="{93A4DBBB-DB65-48E2-8244-504A38540435}" presName="vert1" presStyleCnt="0"/>
      <dgm:spPr/>
    </dgm:pt>
    <dgm:pt modelId="{BA253F39-BF59-4D7F-A099-7245D2550785}" type="pres">
      <dgm:prSet presAssocID="{6356808E-436E-4481-8DE4-63ED447B7E01}" presName="thickLine" presStyleLbl="alignNode1" presStyleIdx="1" presStyleCnt="4"/>
      <dgm:spPr/>
    </dgm:pt>
    <dgm:pt modelId="{7E315312-5E0E-465B-A2D1-DC2C60AC25F4}" type="pres">
      <dgm:prSet presAssocID="{6356808E-436E-4481-8DE4-63ED447B7E01}" presName="horz1" presStyleCnt="0"/>
      <dgm:spPr/>
    </dgm:pt>
    <dgm:pt modelId="{EDF5315D-7491-4BF1-ADD5-CD30EE9262E5}" type="pres">
      <dgm:prSet presAssocID="{6356808E-436E-4481-8DE4-63ED447B7E01}" presName="tx1" presStyleLbl="revTx" presStyleIdx="1" presStyleCnt="4"/>
      <dgm:spPr/>
      <dgm:t>
        <a:bodyPr/>
        <a:lstStyle/>
        <a:p>
          <a:endParaRPr kumimoji="1" lang="ja-JP" altLang="en-US"/>
        </a:p>
      </dgm:t>
    </dgm:pt>
    <dgm:pt modelId="{8DD83999-6531-4388-AE50-D2F05464011C}" type="pres">
      <dgm:prSet presAssocID="{6356808E-436E-4481-8DE4-63ED447B7E01}" presName="vert1" presStyleCnt="0"/>
      <dgm:spPr/>
    </dgm:pt>
    <dgm:pt modelId="{9E335900-DB16-432A-B9AE-A7CFB784CD9E}" type="pres">
      <dgm:prSet presAssocID="{43D1E85E-1178-4736-A695-CA308C93D1BC}" presName="thickLine" presStyleLbl="alignNode1" presStyleIdx="2" presStyleCnt="4"/>
      <dgm:spPr/>
    </dgm:pt>
    <dgm:pt modelId="{FF946591-ADE6-44F1-9078-0F59C7694529}" type="pres">
      <dgm:prSet presAssocID="{43D1E85E-1178-4736-A695-CA308C93D1BC}" presName="horz1" presStyleCnt="0"/>
      <dgm:spPr/>
    </dgm:pt>
    <dgm:pt modelId="{D685DABD-4F49-4C6E-929A-EBEAD821A901}" type="pres">
      <dgm:prSet presAssocID="{43D1E85E-1178-4736-A695-CA308C93D1BC}" presName="tx1" presStyleLbl="revTx" presStyleIdx="2" presStyleCnt="4"/>
      <dgm:spPr/>
      <dgm:t>
        <a:bodyPr/>
        <a:lstStyle/>
        <a:p>
          <a:endParaRPr kumimoji="1" lang="ja-JP" altLang="en-US"/>
        </a:p>
      </dgm:t>
    </dgm:pt>
    <dgm:pt modelId="{E8FDF07B-9A14-4710-9B0D-3F9D6BAE83BF}" type="pres">
      <dgm:prSet presAssocID="{43D1E85E-1178-4736-A695-CA308C93D1BC}" presName="vert1" presStyleCnt="0"/>
      <dgm:spPr/>
    </dgm:pt>
    <dgm:pt modelId="{8A80B1F9-EA60-475B-9D04-EEC15528A812}" type="pres">
      <dgm:prSet presAssocID="{7041563A-62AE-43FE-920C-F71848DD9944}" presName="thickLine" presStyleLbl="alignNode1" presStyleIdx="3" presStyleCnt="4"/>
      <dgm:spPr/>
    </dgm:pt>
    <dgm:pt modelId="{890BC6A5-81C4-47AA-A445-E81BF14610BF}" type="pres">
      <dgm:prSet presAssocID="{7041563A-62AE-43FE-920C-F71848DD9944}" presName="horz1" presStyleCnt="0"/>
      <dgm:spPr/>
    </dgm:pt>
    <dgm:pt modelId="{DAAB0298-DDBC-48E0-830C-FD2D1EEAF9B0}" type="pres">
      <dgm:prSet presAssocID="{7041563A-62AE-43FE-920C-F71848DD9944}" presName="tx1" presStyleLbl="revTx" presStyleIdx="3" presStyleCnt="4"/>
      <dgm:spPr/>
      <dgm:t>
        <a:bodyPr/>
        <a:lstStyle/>
        <a:p>
          <a:endParaRPr kumimoji="1" lang="ja-JP" altLang="en-US"/>
        </a:p>
      </dgm:t>
    </dgm:pt>
    <dgm:pt modelId="{D891C431-203D-4CFE-9646-2B7F9095160B}" type="pres">
      <dgm:prSet presAssocID="{7041563A-62AE-43FE-920C-F71848DD9944}" presName="vert1" presStyleCnt="0"/>
      <dgm:spPr/>
    </dgm:pt>
  </dgm:ptLst>
  <dgm:cxnLst>
    <dgm:cxn modelId="{A713E375-F103-480B-AF9E-C864CB23FE88}" srcId="{CF95D75D-4FCE-46A8-A3D8-DDD6B0FBA422}" destId="{93A4DBBB-DB65-48E2-8244-504A38540435}" srcOrd="0" destOrd="0" parTransId="{560FFE59-5C61-4A0C-A848-C128643A63EF}" sibTransId="{A6F27ACE-2F63-4E68-9583-27E6B2E7AAE2}"/>
    <dgm:cxn modelId="{4930CEFC-B8B7-4418-BAA6-4740E47A8873}" type="presOf" srcId="{CF95D75D-4FCE-46A8-A3D8-DDD6B0FBA422}" destId="{E66A4F2E-8009-497C-9FE6-952DF3EF2149}" srcOrd="0" destOrd="0" presId="urn:microsoft.com/office/officeart/2008/layout/LinedList"/>
    <dgm:cxn modelId="{06F57716-F6DB-4401-A9B7-6EA3F291A8B6}" srcId="{CF95D75D-4FCE-46A8-A3D8-DDD6B0FBA422}" destId="{6356808E-436E-4481-8DE4-63ED447B7E01}" srcOrd="1" destOrd="0" parTransId="{7F1D0DD2-4B7F-45BD-9D89-3292669C19A2}" sibTransId="{6DEB107E-EF25-4134-B970-DFBB5FC18404}"/>
    <dgm:cxn modelId="{7DD2B640-64B8-4D03-B7B1-DC17A3834923}" type="presOf" srcId="{7041563A-62AE-43FE-920C-F71848DD9944}" destId="{DAAB0298-DDBC-48E0-830C-FD2D1EEAF9B0}" srcOrd="0" destOrd="0" presId="urn:microsoft.com/office/officeart/2008/layout/LinedList"/>
    <dgm:cxn modelId="{21C5B9DA-43BD-49A2-9C3F-69087DB41715}" srcId="{CF95D75D-4FCE-46A8-A3D8-DDD6B0FBA422}" destId="{7041563A-62AE-43FE-920C-F71848DD9944}" srcOrd="3" destOrd="0" parTransId="{EED52DB4-030E-42EE-BFDD-961FE26F3B09}" sibTransId="{6DF844C4-3264-4A85-87D9-E33148210C73}"/>
    <dgm:cxn modelId="{08F10D77-A003-4EEB-9B6A-60A74D43BE4C}" srcId="{CF95D75D-4FCE-46A8-A3D8-DDD6B0FBA422}" destId="{43D1E85E-1178-4736-A695-CA308C93D1BC}" srcOrd="2" destOrd="0" parTransId="{446ECD88-7A23-4E59-A178-05911B3F97BD}" sibTransId="{FEEEAB1D-9B0B-46A9-848D-1A256EAF9FC5}"/>
    <dgm:cxn modelId="{1DE62527-7F8D-45EB-87A6-216D21A8B059}" type="presOf" srcId="{6356808E-436E-4481-8DE4-63ED447B7E01}" destId="{EDF5315D-7491-4BF1-ADD5-CD30EE9262E5}" srcOrd="0" destOrd="0" presId="urn:microsoft.com/office/officeart/2008/layout/LinedList"/>
    <dgm:cxn modelId="{16415313-CDD5-4CE1-B642-AA66058F2FFA}" type="presOf" srcId="{93A4DBBB-DB65-48E2-8244-504A38540435}" destId="{05B7DD33-E784-4816-82C3-0320D2F41987}" srcOrd="0" destOrd="0" presId="urn:microsoft.com/office/officeart/2008/layout/LinedList"/>
    <dgm:cxn modelId="{995DD5A5-2E11-4495-8E8D-7EFF3B42B6CC}" type="presOf" srcId="{43D1E85E-1178-4736-A695-CA308C93D1BC}" destId="{D685DABD-4F49-4C6E-929A-EBEAD821A901}" srcOrd="0" destOrd="0" presId="urn:microsoft.com/office/officeart/2008/layout/LinedList"/>
    <dgm:cxn modelId="{B5563264-D0F5-448F-8DDC-9AC3892132A6}" type="presParOf" srcId="{E66A4F2E-8009-497C-9FE6-952DF3EF2149}" destId="{625408DF-3439-4397-8395-35EDAC427A6C}" srcOrd="0" destOrd="0" presId="urn:microsoft.com/office/officeart/2008/layout/LinedList"/>
    <dgm:cxn modelId="{C9CBD735-B56F-49BC-B98E-C8F3FF196660}" type="presParOf" srcId="{E66A4F2E-8009-497C-9FE6-952DF3EF2149}" destId="{43431714-25C5-44C1-BCF5-B3C11E2D5CB2}" srcOrd="1" destOrd="0" presId="urn:microsoft.com/office/officeart/2008/layout/LinedList"/>
    <dgm:cxn modelId="{D013E8DA-3084-403D-ADC8-34346BABEEC4}" type="presParOf" srcId="{43431714-25C5-44C1-BCF5-B3C11E2D5CB2}" destId="{05B7DD33-E784-4816-82C3-0320D2F41987}" srcOrd="0" destOrd="0" presId="urn:microsoft.com/office/officeart/2008/layout/LinedList"/>
    <dgm:cxn modelId="{4CC69B02-3B35-4DDB-B541-88DB4B00183F}" type="presParOf" srcId="{43431714-25C5-44C1-BCF5-B3C11E2D5CB2}" destId="{39126B90-68E8-4152-884B-9175EB42ABBF}" srcOrd="1" destOrd="0" presId="urn:microsoft.com/office/officeart/2008/layout/LinedList"/>
    <dgm:cxn modelId="{554A1363-3533-4EE3-8AEF-1F1A63AF75CA}" type="presParOf" srcId="{E66A4F2E-8009-497C-9FE6-952DF3EF2149}" destId="{BA253F39-BF59-4D7F-A099-7245D2550785}" srcOrd="2" destOrd="0" presId="urn:microsoft.com/office/officeart/2008/layout/LinedList"/>
    <dgm:cxn modelId="{C9AD367F-F350-4143-A078-C5F40E004FFD}" type="presParOf" srcId="{E66A4F2E-8009-497C-9FE6-952DF3EF2149}" destId="{7E315312-5E0E-465B-A2D1-DC2C60AC25F4}" srcOrd="3" destOrd="0" presId="urn:microsoft.com/office/officeart/2008/layout/LinedList"/>
    <dgm:cxn modelId="{C8C504B2-A445-437B-A9AB-684654BE11F5}" type="presParOf" srcId="{7E315312-5E0E-465B-A2D1-DC2C60AC25F4}" destId="{EDF5315D-7491-4BF1-ADD5-CD30EE9262E5}" srcOrd="0" destOrd="0" presId="urn:microsoft.com/office/officeart/2008/layout/LinedList"/>
    <dgm:cxn modelId="{234E1B30-40B9-4AF9-A0C6-93C706C1DF86}" type="presParOf" srcId="{7E315312-5E0E-465B-A2D1-DC2C60AC25F4}" destId="{8DD83999-6531-4388-AE50-D2F05464011C}" srcOrd="1" destOrd="0" presId="urn:microsoft.com/office/officeart/2008/layout/LinedList"/>
    <dgm:cxn modelId="{99295727-792A-4BC2-A8F4-33D519A09E5E}" type="presParOf" srcId="{E66A4F2E-8009-497C-9FE6-952DF3EF2149}" destId="{9E335900-DB16-432A-B9AE-A7CFB784CD9E}" srcOrd="4" destOrd="0" presId="urn:microsoft.com/office/officeart/2008/layout/LinedList"/>
    <dgm:cxn modelId="{1087A31B-FECF-4B6F-9F1A-E333E73CA18F}" type="presParOf" srcId="{E66A4F2E-8009-497C-9FE6-952DF3EF2149}" destId="{FF946591-ADE6-44F1-9078-0F59C7694529}" srcOrd="5" destOrd="0" presId="urn:microsoft.com/office/officeart/2008/layout/LinedList"/>
    <dgm:cxn modelId="{7E5ED674-B15F-437A-871F-16D05C5ADDFB}" type="presParOf" srcId="{FF946591-ADE6-44F1-9078-0F59C7694529}" destId="{D685DABD-4F49-4C6E-929A-EBEAD821A901}" srcOrd="0" destOrd="0" presId="urn:microsoft.com/office/officeart/2008/layout/LinedList"/>
    <dgm:cxn modelId="{DB2176E8-F9D4-4166-BFF5-3B296A7ABE01}" type="presParOf" srcId="{FF946591-ADE6-44F1-9078-0F59C7694529}" destId="{E8FDF07B-9A14-4710-9B0D-3F9D6BAE83BF}" srcOrd="1" destOrd="0" presId="urn:microsoft.com/office/officeart/2008/layout/LinedList"/>
    <dgm:cxn modelId="{DF5D23CF-9041-4BC5-B552-267CD9B747B8}" type="presParOf" srcId="{E66A4F2E-8009-497C-9FE6-952DF3EF2149}" destId="{8A80B1F9-EA60-475B-9D04-EEC15528A812}" srcOrd="6" destOrd="0" presId="urn:microsoft.com/office/officeart/2008/layout/LinedList"/>
    <dgm:cxn modelId="{7873503C-E721-4F53-ACAA-1A3D11D08646}" type="presParOf" srcId="{E66A4F2E-8009-497C-9FE6-952DF3EF2149}" destId="{890BC6A5-81C4-47AA-A445-E81BF14610BF}" srcOrd="7" destOrd="0" presId="urn:microsoft.com/office/officeart/2008/layout/LinedList"/>
    <dgm:cxn modelId="{4F1F4A73-096C-48F7-9F22-C93A98215032}" type="presParOf" srcId="{890BC6A5-81C4-47AA-A445-E81BF14610BF}" destId="{DAAB0298-DDBC-48E0-830C-FD2D1EEAF9B0}" srcOrd="0" destOrd="0" presId="urn:microsoft.com/office/officeart/2008/layout/LinedList"/>
    <dgm:cxn modelId="{25DDFB7D-2717-4CF9-86D8-8AD93E2A604F}" type="presParOf" srcId="{890BC6A5-81C4-47AA-A445-E81BF14610BF}" destId="{D891C431-203D-4CFE-9646-2B7F9095160B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E8A429B-6386-48FA-AC9C-B632D298E2C9}">
      <dsp:nvSpPr>
        <dsp:cNvPr id="0" name=""/>
        <dsp:cNvSpPr/>
      </dsp:nvSpPr>
      <dsp:spPr>
        <a:xfrm>
          <a:off x="0" y="936105"/>
          <a:ext cx="7776864" cy="518462"/>
        </a:xfrm>
        <a:prstGeom prst="notched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4700CEE-160D-4BE1-BDDF-E3B25DEFF593}">
      <dsp:nvSpPr>
        <dsp:cNvPr id="0" name=""/>
        <dsp:cNvSpPr/>
      </dsp:nvSpPr>
      <dsp:spPr>
        <a:xfrm>
          <a:off x="1922" y="0"/>
          <a:ext cx="1119253" cy="9505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b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800" kern="1200" dirty="0" smtClean="0"/>
            <a:t>太陽</a:t>
          </a:r>
          <a:endParaRPr kumimoji="1" lang="ja-JP" altLang="en-US" sz="1800" kern="1200" dirty="0"/>
        </a:p>
      </dsp:txBody>
      <dsp:txXfrm>
        <a:off x="1922" y="0"/>
        <a:ext cx="1119253" cy="950505"/>
      </dsp:txXfrm>
    </dsp:sp>
    <dsp:sp modelId="{AA99F351-7E49-4722-9D60-C78BFB8075E3}">
      <dsp:nvSpPr>
        <dsp:cNvPr id="0" name=""/>
        <dsp:cNvSpPr/>
      </dsp:nvSpPr>
      <dsp:spPr>
        <a:xfrm>
          <a:off x="442735" y="1069318"/>
          <a:ext cx="237626" cy="23762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16EEAE-ACEB-4C70-8AF2-E273922D0887}">
      <dsp:nvSpPr>
        <dsp:cNvPr id="0" name=""/>
        <dsp:cNvSpPr/>
      </dsp:nvSpPr>
      <dsp:spPr>
        <a:xfrm>
          <a:off x="1177138" y="1425758"/>
          <a:ext cx="1119253" cy="9505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800" kern="1200" dirty="0" smtClean="0"/>
            <a:t>陽明</a:t>
          </a:r>
          <a:endParaRPr kumimoji="1" lang="ja-JP" altLang="en-US" sz="1800" kern="1200" dirty="0"/>
        </a:p>
      </dsp:txBody>
      <dsp:txXfrm>
        <a:off x="1177138" y="1425758"/>
        <a:ext cx="1119253" cy="950505"/>
      </dsp:txXfrm>
    </dsp:sp>
    <dsp:sp modelId="{3E3078FC-CDFC-458C-90AA-D5CEC7FB27ED}">
      <dsp:nvSpPr>
        <dsp:cNvPr id="0" name=""/>
        <dsp:cNvSpPr/>
      </dsp:nvSpPr>
      <dsp:spPr>
        <a:xfrm>
          <a:off x="1617951" y="1069318"/>
          <a:ext cx="237626" cy="23762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464B4A-9C02-4CBE-A999-81F8912B9498}">
      <dsp:nvSpPr>
        <dsp:cNvPr id="0" name=""/>
        <dsp:cNvSpPr/>
      </dsp:nvSpPr>
      <dsp:spPr>
        <a:xfrm>
          <a:off x="2352354" y="0"/>
          <a:ext cx="1119253" cy="9505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b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800" kern="1200" dirty="0" smtClean="0"/>
            <a:t>少陽</a:t>
          </a:r>
          <a:endParaRPr kumimoji="1" lang="ja-JP" altLang="en-US" sz="1800" kern="1200" dirty="0"/>
        </a:p>
      </dsp:txBody>
      <dsp:txXfrm>
        <a:off x="2352354" y="0"/>
        <a:ext cx="1119253" cy="950505"/>
      </dsp:txXfrm>
    </dsp:sp>
    <dsp:sp modelId="{E4985058-6B35-4A2F-A7CA-7ADB9FC4EC2D}">
      <dsp:nvSpPr>
        <dsp:cNvPr id="0" name=""/>
        <dsp:cNvSpPr/>
      </dsp:nvSpPr>
      <dsp:spPr>
        <a:xfrm>
          <a:off x="2793167" y="1069318"/>
          <a:ext cx="237626" cy="23762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A82B41-46A1-4FF1-88C3-0E5BB59F2233}">
      <dsp:nvSpPr>
        <dsp:cNvPr id="0" name=""/>
        <dsp:cNvSpPr/>
      </dsp:nvSpPr>
      <dsp:spPr>
        <a:xfrm>
          <a:off x="3527570" y="1425758"/>
          <a:ext cx="1119253" cy="9505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800" kern="1200" dirty="0" smtClean="0"/>
            <a:t>太陰</a:t>
          </a:r>
          <a:endParaRPr kumimoji="1" lang="ja-JP" altLang="en-US" sz="1800" kern="1200" dirty="0"/>
        </a:p>
      </dsp:txBody>
      <dsp:txXfrm>
        <a:off x="3527570" y="1425758"/>
        <a:ext cx="1119253" cy="950505"/>
      </dsp:txXfrm>
    </dsp:sp>
    <dsp:sp modelId="{5DFA215A-4C2A-46C1-9BB6-403B2363CABD}">
      <dsp:nvSpPr>
        <dsp:cNvPr id="0" name=""/>
        <dsp:cNvSpPr/>
      </dsp:nvSpPr>
      <dsp:spPr>
        <a:xfrm>
          <a:off x="3968383" y="1069318"/>
          <a:ext cx="237626" cy="23762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7914FA-B118-4A87-9952-6F72315B784D}">
      <dsp:nvSpPr>
        <dsp:cNvPr id="0" name=""/>
        <dsp:cNvSpPr/>
      </dsp:nvSpPr>
      <dsp:spPr>
        <a:xfrm>
          <a:off x="4702786" y="0"/>
          <a:ext cx="1119253" cy="9505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b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ja-JP" altLang="en-US" sz="1800" kern="1200" dirty="0" smtClean="0"/>
            <a:t>厥陰</a:t>
          </a:r>
          <a:endParaRPr lang="en-US" altLang="ja-JP" sz="1800" kern="1200" dirty="0" smtClean="0"/>
        </a:p>
      </dsp:txBody>
      <dsp:txXfrm>
        <a:off x="4702786" y="0"/>
        <a:ext cx="1119253" cy="950505"/>
      </dsp:txXfrm>
    </dsp:sp>
    <dsp:sp modelId="{E2F2A5A4-0BE7-47FE-9542-1FB1915876F4}">
      <dsp:nvSpPr>
        <dsp:cNvPr id="0" name=""/>
        <dsp:cNvSpPr/>
      </dsp:nvSpPr>
      <dsp:spPr>
        <a:xfrm>
          <a:off x="5143599" y="1069318"/>
          <a:ext cx="237626" cy="23762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801D6F-D25C-44E3-8191-15BF6583A590}">
      <dsp:nvSpPr>
        <dsp:cNvPr id="0" name=""/>
        <dsp:cNvSpPr/>
      </dsp:nvSpPr>
      <dsp:spPr>
        <a:xfrm>
          <a:off x="5878001" y="1425758"/>
          <a:ext cx="1119253" cy="9505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800" kern="1200" dirty="0" smtClean="0"/>
            <a:t>少陰</a:t>
          </a:r>
          <a:endParaRPr kumimoji="1" lang="ja-JP" altLang="en-US" sz="1800" kern="1200" dirty="0"/>
        </a:p>
      </dsp:txBody>
      <dsp:txXfrm>
        <a:off x="5878001" y="1425758"/>
        <a:ext cx="1119253" cy="950505"/>
      </dsp:txXfrm>
    </dsp:sp>
    <dsp:sp modelId="{82DB59F6-F99C-4498-A5A1-EBF79602820D}">
      <dsp:nvSpPr>
        <dsp:cNvPr id="0" name=""/>
        <dsp:cNvSpPr/>
      </dsp:nvSpPr>
      <dsp:spPr>
        <a:xfrm>
          <a:off x="6318815" y="1069318"/>
          <a:ext cx="237626" cy="23762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25408DF-3439-4397-8395-35EDAC427A6C}">
      <dsp:nvSpPr>
        <dsp:cNvPr id="0" name=""/>
        <dsp:cNvSpPr/>
      </dsp:nvSpPr>
      <dsp:spPr>
        <a:xfrm>
          <a:off x="0" y="0"/>
          <a:ext cx="554461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B7DD33-E784-4816-82C3-0320D2F41987}">
      <dsp:nvSpPr>
        <dsp:cNvPr id="0" name=""/>
        <dsp:cNvSpPr/>
      </dsp:nvSpPr>
      <dsp:spPr>
        <a:xfrm>
          <a:off x="0" y="0"/>
          <a:ext cx="5544616" cy="6660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900" kern="1200" dirty="0" smtClean="0"/>
            <a:t>　　　　　　　　　　　　　　皮膚</a:t>
          </a:r>
          <a:endParaRPr kumimoji="1" lang="en-US" altLang="ja-JP" sz="2900" kern="1200" dirty="0" smtClean="0"/>
        </a:p>
      </dsp:txBody>
      <dsp:txXfrm>
        <a:off x="0" y="0"/>
        <a:ext cx="5544616" cy="666073"/>
      </dsp:txXfrm>
    </dsp:sp>
    <dsp:sp modelId="{BA253F39-BF59-4D7F-A099-7245D2550785}">
      <dsp:nvSpPr>
        <dsp:cNvPr id="0" name=""/>
        <dsp:cNvSpPr/>
      </dsp:nvSpPr>
      <dsp:spPr>
        <a:xfrm>
          <a:off x="0" y="666073"/>
          <a:ext cx="554461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F5315D-7491-4BF1-ADD5-CD30EE9262E5}">
      <dsp:nvSpPr>
        <dsp:cNvPr id="0" name=""/>
        <dsp:cNvSpPr/>
      </dsp:nvSpPr>
      <dsp:spPr>
        <a:xfrm>
          <a:off x="0" y="666073"/>
          <a:ext cx="5544616" cy="6660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900" kern="1200" dirty="0" smtClean="0"/>
            <a:t>衛気</a:t>
          </a:r>
          <a:endParaRPr kumimoji="1" lang="en-US" altLang="ja-JP" sz="2900" kern="1200" dirty="0" smtClean="0"/>
        </a:p>
      </dsp:txBody>
      <dsp:txXfrm>
        <a:off x="0" y="666073"/>
        <a:ext cx="5544616" cy="666073"/>
      </dsp:txXfrm>
    </dsp:sp>
    <dsp:sp modelId="{9E335900-DB16-432A-B9AE-A7CFB784CD9E}">
      <dsp:nvSpPr>
        <dsp:cNvPr id="0" name=""/>
        <dsp:cNvSpPr/>
      </dsp:nvSpPr>
      <dsp:spPr>
        <a:xfrm>
          <a:off x="0" y="1332147"/>
          <a:ext cx="554461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85DABD-4F49-4C6E-929A-EBEAD821A901}">
      <dsp:nvSpPr>
        <dsp:cNvPr id="0" name=""/>
        <dsp:cNvSpPr/>
      </dsp:nvSpPr>
      <dsp:spPr>
        <a:xfrm>
          <a:off x="0" y="1332147"/>
          <a:ext cx="5544616" cy="6660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900" kern="1200" dirty="0" smtClean="0"/>
            <a:t>営気</a:t>
          </a:r>
          <a:endParaRPr kumimoji="1" lang="en-US" altLang="ja-JP" sz="2900" kern="1200" dirty="0" smtClean="0"/>
        </a:p>
      </dsp:txBody>
      <dsp:txXfrm>
        <a:off x="0" y="1332147"/>
        <a:ext cx="5544616" cy="666073"/>
      </dsp:txXfrm>
    </dsp:sp>
    <dsp:sp modelId="{8A80B1F9-EA60-475B-9D04-EEC15528A812}">
      <dsp:nvSpPr>
        <dsp:cNvPr id="0" name=""/>
        <dsp:cNvSpPr/>
      </dsp:nvSpPr>
      <dsp:spPr>
        <a:xfrm>
          <a:off x="0" y="1998221"/>
          <a:ext cx="554461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AB0298-DDBC-48E0-830C-FD2D1EEAF9B0}">
      <dsp:nvSpPr>
        <dsp:cNvPr id="0" name=""/>
        <dsp:cNvSpPr/>
      </dsp:nvSpPr>
      <dsp:spPr>
        <a:xfrm>
          <a:off x="0" y="1998221"/>
          <a:ext cx="5544616" cy="6660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en-US" altLang="ja-JP" sz="2900" kern="1200" dirty="0" smtClean="0"/>
        </a:p>
      </dsp:txBody>
      <dsp:txXfrm>
        <a:off x="0" y="1998221"/>
        <a:ext cx="5544616" cy="6660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C510FC-ABF5-4691-A69C-C29A102BCD9B}" type="datetimeFigureOut">
              <a:rPr kumimoji="1" lang="ja-JP" altLang="en-US" smtClean="0"/>
              <a:pPr/>
              <a:t>2011/7/16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4939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AF4945-8AD3-4F65-93B6-C28C7CB0E6D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4117499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A28727-C591-494F-AE74-A6134DC11F42}" type="datetimeFigureOut">
              <a:rPr kumimoji="1" lang="ja-JP" altLang="en-US" smtClean="0"/>
              <a:pPr/>
              <a:t>2011/7/16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562" y="4721186"/>
            <a:ext cx="544449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4939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34D4C4-6ECA-4610-8E84-592F0CCBAAD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3145916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DF06DA-1F8A-4DE8-B6DA-4588C1866BEB}" type="slidenum">
              <a:rPr lang="en-US" altLang="ja-JP">
                <a:solidFill>
                  <a:prstClr val="black"/>
                </a:solidFill>
              </a:rPr>
              <a:pPr/>
              <a:t>9</a:t>
            </a:fld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34269" y="745450"/>
            <a:ext cx="4537075" cy="372725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7415" y="4721186"/>
            <a:ext cx="4990783" cy="447270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just">
              <a:buFontTx/>
              <a:buBlip>
                <a:blip r:embed="rId3"/>
              </a:buBlip>
            </a:pPr>
            <a:r>
              <a:rPr lang="ja-JP" altLang="en-US" sz="1200" dirty="0" smtClean="0"/>
              <a:t>病因には、外因・内因・不内外因の３種がある。　</a:t>
            </a:r>
          </a:p>
          <a:p>
            <a:pPr algn="just">
              <a:buFontTx/>
              <a:buBlip>
                <a:blip r:embed="rId3"/>
              </a:buBlip>
            </a:pPr>
            <a:r>
              <a:rPr lang="ja-JP" altLang="en-US" sz="1200" dirty="0" smtClean="0"/>
              <a:t>外因とは外部から体を侵襲する邪のことで、風・寒・暑・湿・燥・火の六淫を言う。</a:t>
            </a:r>
          </a:p>
          <a:p>
            <a:pPr algn="just">
              <a:buFontTx/>
              <a:buBlip>
                <a:blip r:embed="rId3"/>
              </a:buBlip>
            </a:pPr>
            <a:r>
              <a:rPr lang="ja-JP" altLang="en-US" sz="1200" dirty="0" smtClean="0"/>
              <a:t>内因とは、喜・怒・憂・悲・思・恐・驚の７種類の感情（七情）の失調を指す。</a:t>
            </a:r>
          </a:p>
          <a:p>
            <a:pPr algn="just">
              <a:buFontTx/>
              <a:buBlip>
                <a:blip r:embed="rId3"/>
              </a:buBlip>
            </a:pPr>
            <a:r>
              <a:rPr lang="ja-JP" altLang="en-US" sz="1200" dirty="0" smtClean="0"/>
              <a:t>不内外因は、外因や内因以外の全ての病因をさす。</a:t>
            </a:r>
          </a:p>
          <a:p>
            <a:pPr algn="just">
              <a:buFontTx/>
              <a:buBlip>
                <a:blip r:embed="rId3"/>
              </a:buBlip>
            </a:pPr>
            <a:r>
              <a:rPr lang="ja-JP" altLang="en-US" sz="1200" dirty="0" smtClean="0"/>
              <a:t>その他に、病理産物である瘀血・痰飲、および食積も病因に含める。</a:t>
            </a:r>
          </a:p>
          <a:p>
            <a:endParaRPr lang="ja-JP" altLang="ja-JP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9BA5E0-3C96-43DF-A90C-3D7220FDF74F}" type="slidenum">
              <a:rPr lang="en-US" altLang="ja-JP">
                <a:solidFill>
                  <a:prstClr val="black"/>
                </a:solidFill>
              </a:rPr>
              <a:pPr/>
              <a:t>10</a:t>
            </a:fld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34269" y="745450"/>
            <a:ext cx="4537075" cy="372725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7415" y="4721186"/>
            <a:ext cx="4990783" cy="447270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D87AC0-E2B6-41A5-831C-0646470D3505}" type="slidenum">
              <a:rPr lang="en-US" altLang="ja-JP">
                <a:solidFill>
                  <a:prstClr val="black"/>
                </a:solidFill>
              </a:rPr>
              <a:pPr/>
              <a:t>11</a:t>
            </a:fld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34269" y="745450"/>
            <a:ext cx="4537075" cy="372725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7415" y="4721186"/>
            <a:ext cx="4990783" cy="447270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B2EAF5-84D6-42C5-A36D-F0C8A5D0679E}" type="slidenum">
              <a:rPr lang="en-US" altLang="ja-JP">
                <a:solidFill>
                  <a:prstClr val="black"/>
                </a:solidFill>
              </a:rPr>
              <a:pPr/>
              <a:t>12</a:t>
            </a:fld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34269" y="745450"/>
            <a:ext cx="4537075" cy="372725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7415" y="4721186"/>
            <a:ext cx="4990783" cy="447270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200" dirty="0" smtClean="0">
                <a:solidFill>
                  <a:srgbClr val="AE2900"/>
                </a:solidFill>
                <a:latin typeface="ＭＳ ゴシック" pitchFamily="49" charset="-128"/>
                <a:ea typeface="ＭＳ ゴシック" pitchFamily="49" charset="-128"/>
              </a:rPr>
              <a:t>成因</a:t>
            </a:r>
            <a:r>
              <a:rPr lang="ja-JP" altLang="en-US" sz="1200" dirty="0" smtClean="0">
                <a:solidFill>
                  <a:srgbClr val="000000"/>
                </a:solidFill>
                <a:latin typeface="ＭＳ 明朝" pitchFamily="17" charset="-128"/>
                <a:ea typeface="ＭＳ 明朝" pitchFamily="17" charset="-128"/>
              </a:rPr>
              <a:t>：</a:t>
            </a:r>
            <a:r>
              <a:rPr lang="ja-JP" altLang="en-US" sz="1200" dirty="0" smtClean="0">
                <a:solidFill>
                  <a:srgbClr val="000000"/>
                </a:solidFill>
                <a:latin typeface="ＭＳ 明朝" pitchFamily="17" charset="-128"/>
                <a:ea typeface="ＭＳ ゴシック" pitchFamily="49" charset="-128"/>
              </a:rPr>
              <a:t>津液の生成・輸布・排泄の過程に障害　　　があったり、津液が熱により濃縮され　　　たりすることにより、津液の代謝が失　　　</a:t>
            </a:r>
            <a:r>
              <a:rPr lang="ja-JP" altLang="en-US" sz="1200" dirty="0" err="1" smtClean="0">
                <a:solidFill>
                  <a:srgbClr val="000000"/>
                </a:solidFill>
                <a:latin typeface="ＭＳ 明朝" pitchFamily="17" charset="-128"/>
                <a:ea typeface="ＭＳ ゴシック" pitchFamily="49" charset="-128"/>
              </a:rPr>
              <a:t>調して</a:t>
            </a:r>
            <a:r>
              <a:rPr lang="ja-JP" altLang="en-US" sz="1200" dirty="0" smtClean="0">
                <a:solidFill>
                  <a:srgbClr val="000000"/>
                </a:solidFill>
                <a:latin typeface="ＭＳ 明朝" pitchFamily="17" charset="-128"/>
                <a:ea typeface="ＭＳ ゴシック" pitchFamily="49" charset="-128"/>
              </a:rPr>
              <a:t>生じる。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24143-50C2-4914-93D1-B2A3AFAB018A}" type="slidenum">
              <a:rPr kumimoji="1" lang="ja-JP" altLang="en-US" smtClean="0"/>
              <a:pPr/>
              <a:t>27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9154424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599BC1-BC80-481F-9D4A-A400B8F3D48F}" type="slidenum">
              <a:rPr kumimoji="1" lang="ja-JP" altLang="en-US" smtClean="0"/>
              <a:pPr/>
              <a:t>28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0984271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驚悸・・・驚きや恐怖、怒りによっておこる心悸（心臓の鼓動）のこと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599BC1-BC80-481F-9D4A-A400B8F3D48F}" type="slidenum">
              <a:rPr kumimoji="1" lang="ja-JP" altLang="en-US" smtClean="0"/>
              <a:pPr/>
              <a:t>29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8428810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A10D4-8B9B-4AA6-9A67-5B172A819755}" type="datetimeFigureOut">
              <a:rPr kumimoji="1" lang="ja-JP" altLang="en-US" smtClean="0"/>
              <a:pPr/>
              <a:t>2011/7/16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47748-16AD-49A1-9E85-A34ED963BFF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072394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A10D4-8B9B-4AA6-9A67-5B172A819755}" type="datetimeFigureOut">
              <a:rPr kumimoji="1" lang="ja-JP" altLang="en-US" smtClean="0"/>
              <a:pPr/>
              <a:t>2011/7/16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47748-16AD-49A1-9E85-A34ED963BFF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617962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A10D4-8B9B-4AA6-9A67-5B172A819755}" type="datetimeFigureOut">
              <a:rPr kumimoji="1" lang="ja-JP" altLang="en-US" smtClean="0"/>
              <a:pPr/>
              <a:t>2011/7/16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47748-16AD-49A1-9E85-A34ED963BFF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637117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A10D4-8B9B-4AA6-9A67-5B172A819755}" type="datetimeFigureOut">
              <a:rPr kumimoji="1" lang="ja-JP" altLang="en-US" smtClean="0"/>
              <a:pPr/>
              <a:t>2011/7/16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47748-16AD-49A1-9E85-A34ED963BFF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147777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A10D4-8B9B-4AA6-9A67-5B172A819755}" type="datetimeFigureOut">
              <a:rPr kumimoji="1" lang="ja-JP" altLang="en-US" smtClean="0"/>
              <a:pPr/>
              <a:t>2011/7/16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47748-16AD-49A1-9E85-A34ED963BFF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583944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A10D4-8B9B-4AA6-9A67-5B172A819755}" type="datetimeFigureOut">
              <a:rPr kumimoji="1" lang="ja-JP" altLang="en-US" smtClean="0"/>
              <a:pPr/>
              <a:t>2011/7/16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47748-16AD-49A1-9E85-A34ED963BFF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332168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A10D4-8B9B-4AA6-9A67-5B172A819755}" type="datetimeFigureOut">
              <a:rPr kumimoji="1" lang="ja-JP" altLang="en-US" smtClean="0"/>
              <a:pPr/>
              <a:t>2011/7/16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47748-16AD-49A1-9E85-A34ED963BFF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088861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A10D4-8B9B-4AA6-9A67-5B172A819755}" type="datetimeFigureOut">
              <a:rPr kumimoji="1" lang="ja-JP" altLang="en-US" smtClean="0"/>
              <a:pPr/>
              <a:t>2011/7/16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47748-16AD-49A1-9E85-A34ED963BFF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4149800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A10D4-8B9B-4AA6-9A67-5B172A819755}" type="datetimeFigureOut">
              <a:rPr kumimoji="1" lang="ja-JP" altLang="en-US" smtClean="0"/>
              <a:pPr/>
              <a:t>2011/7/16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47748-16AD-49A1-9E85-A34ED963BFF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621486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A10D4-8B9B-4AA6-9A67-5B172A819755}" type="datetimeFigureOut">
              <a:rPr kumimoji="1" lang="ja-JP" altLang="en-US" smtClean="0"/>
              <a:pPr/>
              <a:t>2011/7/16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47748-16AD-49A1-9E85-A34ED963BFF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94139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A10D4-8B9B-4AA6-9A67-5B172A819755}" type="datetimeFigureOut">
              <a:rPr kumimoji="1" lang="ja-JP" altLang="en-US" smtClean="0"/>
              <a:pPr/>
              <a:t>2011/7/16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47748-16AD-49A1-9E85-A34ED963BFF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697856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0A10D4-8B9B-4AA6-9A67-5B172A819755}" type="datetimeFigureOut">
              <a:rPr kumimoji="1" lang="ja-JP" altLang="en-US" smtClean="0"/>
              <a:pPr/>
              <a:t>2011/7/16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47748-16AD-49A1-9E85-A34ED963BFF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379413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九鼎会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弁証論治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xmlns="" val="3129346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26579" y="0"/>
            <a:ext cx="5729797" cy="838200"/>
          </a:xfrm>
        </p:spPr>
        <p:txBody>
          <a:bodyPr/>
          <a:lstStyle/>
          <a:p>
            <a:r>
              <a:rPr lang="ja-JP" altLang="en-US" dirty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ｺﾞｼｯｸE" pitchFamily="50" charset="-128"/>
                <a:ea typeface="HGPｺﾞｼｯｸE" pitchFamily="50" charset="-128"/>
              </a:rPr>
              <a:t>外因（外邪）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24395" y="1107896"/>
            <a:ext cx="1547664" cy="5201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3200" b="1" dirty="0">
                <a:solidFill>
                  <a:srgbClr val="009999"/>
                </a:solidFill>
                <a:ea typeface="ＭＳ ゴシック" pitchFamily="49" charset="-128"/>
              </a:rPr>
              <a:t>風</a:t>
            </a:r>
            <a:r>
              <a:rPr lang="ja-JP" altLang="en-US" sz="3200" b="1" dirty="0">
                <a:solidFill>
                  <a:srgbClr val="000000"/>
                </a:solidFill>
                <a:ea typeface="ＭＳ ゴシック" pitchFamily="49" charset="-128"/>
              </a:rPr>
              <a:t>邪：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 sz="2400" b="1" dirty="0">
              <a:solidFill>
                <a:srgbClr val="000000"/>
              </a:solidFill>
              <a:ea typeface="ＭＳ ゴシック" pitchFamily="49" charset="-128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3200" b="1" dirty="0">
                <a:solidFill>
                  <a:srgbClr val="3333CC"/>
                </a:solidFill>
                <a:ea typeface="ＭＳ ゴシック" pitchFamily="49" charset="-128"/>
              </a:rPr>
              <a:t>寒</a:t>
            </a:r>
            <a:r>
              <a:rPr lang="ja-JP" altLang="en-US" sz="3200" b="1" dirty="0">
                <a:solidFill>
                  <a:srgbClr val="000000"/>
                </a:solidFill>
                <a:ea typeface="ＭＳ ゴシック" pitchFamily="49" charset="-128"/>
              </a:rPr>
              <a:t>邪：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 sz="3200" b="1" dirty="0">
              <a:solidFill>
                <a:srgbClr val="000000"/>
              </a:solidFill>
              <a:ea typeface="ＭＳ ゴシック" pitchFamily="49" charset="-128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3200" b="1" dirty="0">
                <a:solidFill>
                  <a:srgbClr val="FF9900"/>
                </a:solidFill>
                <a:ea typeface="ＭＳ ゴシック" pitchFamily="49" charset="-128"/>
              </a:rPr>
              <a:t>暑</a:t>
            </a:r>
            <a:r>
              <a:rPr lang="ja-JP" altLang="en-US" sz="3200" b="1" dirty="0">
                <a:solidFill>
                  <a:srgbClr val="000000"/>
                </a:solidFill>
                <a:ea typeface="ＭＳ ゴシック" pitchFamily="49" charset="-128"/>
              </a:rPr>
              <a:t>邪：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 sz="3200" b="1" dirty="0">
              <a:solidFill>
                <a:srgbClr val="000000"/>
              </a:solidFill>
              <a:ea typeface="ＭＳ ゴシック" pitchFamily="49" charset="-128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3200" b="1" dirty="0">
                <a:solidFill>
                  <a:srgbClr val="00CC99"/>
                </a:solidFill>
                <a:ea typeface="ＭＳ ゴシック" pitchFamily="49" charset="-128"/>
              </a:rPr>
              <a:t>湿</a:t>
            </a:r>
            <a:r>
              <a:rPr lang="ja-JP" altLang="en-US" sz="3200" b="1" dirty="0">
                <a:solidFill>
                  <a:srgbClr val="000000"/>
                </a:solidFill>
                <a:ea typeface="ＭＳ ゴシック" pitchFamily="49" charset="-128"/>
              </a:rPr>
              <a:t>邪：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 sz="2000" b="1" dirty="0">
              <a:solidFill>
                <a:srgbClr val="000000"/>
              </a:solidFill>
              <a:ea typeface="ＭＳ ゴシック" pitchFamily="49" charset="-128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3200" b="1" dirty="0">
                <a:solidFill>
                  <a:srgbClr val="CC6600"/>
                </a:solidFill>
                <a:ea typeface="ＭＳ ゴシック" pitchFamily="49" charset="-128"/>
              </a:rPr>
              <a:t>燥</a:t>
            </a:r>
            <a:r>
              <a:rPr lang="ja-JP" altLang="en-US" sz="3200" b="1" dirty="0" smtClean="0">
                <a:solidFill>
                  <a:srgbClr val="000000"/>
                </a:solidFill>
                <a:ea typeface="ＭＳ ゴシック" pitchFamily="49" charset="-128"/>
              </a:rPr>
              <a:t>邪：</a:t>
            </a:r>
            <a:endParaRPr lang="ja-JP" altLang="en-US" sz="3200" b="1" dirty="0">
              <a:solidFill>
                <a:srgbClr val="000000"/>
              </a:solidFill>
              <a:ea typeface="ＭＳ ゴシック" pitchFamily="49" charset="-128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ja-JP" sz="3200" b="1" dirty="0" smtClean="0">
              <a:solidFill>
                <a:srgbClr val="FF0000"/>
              </a:solidFill>
              <a:ea typeface="ＭＳ ゴシック" pitchFamily="49" charset="-128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3200" b="1" dirty="0" smtClean="0">
                <a:solidFill>
                  <a:srgbClr val="FF0000"/>
                </a:solidFill>
                <a:ea typeface="ＭＳ ゴシック" pitchFamily="49" charset="-128"/>
              </a:rPr>
              <a:t>熱</a:t>
            </a:r>
            <a:r>
              <a:rPr lang="ja-JP" altLang="en-US" sz="3200" b="1" dirty="0" smtClean="0">
                <a:solidFill>
                  <a:srgbClr val="000000"/>
                </a:solidFill>
                <a:ea typeface="ＭＳ ゴシック" pitchFamily="49" charset="-128"/>
              </a:rPr>
              <a:t>邪：</a:t>
            </a:r>
            <a:endParaRPr lang="ja-JP" altLang="en-US" sz="3200" b="1" dirty="0">
              <a:solidFill>
                <a:srgbClr val="000000"/>
              </a:solidFill>
              <a:ea typeface="ＭＳ ゴシック" pitchFamily="49" charset="-128"/>
            </a:endParaRPr>
          </a:p>
        </p:txBody>
      </p:sp>
      <p:grpSp>
        <p:nvGrpSpPr>
          <p:cNvPr id="2" name="グループ化 1"/>
          <p:cNvGrpSpPr/>
          <p:nvPr/>
        </p:nvGrpSpPr>
        <p:grpSpPr>
          <a:xfrm>
            <a:off x="1066800" y="1060519"/>
            <a:ext cx="7864475" cy="5536833"/>
            <a:chOff x="1066800" y="838200"/>
            <a:chExt cx="8077200" cy="5391329"/>
          </a:xfrm>
        </p:grpSpPr>
        <p:sp>
          <p:nvSpPr>
            <p:cNvPr id="10244" name="Text Box 4"/>
            <p:cNvSpPr txBox="1">
              <a:spLocks noChangeArrowheads="1"/>
            </p:cNvSpPr>
            <p:nvPr/>
          </p:nvSpPr>
          <p:spPr bwMode="auto">
            <a:xfrm>
              <a:off x="1143000" y="838200"/>
              <a:ext cx="7788275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ja-JP" altLang="en-US" sz="2400" dirty="0">
                  <a:solidFill>
                    <a:srgbClr val="000000"/>
                  </a:solidFill>
                  <a:latin typeface="Century" pitchFamily="18" charset="0"/>
                </a:rPr>
                <a:t>急に</a:t>
              </a:r>
              <a:r>
                <a:rPr lang="ja-JP" altLang="en-US" sz="2400" dirty="0" smtClean="0">
                  <a:solidFill>
                    <a:srgbClr val="000000"/>
                  </a:solidFill>
                  <a:latin typeface="Century" pitchFamily="18" charset="0"/>
                </a:rPr>
                <a:t>発病、変化早い</a:t>
              </a:r>
              <a:r>
                <a:rPr lang="ja-JP" altLang="en-US" sz="2400" dirty="0">
                  <a:solidFill>
                    <a:srgbClr val="000000"/>
                  </a:solidFill>
                  <a:latin typeface="Century" pitchFamily="18" charset="0"/>
                </a:rPr>
                <a:t>。人体の高位や肌表部を犯しやすい。その他、痙攣・遊走性の痛み・瘙痒など。</a:t>
              </a:r>
            </a:p>
          </p:txBody>
        </p:sp>
        <p:sp>
          <p:nvSpPr>
            <p:cNvPr id="10245" name="Text Box 5"/>
            <p:cNvSpPr txBox="1">
              <a:spLocks noChangeArrowheads="1"/>
            </p:cNvSpPr>
            <p:nvPr/>
          </p:nvSpPr>
          <p:spPr bwMode="auto">
            <a:xfrm>
              <a:off x="1143000" y="1676400"/>
              <a:ext cx="7788275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ja-JP" altLang="en-US" sz="2400" dirty="0">
                  <a:solidFill>
                    <a:srgbClr val="000000"/>
                  </a:solidFill>
                  <a:latin typeface="Century" pitchFamily="18" charset="0"/>
                </a:rPr>
                <a:t>寒冷性の症候。排泄物が希薄で透明</a:t>
              </a:r>
              <a:r>
                <a:rPr lang="ja-JP" altLang="en-US" sz="2400" dirty="0" smtClean="0">
                  <a:solidFill>
                    <a:srgbClr val="000000"/>
                  </a:solidFill>
                  <a:latin typeface="Century" pitchFamily="18" charset="0"/>
                </a:rPr>
                <a:t>。</a:t>
              </a:r>
              <a:endParaRPr lang="en-US" altLang="ja-JP" sz="2400" dirty="0" smtClean="0">
                <a:solidFill>
                  <a:srgbClr val="000000"/>
                </a:solidFill>
                <a:latin typeface="Century" pitchFamily="18" charset="0"/>
              </a:endParaRP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ja-JP" altLang="en-US" sz="2400" dirty="0" smtClean="0">
                  <a:solidFill>
                    <a:srgbClr val="000000"/>
                  </a:solidFill>
                  <a:latin typeface="Century" pitchFamily="18" charset="0"/>
                </a:rPr>
                <a:t>気滞</a:t>
              </a:r>
              <a:r>
                <a:rPr lang="ja-JP" altLang="en-US" sz="2400" dirty="0">
                  <a:solidFill>
                    <a:srgbClr val="000000"/>
                  </a:solidFill>
                  <a:latin typeface="Century" pitchFamily="18" charset="0"/>
                </a:rPr>
                <a:t>や血瘀を引き起こして強い疼痛を生じやすい。</a:t>
              </a:r>
            </a:p>
          </p:txBody>
        </p:sp>
        <p:sp>
          <p:nvSpPr>
            <p:cNvPr id="10246" name="Text Box 6"/>
            <p:cNvSpPr txBox="1">
              <a:spLocks noChangeArrowheads="1"/>
            </p:cNvSpPr>
            <p:nvPr/>
          </p:nvSpPr>
          <p:spPr bwMode="auto">
            <a:xfrm>
              <a:off x="1066800" y="2667000"/>
              <a:ext cx="7864475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ja-JP" altLang="en-US" sz="2400" dirty="0">
                  <a:solidFill>
                    <a:srgbClr val="000000"/>
                  </a:solidFill>
                  <a:latin typeface="Century" pitchFamily="18" charset="0"/>
                </a:rPr>
                <a:t> </a:t>
              </a:r>
              <a:r>
                <a:rPr lang="ja-JP" altLang="en-US" sz="2400" dirty="0" smtClean="0">
                  <a:solidFill>
                    <a:srgbClr val="000000"/>
                  </a:solidFill>
                  <a:latin typeface="Century" pitchFamily="18" charset="0"/>
                </a:rPr>
                <a:t>季節性。</a:t>
              </a:r>
              <a:endParaRPr lang="en-US" altLang="ja-JP" sz="2400" dirty="0" smtClean="0">
                <a:solidFill>
                  <a:srgbClr val="000000"/>
                </a:solidFill>
                <a:latin typeface="Century" pitchFamily="18" charset="0"/>
              </a:endParaRP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ja-JP" altLang="en-US" sz="2400" dirty="0" smtClean="0">
                  <a:solidFill>
                    <a:srgbClr val="000000"/>
                  </a:solidFill>
                  <a:latin typeface="Century" pitchFamily="18" charset="0"/>
                </a:rPr>
                <a:t>中暑</a:t>
              </a:r>
              <a:r>
                <a:rPr lang="ja-JP" altLang="en-US" sz="2400" dirty="0">
                  <a:solidFill>
                    <a:srgbClr val="000000"/>
                  </a:solidFill>
                  <a:latin typeface="Century" pitchFamily="18" charset="0"/>
                </a:rPr>
                <a:t>（熱中症）、暑病（日本脳炎などの感染症）の</a:t>
              </a:r>
              <a:r>
                <a:rPr lang="ja-JP" altLang="en-US" sz="2400" dirty="0" smtClean="0">
                  <a:solidFill>
                    <a:srgbClr val="000000"/>
                  </a:solidFill>
                  <a:latin typeface="Century" pitchFamily="18" charset="0"/>
                </a:rPr>
                <a:t>区別　</a:t>
              </a:r>
              <a:endParaRPr lang="ja-JP" altLang="en-US" sz="2400" dirty="0">
                <a:solidFill>
                  <a:srgbClr val="000000"/>
                </a:solidFill>
                <a:latin typeface="Century" pitchFamily="18" charset="0"/>
              </a:endParaRPr>
            </a:p>
          </p:txBody>
        </p:sp>
        <p:sp>
          <p:nvSpPr>
            <p:cNvPr id="10247" name="Text Box 7"/>
            <p:cNvSpPr txBox="1">
              <a:spLocks noChangeArrowheads="1"/>
            </p:cNvSpPr>
            <p:nvPr/>
          </p:nvSpPr>
          <p:spPr bwMode="auto">
            <a:xfrm>
              <a:off x="1203325" y="3664803"/>
              <a:ext cx="7940675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ja-JP" altLang="en-US" sz="2400" dirty="0">
                  <a:solidFill>
                    <a:srgbClr val="000000"/>
                  </a:solidFill>
                  <a:latin typeface="Century" pitchFamily="18" charset="0"/>
                </a:rPr>
                <a:t>性質が粘膩</a:t>
              </a:r>
              <a:r>
                <a:rPr lang="ja-JP" altLang="en-US" sz="2400" dirty="0" smtClean="0">
                  <a:solidFill>
                    <a:srgbClr val="000000"/>
                  </a:solidFill>
                  <a:latin typeface="Century" pitchFamily="18" charset="0"/>
                </a:rPr>
                <a:t>で停滞性。脾</a:t>
              </a:r>
              <a:r>
                <a:rPr lang="ja-JP" altLang="en-US" sz="2400" dirty="0">
                  <a:solidFill>
                    <a:srgbClr val="000000"/>
                  </a:solidFill>
                  <a:latin typeface="Century" pitchFamily="18" charset="0"/>
                </a:rPr>
                <a:t>胃を犯しやすい</a:t>
              </a:r>
              <a:r>
                <a:rPr lang="ja-JP" altLang="en-US" sz="2400" dirty="0" smtClean="0">
                  <a:solidFill>
                    <a:srgbClr val="000000"/>
                  </a:solidFill>
                  <a:latin typeface="Century" pitchFamily="18" charset="0"/>
                </a:rPr>
                <a:t>。</a:t>
              </a:r>
              <a:endParaRPr lang="en-US" altLang="ja-JP" sz="2400" dirty="0" smtClean="0">
                <a:solidFill>
                  <a:srgbClr val="000000"/>
                </a:solidFill>
                <a:latin typeface="Century" pitchFamily="18" charset="0"/>
              </a:endParaRP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ja-JP" altLang="en-US" sz="2400" dirty="0" smtClean="0">
                  <a:solidFill>
                    <a:srgbClr val="000000"/>
                  </a:solidFill>
                  <a:latin typeface="Century" pitchFamily="18" charset="0"/>
                </a:rPr>
                <a:t>水湿</a:t>
              </a:r>
              <a:r>
                <a:rPr lang="ja-JP" altLang="en-US" sz="2400" dirty="0">
                  <a:solidFill>
                    <a:srgbClr val="000000"/>
                  </a:solidFill>
                  <a:latin typeface="Century" pitchFamily="18" charset="0"/>
                </a:rPr>
                <a:t>の貯留・停滞。</a:t>
              </a:r>
            </a:p>
          </p:txBody>
        </p:sp>
        <p:sp>
          <p:nvSpPr>
            <p:cNvPr id="10248" name="Text Box 8"/>
            <p:cNvSpPr txBox="1">
              <a:spLocks noChangeArrowheads="1"/>
            </p:cNvSpPr>
            <p:nvPr/>
          </p:nvSpPr>
          <p:spPr bwMode="auto">
            <a:xfrm>
              <a:off x="1066800" y="4495800"/>
              <a:ext cx="5415215" cy="4495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ja-JP" altLang="en-US" sz="2400" dirty="0" smtClean="0">
                  <a:solidFill>
                    <a:srgbClr val="000000"/>
                  </a:solidFill>
                  <a:latin typeface="Century" pitchFamily="18" charset="0"/>
                </a:rPr>
                <a:t> 乾燥</a:t>
              </a:r>
              <a:r>
                <a:rPr lang="ja-JP" altLang="en-US" sz="2400" dirty="0">
                  <a:solidFill>
                    <a:srgbClr val="000000"/>
                  </a:solidFill>
                  <a:latin typeface="Century" pitchFamily="18" charset="0"/>
                </a:rPr>
                <a:t>した季節や環境で</a:t>
              </a:r>
              <a:r>
                <a:rPr lang="ja-JP" altLang="en-US" sz="2400" dirty="0" smtClean="0">
                  <a:solidFill>
                    <a:srgbClr val="000000"/>
                  </a:solidFill>
                  <a:latin typeface="Century" pitchFamily="18" charset="0"/>
                </a:rPr>
                <a:t>発病。</a:t>
              </a:r>
              <a:r>
                <a:rPr lang="ja-JP" altLang="en-US" sz="2400" dirty="0">
                  <a:solidFill>
                    <a:srgbClr val="000000"/>
                  </a:solidFill>
                  <a:latin typeface="Century" pitchFamily="18" charset="0"/>
                </a:rPr>
                <a:t>乾燥</a:t>
              </a:r>
              <a:r>
                <a:rPr lang="ja-JP" altLang="en-US" sz="2400" dirty="0" smtClean="0">
                  <a:solidFill>
                    <a:srgbClr val="000000"/>
                  </a:solidFill>
                  <a:latin typeface="Century" pitchFamily="18" charset="0"/>
                </a:rPr>
                <a:t>症状</a:t>
              </a:r>
              <a:endParaRPr lang="ja-JP" altLang="en-US" sz="2400" dirty="0">
                <a:solidFill>
                  <a:srgbClr val="000000"/>
                </a:solidFill>
                <a:latin typeface="Century" pitchFamily="18" charset="0"/>
              </a:endParaRPr>
            </a:p>
          </p:txBody>
        </p:sp>
        <p:sp>
          <p:nvSpPr>
            <p:cNvPr id="10249" name="Text Box 9"/>
            <p:cNvSpPr txBox="1">
              <a:spLocks noChangeArrowheads="1"/>
            </p:cNvSpPr>
            <p:nvPr/>
          </p:nvSpPr>
          <p:spPr bwMode="auto">
            <a:xfrm>
              <a:off x="1219200" y="5029200"/>
              <a:ext cx="7924800" cy="12003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ja-JP" altLang="en-US" sz="2400" dirty="0" smtClean="0">
                  <a:solidFill>
                    <a:srgbClr val="000000"/>
                  </a:solidFill>
                  <a:latin typeface="ＭＳ 明朝" pitchFamily="17" charset="-128"/>
                </a:rPr>
                <a:t>熱性</a:t>
              </a:r>
              <a:r>
                <a:rPr lang="ja-JP" altLang="en-US" sz="2400" dirty="0">
                  <a:solidFill>
                    <a:srgbClr val="000000"/>
                  </a:solidFill>
                  <a:latin typeface="ＭＳ 明朝" pitchFamily="17" charset="-128"/>
                </a:rPr>
                <a:t>の</a:t>
              </a:r>
              <a:r>
                <a:rPr lang="ja-JP" altLang="en-US" sz="2400" dirty="0" smtClean="0">
                  <a:solidFill>
                    <a:srgbClr val="000000"/>
                  </a:solidFill>
                  <a:latin typeface="ＭＳ 明朝" pitchFamily="17" charset="-128"/>
                </a:rPr>
                <a:t>症状（</a:t>
              </a:r>
              <a:r>
                <a:rPr lang="ja-JP" altLang="en-US" sz="2400" dirty="0">
                  <a:solidFill>
                    <a:srgbClr val="000000"/>
                  </a:solidFill>
                  <a:latin typeface="ＭＳ 明朝" pitchFamily="17" charset="-128"/>
                </a:rPr>
                <a:t>炎症症状）。排泄物が粘稠で排出時に灼熱感を伴う。津液を消耗しやすい。脈絡を損傷して</a:t>
              </a:r>
              <a:r>
                <a:rPr lang="ja-JP" altLang="en-US" sz="2400" dirty="0" smtClean="0">
                  <a:solidFill>
                    <a:srgbClr val="000000"/>
                  </a:solidFill>
                  <a:latin typeface="ＭＳ 明朝" pitchFamily="17" charset="-128"/>
                </a:rPr>
                <a:t>出血。</a:t>
              </a:r>
              <a:r>
                <a:rPr lang="ja-JP" altLang="en-US" sz="2400" dirty="0">
                  <a:solidFill>
                    <a:srgbClr val="000000"/>
                  </a:solidFill>
                  <a:latin typeface="ＭＳ 明朝" pitchFamily="17" charset="-128"/>
                </a:rPr>
                <a:t>神明を撹乱して意識</a:t>
              </a:r>
              <a:r>
                <a:rPr lang="ja-JP" altLang="en-US" sz="2400" dirty="0" smtClean="0">
                  <a:solidFill>
                    <a:srgbClr val="000000"/>
                  </a:solidFill>
                  <a:latin typeface="ＭＳ 明朝" pitchFamily="17" charset="-128"/>
                </a:rPr>
                <a:t>障害。</a:t>
              </a:r>
              <a:endParaRPr lang="ja-JP" altLang="en-US" sz="2400" dirty="0">
                <a:solidFill>
                  <a:srgbClr val="000000"/>
                </a:solidFill>
              </a:endParaRPr>
            </a:p>
          </p:txBody>
        </p:sp>
      </p:grpSp>
      <p:sp>
        <p:nvSpPr>
          <p:cNvPr id="11" name="テキスト ボックス 10"/>
          <p:cNvSpPr txBox="1"/>
          <p:nvPr/>
        </p:nvSpPr>
        <p:spPr>
          <a:xfrm>
            <a:off x="220408" y="151569"/>
            <a:ext cx="30379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 smtClean="0">
                <a:latin typeface="HGPｺﾞｼｯｸE" pitchFamily="50" charset="-128"/>
                <a:ea typeface="HGPｺﾞｼｯｸE" pitchFamily="50" charset="-128"/>
              </a:rPr>
              <a:t>病因</a:t>
            </a:r>
            <a:r>
              <a:rPr lang="ja-JP" altLang="en-US" sz="2400" dirty="0" smtClean="0">
                <a:latin typeface="HGPｺﾞｼｯｸE" pitchFamily="50" charset="-128"/>
                <a:ea typeface="HGPｺﾞｼｯｸE" pitchFamily="50" charset="-128"/>
              </a:rPr>
              <a:t>・病邪弁証</a:t>
            </a:r>
            <a:endParaRPr kumimoji="1" lang="ja-JP" altLang="en-US" sz="2400" dirty="0">
              <a:latin typeface="HGPｺﾞｼｯｸE" pitchFamily="50" charset="-128"/>
              <a:ea typeface="HGPｺﾞｼｯｸE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01529385"/>
      </p:ext>
    </p:extLst>
  </p:cSld>
  <p:clrMapOvr>
    <a:masterClrMapping/>
  </p:clrMapOvr>
  <p:transition>
    <p:random/>
    <p:sndAc>
      <p:stSnd>
        <p:snd r:embed="rId3" name="CAMERA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4"/>
          <p:cNvSpPr>
            <a:spLocks noChangeArrowheads="1"/>
          </p:cNvSpPr>
          <p:nvPr/>
        </p:nvSpPr>
        <p:spPr bwMode="auto">
          <a:xfrm>
            <a:off x="476752" y="995875"/>
            <a:ext cx="8229600" cy="1353005"/>
          </a:xfrm>
          <a:prstGeom prst="foldedCorner">
            <a:avLst>
              <a:gd name="adj" fmla="val 12500"/>
            </a:avLst>
          </a:prstGeom>
          <a:gradFill rotWithShape="0">
            <a:gsLst>
              <a:gs pos="0">
                <a:srgbClr val="99CCFF"/>
              </a:gs>
              <a:gs pos="50000">
                <a:schemeClr val="bg1"/>
              </a:gs>
              <a:gs pos="100000">
                <a:srgbClr val="99CCFF"/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 sz="2800" b="1">
              <a:solidFill>
                <a:srgbClr val="000000"/>
              </a:solidFill>
            </a:endParaRP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67744" y="0"/>
            <a:ext cx="4344779" cy="990600"/>
          </a:xfrm>
        </p:spPr>
        <p:txBody>
          <a:bodyPr/>
          <a:lstStyle/>
          <a:p>
            <a:r>
              <a:rPr lang="ja-JP" altLang="en-US" b="1" dirty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内因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622392" y="1196752"/>
            <a:ext cx="7938319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3200" dirty="0" smtClean="0">
                <a:solidFill>
                  <a:srgbClr val="000000"/>
                </a:solidFill>
                <a:latin typeface="ＭＳ 明朝" pitchFamily="17" charset="-128"/>
                <a:ea typeface="ＭＳ ゴシック" pitchFamily="49" charset="-128"/>
              </a:rPr>
              <a:t>喜</a:t>
            </a:r>
            <a:r>
              <a:rPr lang="ja-JP" altLang="en-US" sz="3200" dirty="0">
                <a:solidFill>
                  <a:srgbClr val="000000"/>
                </a:solidFill>
                <a:latin typeface="ＭＳ 明朝" pitchFamily="17" charset="-128"/>
                <a:ea typeface="ＭＳ ゴシック" pitchFamily="49" charset="-128"/>
              </a:rPr>
              <a:t>・怒・憂・悲・思・恐・驚の７種類の感情（七情）の</a:t>
            </a:r>
            <a:r>
              <a:rPr lang="ja-JP" altLang="en-US" sz="3200" dirty="0" smtClean="0">
                <a:solidFill>
                  <a:srgbClr val="000000"/>
                </a:solidFill>
                <a:latin typeface="ＭＳ 明朝" pitchFamily="17" charset="-128"/>
                <a:ea typeface="ＭＳ ゴシック" pitchFamily="49" charset="-128"/>
              </a:rPr>
              <a:t>失調内傷　　　</a:t>
            </a:r>
            <a:r>
              <a:rPr lang="ja-JP" altLang="en-US" sz="3200" dirty="0">
                <a:solidFill>
                  <a:srgbClr val="000000"/>
                </a:solidFill>
                <a:latin typeface="Century" pitchFamily="18" charset="0"/>
                <a:ea typeface="ＭＳ ゴシック" pitchFamily="49" charset="-128"/>
              </a:rPr>
              <a:t>　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20408" y="151569"/>
            <a:ext cx="30379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 smtClean="0">
                <a:latin typeface="HGPｺﾞｼｯｸE" pitchFamily="50" charset="-128"/>
                <a:ea typeface="HGPｺﾞｼｯｸE" pitchFamily="50" charset="-128"/>
              </a:rPr>
              <a:t>病因</a:t>
            </a:r>
            <a:r>
              <a:rPr lang="ja-JP" altLang="en-US" sz="2400" dirty="0" smtClean="0">
                <a:latin typeface="HGPｺﾞｼｯｸE" pitchFamily="50" charset="-128"/>
                <a:ea typeface="HGPｺﾞｼｯｸE" pitchFamily="50" charset="-128"/>
              </a:rPr>
              <a:t>・病邪弁証</a:t>
            </a:r>
            <a:endParaRPr kumimoji="1" lang="ja-JP" altLang="en-US" sz="2400" dirty="0">
              <a:latin typeface="HGPｺﾞｼｯｸE" pitchFamily="50" charset="-128"/>
              <a:ea typeface="HGPｺﾞｼｯｸE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450105" y="2636912"/>
            <a:ext cx="828092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u"/>
            </a:pPr>
            <a:r>
              <a:rPr lang="ja-JP" altLang="en-US" sz="3200" dirty="0" smtClean="0">
                <a:solidFill>
                  <a:srgbClr val="000000"/>
                </a:solidFill>
                <a:latin typeface="ＭＳ 明朝" pitchFamily="17" charset="-128"/>
                <a:ea typeface="ＭＳ ゴシック" pitchFamily="49" charset="-128"/>
              </a:rPr>
              <a:t>心</a:t>
            </a:r>
            <a:r>
              <a:rPr lang="ja-JP" altLang="en-US" sz="3200" dirty="0">
                <a:solidFill>
                  <a:srgbClr val="000000"/>
                </a:solidFill>
                <a:latin typeface="ＭＳ 明朝" pitchFamily="17" charset="-128"/>
                <a:ea typeface="ＭＳ ゴシック" pitchFamily="49" charset="-128"/>
              </a:rPr>
              <a:t>や肝の異常をひき起こす</a:t>
            </a:r>
            <a:endParaRPr lang="en-US" altLang="ja-JP" sz="3200" dirty="0">
              <a:solidFill>
                <a:srgbClr val="000000"/>
              </a:solidFill>
              <a:latin typeface="ＭＳ 明朝" pitchFamily="17" charset="-128"/>
              <a:ea typeface="ＭＳ ゴシック" pitchFamily="49" charset="-128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3200" dirty="0">
                <a:solidFill>
                  <a:srgbClr val="000000"/>
                </a:solidFill>
                <a:latin typeface="ＭＳ 明朝" pitchFamily="17" charset="-128"/>
                <a:ea typeface="ＭＳ ゴシック" pitchFamily="49" charset="-128"/>
              </a:rPr>
              <a:t>　　　　　　（臨床上よくみられる）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3200" dirty="0">
                <a:solidFill>
                  <a:srgbClr val="000000"/>
                </a:solidFill>
                <a:latin typeface="ＭＳ 明朝" pitchFamily="17" charset="-128"/>
                <a:ea typeface="ＭＳ ゴシック" pitchFamily="49" charset="-128"/>
              </a:rPr>
              <a:t>　</a:t>
            </a:r>
            <a:r>
              <a:rPr lang="ja-JP" altLang="en-US" sz="2400" dirty="0" smtClean="0">
                <a:solidFill>
                  <a:srgbClr val="000000"/>
                </a:solidFill>
                <a:latin typeface="ＭＳ 明朝" pitchFamily="17" charset="-128"/>
                <a:ea typeface="ＭＳ ゴシック" pitchFamily="49" charset="-128"/>
              </a:rPr>
              <a:t>長期</a:t>
            </a:r>
            <a:r>
              <a:rPr lang="ja-JP" altLang="en-US" sz="2400" dirty="0">
                <a:solidFill>
                  <a:srgbClr val="000000"/>
                </a:solidFill>
                <a:latin typeface="ＭＳ 明朝" pitchFamily="17" charset="-128"/>
                <a:ea typeface="ＭＳ ゴシック" pitchFamily="49" charset="-128"/>
              </a:rPr>
              <a:t>になると肝の疏泄機能に影響</a:t>
            </a:r>
            <a:r>
              <a:rPr lang="ja-JP" altLang="en-US" sz="2400" dirty="0" smtClean="0">
                <a:solidFill>
                  <a:srgbClr val="000000"/>
                </a:solidFill>
                <a:latin typeface="ＭＳ 明朝" pitchFamily="17" charset="-128"/>
                <a:ea typeface="ＭＳ ゴシック" pitchFamily="49" charset="-128"/>
              </a:rPr>
              <a:t>し．肝気鬱滞など</a:t>
            </a:r>
            <a:endParaRPr lang="en-US" altLang="ja-JP" sz="2400" dirty="0" smtClean="0">
              <a:solidFill>
                <a:srgbClr val="000000"/>
              </a:solidFill>
              <a:latin typeface="ＭＳ 明朝" pitchFamily="17" charset="-128"/>
              <a:ea typeface="ＭＳ ゴシック" pitchFamily="49" charset="-128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2400" dirty="0" smtClean="0">
                <a:solidFill>
                  <a:srgbClr val="000000"/>
                </a:solidFill>
                <a:latin typeface="ＭＳ 明朝" pitchFamily="17" charset="-128"/>
                <a:ea typeface="ＭＳ ゴシック" pitchFamily="49" charset="-128"/>
              </a:rPr>
              <a:t>　　　　　　　　　　　　　　　　　　（</a:t>
            </a:r>
            <a:r>
              <a:rPr lang="ja-JP" altLang="en-US" sz="2000" b="1" dirty="0" smtClean="0">
                <a:solidFill>
                  <a:srgbClr val="000000"/>
                </a:solidFill>
                <a:latin typeface="ＭＳ 明朝" pitchFamily="17" charset="-128"/>
                <a:ea typeface="ＭＳ ゴシック" pitchFamily="49" charset="-128"/>
              </a:rPr>
              <a:t>イライラ</a:t>
            </a:r>
            <a:r>
              <a:rPr lang="ja-JP" altLang="en-US" sz="2000" b="1" dirty="0">
                <a:solidFill>
                  <a:srgbClr val="000000"/>
                </a:solidFill>
                <a:latin typeface="ＭＳ 明朝" pitchFamily="17" charset="-128"/>
                <a:ea typeface="ＭＳ ゴシック" pitchFamily="49" charset="-128"/>
              </a:rPr>
              <a:t>・抑うつ）</a:t>
            </a:r>
            <a:endParaRPr lang="en-US" altLang="ja-JP" sz="2000" b="1" dirty="0">
              <a:solidFill>
                <a:srgbClr val="000000"/>
              </a:solidFill>
              <a:latin typeface="ＭＳ 明朝" pitchFamily="17" charset="-128"/>
              <a:ea typeface="ＭＳ ゴシック" pitchFamily="49" charset="-128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ja-JP" sz="3200" dirty="0">
              <a:solidFill>
                <a:srgbClr val="000000"/>
              </a:solidFill>
              <a:latin typeface="ＭＳ 明朝" pitchFamily="17" charset="-128"/>
              <a:ea typeface="ＭＳ ゴシック" pitchFamily="49" charset="-128"/>
            </a:endParaRPr>
          </a:p>
          <a:p>
            <a:pPr marL="457200" lvl="0" indent="-4572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u"/>
            </a:pPr>
            <a:r>
              <a:rPr lang="ja-JP" altLang="en-US" sz="3200" dirty="0">
                <a:solidFill>
                  <a:srgbClr val="000000"/>
                </a:solidFill>
                <a:latin typeface="ＭＳ 明朝" pitchFamily="17" charset="-128"/>
                <a:ea typeface="ＭＳ ゴシック" pitchFamily="49" charset="-128"/>
              </a:rPr>
              <a:t>急激な感情の</a:t>
            </a:r>
            <a:r>
              <a:rPr lang="ja-JP" altLang="en-US" sz="3200" dirty="0" smtClean="0">
                <a:solidFill>
                  <a:srgbClr val="000000"/>
                </a:solidFill>
                <a:latin typeface="ＭＳ 明朝" pitchFamily="17" charset="-128"/>
                <a:ea typeface="ＭＳ ゴシック" pitchFamily="49" charset="-128"/>
              </a:rPr>
              <a:t>変化は心</a:t>
            </a:r>
            <a:r>
              <a:rPr lang="ja-JP" altLang="en-US" sz="3200" dirty="0">
                <a:solidFill>
                  <a:srgbClr val="000000"/>
                </a:solidFill>
                <a:latin typeface="ＭＳ 明朝" pitchFamily="17" charset="-128"/>
                <a:ea typeface="ＭＳ ゴシック" pitchFamily="49" charset="-128"/>
              </a:rPr>
              <a:t>に影響</a:t>
            </a:r>
            <a:r>
              <a:rPr lang="ja-JP" altLang="en-US" sz="3200" dirty="0" smtClean="0">
                <a:solidFill>
                  <a:srgbClr val="000000"/>
                </a:solidFill>
                <a:latin typeface="ＭＳ 明朝" pitchFamily="17" charset="-128"/>
                <a:ea typeface="ＭＳ ゴシック" pitchFamily="49" charset="-128"/>
              </a:rPr>
              <a:t>し、動悸</a:t>
            </a:r>
            <a:r>
              <a:rPr lang="ja-JP" altLang="en-US" sz="3200" dirty="0">
                <a:solidFill>
                  <a:srgbClr val="000000"/>
                </a:solidFill>
                <a:latin typeface="ＭＳ 明朝" pitchFamily="17" charset="-128"/>
                <a:ea typeface="ＭＳ ゴシック" pitchFamily="49" charset="-128"/>
              </a:rPr>
              <a:t>・失神</a:t>
            </a:r>
            <a:r>
              <a:rPr lang="ja-JP" altLang="en-US" sz="3200" dirty="0" smtClean="0">
                <a:solidFill>
                  <a:srgbClr val="000000"/>
                </a:solidFill>
                <a:latin typeface="ＭＳ 明朝" pitchFamily="17" charset="-128"/>
                <a:ea typeface="ＭＳ ゴシック" pitchFamily="49" charset="-128"/>
              </a:rPr>
              <a:t>・精神</a:t>
            </a:r>
            <a:r>
              <a:rPr lang="ja-JP" altLang="en-US" sz="3200" dirty="0">
                <a:solidFill>
                  <a:srgbClr val="000000"/>
                </a:solidFill>
                <a:latin typeface="ＭＳ 明朝" pitchFamily="17" charset="-128"/>
                <a:ea typeface="ＭＳ ゴシック" pitchFamily="49" charset="-128"/>
              </a:rPr>
              <a:t>異常・不眠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xmlns="" val="3912375408"/>
      </p:ext>
    </p:extLst>
  </p:cSld>
  <p:clrMapOvr>
    <a:masterClrMapping/>
  </p:clrMapOvr>
  <p:transition>
    <p:random/>
    <p:sndAc>
      <p:stSnd>
        <p:snd r:embed="rId3" name="CAMERA.WAV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"/>
            <a:ext cx="7772400" cy="685800"/>
          </a:xfrm>
        </p:spPr>
        <p:txBody>
          <a:bodyPr>
            <a:normAutofit fontScale="90000"/>
          </a:bodyPr>
          <a:lstStyle/>
          <a:p>
            <a:r>
              <a:rPr lang="ja-JP" altLang="en-US" dirty="0">
                <a:solidFill>
                  <a:srgbClr val="0033CC"/>
                </a:solidFill>
                <a:ea typeface="ＭＳ ゴシック" pitchFamily="49" charset="-128"/>
              </a:rPr>
              <a:t>内生五邪</a:t>
            </a:r>
            <a:endParaRPr lang="ja-JP" altLang="en-US" dirty="0">
              <a:solidFill>
                <a:srgbClr val="0033CC"/>
              </a:solidFill>
            </a:endParaRPr>
          </a:p>
        </p:txBody>
      </p:sp>
      <p:grpSp>
        <p:nvGrpSpPr>
          <p:cNvPr id="2" name="グループ化 1"/>
          <p:cNvGrpSpPr/>
          <p:nvPr/>
        </p:nvGrpSpPr>
        <p:grpSpPr>
          <a:xfrm>
            <a:off x="467544" y="1286186"/>
            <a:ext cx="8494633" cy="4303054"/>
            <a:chOff x="467544" y="867423"/>
            <a:chExt cx="8494633" cy="4303054"/>
          </a:xfrm>
        </p:grpSpPr>
        <p:sp>
          <p:nvSpPr>
            <p:cNvPr id="22532" name="Text Box 4"/>
            <p:cNvSpPr txBox="1">
              <a:spLocks noChangeArrowheads="1"/>
            </p:cNvSpPr>
            <p:nvPr/>
          </p:nvSpPr>
          <p:spPr bwMode="auto">
            <a:xfrm>
              <a:off x="504056" y="867423"/>
              <a:ext cx="8316416" cy="12003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marL="1346200" indent="-1346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ja-JP" altLang="en-US" sz="3600" dirty="0">
                  <a:solidFill>
                    <a:srgbClr val="000000"/>
                  </a:solidFill>
                  <a:ea typeface="ＭＳ ゴシック" pitchFamily="49" charset="-128"/>
                </a:rPr>
                <a:t>内</a:t>
              </a:r>
              <a:r>
                <a:rPr lang="ja-JP" altLang="en-US" sz="3600" dirty="0">
                  <a:solidFill>
                    <a:srgbClr val="009999"/>
                  </a:solidFill>
                  <a:ea typeface="ＭＳ ゴシック" pitchFamily="49" charset="-128"/>
                </a:rPr>
                <a:t>風</a:t>
              </a:r>
              <a:r>
                <a:rPr lang="ja-JP" altLang="en-US" sz="3600" dirty="0" smtClean="0">
                  <a:solidFill>
                    <a:srgbClr val="000000"/>
                  </a:solidFill>
                  <a:ea typeface="ＭＳ ゴシック" pitchFamily="49" charset="-128"/>
                </a:rPr>
                <a:t>：肝の陽気の変動、痙攣・振戦・麻痺</a:t>
              </a:r>
              <a:endParaRPr lang="ja-JP" altLang="en-US" sz="3600" dirty="0">
                <a:solidFill>
                  <a:srgbClr val="000000"/>
                </a:solidFill>
                <a:ea typeface="ＭＳ ゴシック" pitchFamily="49" charset="-128"/>
              </a:endParaRPr>
            </a:p>
          </p:txBody>
        </p:sp>
        <p:sp>
          <p:nvSpPr>
            <p:cNvPr id="22533" name="Text Box 5"/>
            <p:cNvSpPr txBox="1">
              <a:spLocks noChangeArrowheads="1"/>
            </p:cNvSpPr>
            <p:nvPr/>
          </p:nvSpPr>
          <p:spPr bwMode="auto">
            <a:xfrm>
              <a:off x="467544" y="2032088"/>
              <a:ext cx="5760338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ja-JP" altLang="en-US" sz="3600" dirty="0">
                  <a:solidFill>
                    <a:srgbClr val="000000"/>
                  </a:solidFill>
                  <a:ea typeface="ＭＳ ゴシック" pitchFamily="49" charset="-128"/>
                </a:rPr>
                <a:t>内</a:t>
              </a:r>
              <a:r>
                <a:rPr lang="ja-JP" altLang="en-US" sz="3600" dirty="0">
                  <a:solidFill>
                    <a:srgbClr val="0000FF"/>
                  </a:solidFill>
                  <a:ea typeface="ＭＳ ゴシック" pitchFamily="49" charset="-128"/>
                </a:rPr>
                <a:t>寒</a:t>
              </a:r>
              <a:r>
                <a:rPr lang="ja-JP" altLang="en-US" sz="3600" dirty="0" smtClean="0">
                  <a:solidFill>
                    <a:srgbClr val="000000"/>
                  </a:solidFill>
                  <a:ea typeface="ＭＳ ゴシック" pitchFamily="49" charset="-128"/>
                </a:rPr>
                <a:t>：陽気</a:t>
              </a:r>
              <a:r>
                <a:rPr lang="ja-JP" altLang="en-US" sz="3600" dirty="0">
                  <a:solidFill>
                    <a:srgbClr val="000000"/>
                  </a:solidFill>
                  <a:ea typeface="ＭＳ ゴシック" pitchFamily="49" charset="-128"/>
                </a:rPr>
                <a:t>の不足、寒症状</a:t>
              </a:r>
              <a:endParaRPr lang="ja-JP" alt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22534" name="Text Box 6"/>
            <p:cNvSpPr txBox="1">
              <a:spLocks noChangeArrowheads="1"/>
            </p:cNvSpPr>
            <p:nvPr/>
          </p:nvSpPr>
          <p:spPr bwMode="auto">
            <a:xfrm>
              <a:off x="467544" y="2678419"/>
              <a:ext cx="8494633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ja-JP" altLang="en-US" sz="3600" dirty="0">
                  <a:solidFill>
                    <a:srgbClr val="000000"/>
                  </a:solidFill>
                  <a:ea typeface="ＭＳ ゴシック" pitchFamily="49" charset="-128"/>
                </a:rPr>
                <a:t>内</a:t>
              </a:r>
              <a:r>
                <a:rPr lang="ja-JP" altLang="en-US" sz="3600" dirty="0">
                  <a:solidFill>
                    <a:srgbClr val="00CC99"/>
                  </a:solidFill>
                  <a:ea typeface="ＭＳ ゴシック" pitchFamily="49" charset="-128"/>
                </a:rPr>
                <a:t>湿</a:t>
              </a:r>
              <a:r>
                <a:rPr lang="ja-JP" altLang="en-US" sz="3600" dirty="0" smtClean="0">
                  <a:solidFill>
                    <a:srgbClr val="000000"/>
                  </a:solidFill>
                  <a:ea typeface="ＭＳ ゴシック" pitchFamily="49" charset="-128"/>
                </a:rPr>
                <a:t>：脾の運化障害による水分代謝障害</a:t>
              </a:r>
              <a:endParaRPr lang="ja-JP" alt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22535" name="Text Box 7"/>
            <p:cNvSpPr txBox="1">
              <a:spLocks noChangeArrowheads="1"/>
            </p:cNvSpPr>
            <p:nvPr/>
          </p:nvSpPr>
          <p:spPr bwMode="auto">
            <a:xfrm>
              <a:off x="503540" y="3323817"/>
              <a:ext cx="5724644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ja-JP" altLang="en-US" sz="3600" dirty="0">
                  <a:solidFill>
                    <a:srgbClr val="000000"/>
                  </a:solidFill>
                  <a:ea typeface="ＭＳ ゴシック" pitchFamily="49" charset="-128"/>
                </a:rPr>
                <a:t>内</a:t>
              </a:r>
              <a:r>
                <a:rPr lang="ja-JP" altLang="en-US" sz="3600" dirty="0">
                  <a:solidFill>
                    <a:srgbClr val="CC6600"/>
                  </a:solidFill>
                  <a:ea typeface="ＭＳ ゴシック" pitchFamily="49" charset="-128"/>
                </a:rPr>
                <a:t>燥</a:t>
              </a:r>
              <a:r>
                <a:rPr lang="ja-JP" altLang="en-US" sz="3600" dirty="0" smtClean="0">
                  <a:solidFill>
                    <a:srgbClr val="000000"/>
                  </a:solidFill>
                  <a:ea typeface="ＭＳ ゴシック" pitchFamily="49" charset="-128"/>
                </a:rPr>
                <a:t>：津</a:t>
              </a:r>
              <a:r>
                <a:rPr lang="ja-JP" altLang="en-US" sz="3600" dirty="0">
                  <a:solidFill>
                    <a:srgbClr val="000000"/>
                  </a:solidFill>
                  <a:ea typeface="ＭＳ ゴシック" pitchFamily="49" charset="-128"/>
                </a:rPr>
                <a:t>液不足・乾燥症状</a:t>
              </a:r>
              <a:endParaRPr lang="ja-JP" alt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22536" name="Text Box 8"/>
            <p:cNvSpPr txBox="1">
              <a:spLocks noChangeArrowheads="1"/>
            </p:cNvSpPr>
            <p:nvPr/>
          </p:nvSpPr>
          <p:spPr bwMode="auto">
            <a:xfrm>
              <a:off x="539552" y="3970148"/>
              <a:ext cx="8136904" cy="12003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ja-JP" altLang="en-US" sz="3600" dirty="0" smtClean="0">
                  <a:solidFill>
                    <a:srgbClr val="000000"/>
                  </a:solidFill>
                  <a:ea typeface="ＭＳ ゴシック" pitchFamily="49" charset="-128"/>
                </a:rPr>
                <a:t>内</a:t>
              </a:r>
              <a:r>
                <a:rPr lang="ja-JP" altLang="en-US" sz="3600" dirty="0" smtClean="0">
                  <a:solidFill>
                    <a:srgbClr val="FF0000"/>
                  </a:solidFill>
                  <a:ea typeface="ＭＳ ゴシック" pitchFamily="49" charset="-128"/>
                </a:rPr>
                <a:t>火 </a:t>
              </a:r>
              <a:r>
                <a:rPr lang="en-US" altLang="ja-JP" sz="3600" dirty="0" smtClean="0">
                  <a:ea typeface="ＭＳ ゴシック" pitchFamily="49" charset="-128"/>
                </a:rPr>
                <a:t>:</a:t>
              </a:r>
              <a:r>
                <a:rPr lang="ja-JP" altLang="en-US" sz="3600" dirty="0" smtClean="0">
                  <a:solidFill>
                    <a:srgbClr val="000000"/>
                  </a:solidFill>
                  <a:ea typeface="ＭＳ ゴシック" pitchFamily="49" charset="-128"/>
                </a:rPr>
                <a:t>（</a:t>
              </a:r>
              <a:r>
                <a:rPr lang="ja-JP" altLang="en-US" sz="3600" dirty="0">
                  <a:solidFill>
                    <a:srgbClr val="000000"/>
                  </a:solidFill>
                  <a:ea typeface="ＭＳ ゴシック" pitchFamily="49" charset="-128"/>
                </a:rPr>
                <a:t>熱）</a:t>
              </a:r>
              <a:r>
                <a:rPr lang="ja-JP" altLang="en-US" sz="3600" dirty="0" smtClean="0">
                  <a:solidFill>
                    <a:srgbClr val="000000"/>
                  </a:solidFill>
                  <a:ea typeface="ＭＳ ゴシック" pitchFamily="49" charset="-128"/>
                </a:rPr>
                <a:t>陰虚、邪</a:t>
              </a:r>
              <a:r>
                <a:rPr lang="ja-JP" altLang="en-US" sz="3600" dirty="0">
                  <a:solidFill>
                    <a:srgbClr val="000000"/>
                  </a:solidFill>
                  <a:ea typeface="ＭＳ ゴシック" pitchFamily="49" charset="-128"/>
                </a:rPr>
                <a:t>が</a:t>
              </a:r>
              <a:r>
                <a:rPr lang="ja-JP" altLang="en-US" sz="3600" dirty="0" smtClean="0">
                  <a:solidFill>
                    <a:srgbClr val="000000"/>
                  </a:solidFill>
                  <a:ea typeface="ＭＳ ゴシック" pitchFamily="49" charset="-128"/>
                </a:rPr>
                <a:t>化熱、気鬱　</a:t>
              </a:r>
              <a:endParaRPr lang="ja-JP" altLang="en-US" sz="3600" dirty="0">
                <a:solidFill>
                  <a:srgbClr val="000000"/>
                </a:solidFill>
                <a:ea typeface="ＭＳ ゴシック" pitchFamily="49" charset="-128"/>
              </a:endParaRP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ja-JP" altLang="en-US" sz="3600" dirty="0">
                  <a:solidFill>
                    <a:srgbClr val="000000"/>
                  </a:solidFill>
                  <a:ea typeface="ＭＳ ゴシック" pitchFamily="49" charset="-128"/>
                </a:rPr>
                <a:t> </a:t>
              </a:r>
              <a:r>
                <a:rPr lang="ja-JP" altLang="en-US" sz="3600" dirty="0" smtClean="0">
                  <a:solidFill>
                    <a:srgbClr val="000000"/>
                  </a:solidFill>
                  <a:ea typeface="ＭＳ ゴシック" pitchFamily="49" charset="-128"/>
                </a:rPr>
                <a:t>           脾</a:t>
              </a:r>
              <a:r>
                <a:rPr lang="ja-JP" altLang="en-US" sz="3600" dirty="0">
                  <a:solidFill>
                    <a:srgbClr val="000000"/>
                  </a:solidFill>
                  <a:ea typeface="ＭＳ ゴシック" pitchFamily="49" charset="-128"/>
                </a:rPr>
                <a:t>虚による陰火</a:t>
              </a:r>
            </a:p>
          </p:txBody>
        </p:sp>
      </p:grpSp>
      <p:sp>
        <p:nvSpPr>
          <p:cNvPr id="10" name="テキスト ボックス 9"/>
          <p:cNvSpPr txBox="1"/>
          <p:nvPr/>
        </p:nvSpPr>
        <p:spPr>
          <a:xfrm>
            <a:off x="220408" y="151569"/>
            <a:ext cx="30379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 smtClean="0">
                <a:latin typeface="HGPｺﾞｼｯｸE" pitchFamily="50" charset="-128"/>
                <a:ea typeface="HGPｺﾞｼｯｸE" pitchFamily="50" charset="-128"/>
              </a:rPr>
              <a:t>病因</a:t>
            </a:r>
            <a:r>
              <a:rPr lang="ja-JP" altLang="en-US" sz="2400" dirty="0" smtClean="0">
                <a:latin typeface="HGPｺﾞｼｯｸE" pitchFamily="50" charset="-128"/>
                <a:ea typeface="HGPｺﾞｼｯｸE" pitchFamily="50" charset="-128"/>
              </a:rPr>
              <a:t>・病邪弁証</a:t>
            </a:r>
            <a:endParaRPr kumimoji="1" lang="ja-JP" altLang="en-US" sz="2400" dirty="0">
              <a:latin typeface="HGPｺﾞｼｯｸE" pitchFamily="50" charset="-128"/>
              <a:ea typeface="HGPｺﾞｼｯｸE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32339325"/>
      </p:ext>
    </p:extLst>
  </p:cSld>
  <p:clrMapOvr>
    <a:masterClrMapping/>
  </p:clrMapOvr>
  <p:transition>
    <p:random/>
    <p:sndAc>
      <p:stSnd>
        <p:snd r:embed="rId3" name="CAMERA.WAV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idx="1"/>
          </p:nvPr>
        </p:nvSpPr>
        <p:spPr>
          <a:xfrm>
            <a:off x="683568" y="2132856"/>
            <a:ext cx="7702550" cy="1435224"/>
          </a:xfrm>
        </p:spPr>
        <p:txBody>
          <a:bodyPr>
            <a:noAutofit/>
          </a:bodyPr>
          <a:lstStyle/>
          <a:p>
            <a:pPr marL="0" indent="0" algn="just">
              <a:lnSpc>
                <a:spcPct val="120000"/>
              </a:lnSpc>
              <a:buFontTx/>
              <a:buNone/>
            </a:pPr>
            <a:r>
              <a:rPr lang="ja-JP" altLang="en-US" sz="3600" dirty="0" smtClean="0">
                <a:solidFill>
                  <a:srgbClr val="FF0000"/>
                </a:solidFill>
                <a:latin typeface="ＭＳ Ｐゴシック" pitchFamily="50" charset="-128"/>
              </a:rPr>
              <a:t>生体</a:t>
            </a:r>
            <a:r>
              <a:rPr lang="ja-JP" altLang="en-US" sz="3600" dirty="0">
                <a:solidFill>
                  <a:srgbClr val="FF0000"/>
                </a:solidFill>
                <a:latin typeface="ＭＳ Ｐゴシック" pitchFamily="50" charset="-128"/>
              </a:rPr>
              <a:t>が生命活動を維持するために必要</a:t>
            </a:r>
            <a:r>
              <a:rPr lang="ja-JP" altLang="en-US" sz="3600" dirty="0" smtClean="0">
                <a:solidFill>
                  <a:srgbClr val="FF0000"/>
                </a:solidFill>
                <a:latin typeface="ＭＳ Ｐゴシック" pitchFamily="50" charset="-128"/>
              </a:rPr>
              <a:t>な基本</a:t>
            </a:r>
            <a:r>
              <a:rPr lang="ja-JP" altLang="en-US" sz="3600" dirty="0">
                <a:solidFill>
                  <a:srgbClr val="FF0000"/>
                </a:solidFill>
                <a:latin typeface="ＭＳ Ｐゴシック" pitchFamily="50" charset="-128"/>
              </a:rPr>
              <a:t>精微</a:t>
            </a:r>
            <a:r>
              <a:rPr lang="ja-JP" altLang="en-US" sz="3600" dirty="0" smtClean="0">
                <a:solidFill>
                  <a:srgbClr val="FF0000"/>
                </a:solidFill>
                <a:latin typeface="ＭＳ Ｐゴシック" pitchFamily="50" charset="-128"/>
              </a:rPr>
              <a:t>物質</a:t>
            </a:r>
            <a:endParaRPr lang="en-US" altLang="ja-JP" sz="3600" dirty="0" smtClean="0">
              <a:solidFill>
                <a:srgbClr val="FF0000"/>
              </a:solidFill>
              <a:latin typeface="ＭＳ Ｐゴシック" pitchFamily="50" charset="-128"/>
            </a:endParaRPr>
          </a:p>
        </p:txBody>
      </p:sp>
      <p:sp>
        <p:nvSpPr>
          <p:cNvPr id="184323" name="Rectangle 3"/>
          <p:cNvSpPr>
            <a:spLocks noChangeArrowheads="1"/>
          </p:cNvSpPr>
          <p:nvPr/>
        </p:nvSpPr>
        <p:spPr bwMode="auto">
          <a:xfrm>
            <a:off x="539552" y="939961"/>
            <a:ext cx="8208912" cy="7969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</a:pPr>
            <a:r>
              <a:rPr lang="ja-JP" altLang="en-US" sz="4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ｺﾞｼｯｸE" pitchFamily="50" charset="-128"/>
                <a:ea typeface="HGPｺﾞｼｯｸE" pitchFamily="50" charset="-128"/>
              </a:rPr>
              <a:t>気・血・津</a:t>
            </a:r>
            <a:r>
              <a:rPr lang="ja-JP" altLang="en-US" sz="4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ｺﾞｼｯｸE" pitchFamily="50" charset="-128"/>
                <a:ea typeface="HGPｺﾞｼｯｸE" pitchFamily="50" charset="-128"/>
              </a:rPr>
              <a:t>液とは？</a:t>
            </a:r>
            <a:endParaRPr lang="ja-JP" altLang="en-US" sz="44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ｺﾞｼｯｸE" pitchFamily="50" charset="-128"/>
              <a:ea typeface="HGPｺﾞｼｯｸE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683568" y="385500"/>
            <a:ext cx="24482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 smtClean="0">
                <a:latin typeface="+mn-ea"/>
              </a:rPr>
              <a:t>気血津液弁証</a:t>
            </a:r>
            <a:endParaRPr kumimoji="1" lang="ja-JP" altLang="en-US" sz="2800" b="1" dirty="0">
              <a:latin typeface="+mn-ea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3568" y="4509120"/>
            <a:ext cx="7776864" cy="11957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lnSpc>
                <a:spcPct val="120000"/>
              </a:lnSpc>
              <a:spcBef>
                <a:spcPct val="20000"/>
              </a:spcBef>
            </a:pPr>
            <a:r>
              <a:rPr lang="ja-JP" altLang="en-US" sz="3200" dirty="0">
                <a:solidFill>
                  <a:srgbClr val="000000"/>
                </a:solidFill>
                <a:latin typeface="ＭＳ Ｐゴシック" pitchFamily="50" charset="-128"/>
              </a:rPr>
              <a:t>生成、循環、代謝の各過程に障害がおこれば、疾病を発症する。</a:t>
            </a:r>
          </a:p>
        </p:txBody>
      </p:sp>
      <p:sp>
        <p:nvSpPr>
          <p:cNvPr id="4" name="下矢印 3"/>
          <p:cNvSpPr/>
          <p:nvPr/>
        </p:nvSpPr>
        <p:spPr>
          <a:xfrm>
            <a:off x="3851920" y="3573016"/>
            <a:ext cx="720080" cy="978408"/>
          </a:xfrm>
          <a:prstGeom prst="downArrow">
            <a:avLst/>
          </a:prstGeom>
          <a:gradFill>
            <a:gsLst>
              <a:gs pos="0">
                <a:srgbClr val="0070C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35472920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7" name="Rectangle 3"/>
          <p:cNvSpPr>
            <a:spLocks noGrp="1" noChangeArrowheads="1"/>
          </p:cNvSpPr>
          <p:nvPr>
            <p:ph type="title"/>
          </p:nvPr>
        </p:nvSpPr>
        <p:spPr>
          <a:xfrm>
            <a:off x="611560" y="836712"/>
            <a:ext cx="7772400" cy="926976"/>
          </a:xfrm>
        </p:spPr>
        <p:txBody>
          <a:bodyPr>
            <a:normAutofit/>
          </a:bodyPr>
          <a:lstStyle/>
          <a:p>
            <a:r>
              <a:rPr lang="ja-JP" altLang="en-US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ｺﾞｼｯｸE" pitchFamily="50" charset="-128"/>
                <a:ea typeface="HGPｺﾞｼｯｸE" pitchFamily="50" charset="-128"/>
              </a:rPr>
              <a:t>気の病証</a:t>
            </a:r>
            <a:endParaRPr lang="ja-JP" altLang="en-US" dirty="0">
              <a:ln>
                <a:solidFill>
                  <a:sysClr val="windowText" lastClr="000000"/>
                </a:solidFill>
              </a:ln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ｺﾞｼｯｸE" pitchFamily="50" charset="-128"/>
              <a:ea typeface="HGPｺﾞｼｯｸE" pitchFamily="50" charset="-128"/>
            </a:endParaRPr>
          </a:p>
        </p:txBody>
      </p:sp>
      <p:sp>
        <p:nvSpPr>
          <p:cNvPr id="185348" name="Rectangle 4"/>
          <p:cNvSpPr>
            <a:spLocks noGrp="1" noChangeArrowheads="1"/>
          </p:cNvSpPr>
          <p:nvPr>
            <p:ph idx="1"/>
          </p:nvPr>
        </p:nvSpPr>
        <p:spPr>
          <a:xfrm>
            <a:off x="755576" y="1916832"/>
            <a:ext cx="7772400" cy="1905000"/>
          </a:xfrm>
        </p:spPr>
        <p:txBody>
          <a:bodyPr>
            <a:normAutofit/>
          </a:bodyPr>
          <a:lstStyle/>
          <a:p>
            <a:pPr marL="0" indent="373063" algn="ctr">
              <a:lnSpc>
                <a:spcPct val="130000"/>
              </a:lnSpc>
              <a:buFontTx/>
              <a:buNone/>
            </a:pPr>
            <a:r>
              <a:rPr lang="ja-JP" altLang="en-US" sz="4000" dirty="0">
                <a:solidFill>
                  <a:srgbClr val="000000"/>
                </a:solidFill>
                <a:latin typeface="ＭＳ Ｐゴシック" pitchFamily="50" charset="-128"/>
              </a:rPr>
              <a:t>「</a:t>
            </a:r>
            <a:r>
              <a:rPr lang="ja-JP" altLang="en-US" sz="4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itchFamily="50" charset="-128"/>
              </a:rPr>
              <a:t>気虚</a:t>
            </a:r>
            <a:r>
              <a:rPr lang="ja-JP" altLang="en-US" sz="4000" dirty="0" smtClean="0">
                <a:solidFill>
                  <a:srgbClr val="000000"/>
                </a:solidFill>
                <a:latin typeface="ＭＳ Ｐゴシック" pitchFamily="50" charset="-128"/>
              </a:rPr>
              <a:t>」　「</a:t>
            </a:r>
            <a:r>
              <a:rPr lang="ja-JP" altLang="en-US" sz="4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itchFamily="50" charset="-128"/>
              </a:rPr>
              <a:t>気陥</a:t>
            </a:r>
            <a:r>
              <a:rPr lang="ja-JP" altLang="en-US" sz="4000" dirty="0" smtClean="0">
                <a:solidFill>
                  <a:srgbClr val="000000"/>
                </a:solidFill>
                <a:latin typeface="ＭＳ Ｐゴシック" pitchFamily="50" charset="-128"/>
              </a:rPr>
              <a:t>」　「</a:t>
            </a:r>
            <a:r>
              <a:rPr lang="ja-JP" altLang="en-US" sz="4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itchFamily="50" charset="-128"/>
              </a:rPr>
              <a:t>気滞</a:t>
            </a:r>
            <a:r>
              <a:rPr lang="ja-JP" altLang="en-US" sz="4000" dirty="0" smtClean="0">
                <a:solidFill>
                  <a:srgbClr val="000000"/>
                </a:solidFill>
                <a:latin typeface="ＭＳ Ｐゴシック" pitchFamily="50" charset="-128"/>
              </a:rPr>
              <a:t>」　「</a:t>
            </a:r>
            <a:r>
              <a:rPr lang="ja-JP" altLang="en-US" sz="4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itchFamily="50" charset="-128"/>
              </a:rPr>
              <a:t>気逆</a:t>
            </a:r>
            <a:r>
              <a:rPr lang="ja-JP" altLang="en-US" sz="4000" dirty="0" smtClean="0">
                <a:solidFill>
                  <a:srgbClr val="000000"/>
                </a:solidFill>
                <a:latin typeface="ＭＳ Ｐゴシック" pitchFamily="50" charset="-128"/>
              </a:rPr>
              <a:t>」</a:t>
            </a:r>
            <a:endParaRPr lang="en-US" altLang="ja-JP" sz="4000" dirty="0" smtClean="0">
              <a:solidFill>
                <a:srgbClr val="000000"/>
              </a:solidFill>
              <a:latin typeface="ＭＳ Ｐゴシック" pitchFamily="50" charset="-128"/>
            </a:endParaRPr>
          </a:p>
          <a:p>
            <a:pPr marL="0" indent="373063" algn="ctr">
              <a:lnSpc>
                <a:spcPct val="130000"/>
              </a:lnSpc>
              <a:buFontTx/>
              <a:buNone/>
            </a:pPr>
            <a:r>
              <a:rPr lang="ja-JP" altLang="en-US" sz="3600" dirty="0" smtClean="0">
                <a:solidFill>
                  <a:srgbClr val="000000"/>
                </a:solidFill>
                <a:latin typeface="ＭＳ Ｐゴシック" pitchFamily="50" charset="-128"/>
              </a:rPr>
              <a:t>など</a:t>
            </a:r>
            <a:r>
              <a:rPr lang="ja-JP" altLang="en-US" sz="3600" dirty="0">
                <a:solidFill>
                  <a:srgbClr val="000000"/>
                </a:solidFill>
                <a:latin typeface="ＭＳ Ｐゴシック" pitchFamily="50" charset="-128"/>
              </a:rPr>
              <a:t>の病証が</a:t>
            </a:r>
            <a:r>
              <a:rPr lang="ja-JP" altLang="en-US" sz="3600" dirty="0" smtClean="0">
                <a:solidFill>
                  <a:srgbClr val="000000"/>
                </a:solidFill>
                <a:latin typeface="ＭＳ Ｐゴシック" pitchFamily="50" charset="-128"/>
              </a:rPr>
              <a:t>ある</a:t>
            </a:r>
            <a:endParaRPr lang="ja-JP" altLang="en-US" sz="3600" dirty="0">
              <a:solidFill>
                <a:srgbClr val="000000"/>
              </a:solidFill>
              <a:latin typeface="ＭＳ Ｐゴシック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83568" y="385500"/>
            <a:ext cx="24482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 smtClean="0">
                <a:latin typeface="+mn-ea"/>
              </a:rPr>
              <a:t>気血津液弁証</a:t>
            </a:r>
            <a:endParaRPr kumimoji="1" lang="ja-JP" altLang="en-US" sz="2800" b="1" dirty="0">
              <a:latin typeface="+mn-ea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83568" y="3861048"/>
            <a:ext cx="8136904" cy="11957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lnSpc>
                <a:spcPct val="120000"/>
              </a:lnSpc>
              <a:spcBef>
                <a:spcPct val="0"/>
              </a:spcBef>
            </a:pPr>
            <a:r>
              <a:rPr lang="ja-JP" altLang="en-US" sz="3200" dirty="0" smtClean="0">
                <a:solidFill>
                  <a:srgbClr val="000000"/>
                </a:solidFill>
                <a:latin typeface="ＭＳ Ｐゴシック" pitchFamily="50" charset="-128"/>
              </a:rPr>
              <a:t>気</a:t>
            </a:r>
            <a:r>
              <a:rPr lang="ja-JP" altLang="en-US" sz="3200" dirty="0">
                <a:solidFill>
                  <a:srgbClr val="000000"/>
                </a:solidFill>
                <a:latin typeface="ＭＳ Ｐゴシック" pitchFamily="50" charset="-128"/>
              </a:rPr>
              <a:t>は、</a:t>
            </a:r>
            <a:r>
              <a:rPr lang="ja-JP" altLang="en-US" sz="3200" dirty="0">
                <a:solidFill>
                  <a:srgbClr val="4F81BD">
                    <a:lumMod val="50000"/>
                  </a:srgbClr>
                </a:solidFill>
                <a:latin typeface="ＭＳ Ｐゴシック" pitchFamily="50" charset="-128"/>
              </a:rPr>
              <a:t>脾胃の水穀の気</a:t>
            </a:r>
            <a:r>
              <a:rPr lang="ja-JP" altLang="en-US" sz="3200" dirty="0">
                <a:solidFill>
                  <a:srgbClr val="000000"/>
                </a:solidFill>
                <a:latin typeface="ＭＳ Ｐゴシック" pitchFamily="50" charset="-128"/>
              </a:rPr>
              <a:t>・</a:t>
            </a:r>
            <a:r>
              <a:rPr lang="ja-JP" altLang="en-US" sz="3200" dirty="0">
                <a:solidFill>
                  <a:srgbClr val="00B200"/>
                </a:solidFill>
                <a:latin typeface="ＭＳ Ｐゴシック" pitchFamily="50" charset="-128"/>
              </a:rPr>
              <a:t>肺の天陽の気（大　気）</a:t>
            </a:r>
            <a:r>
              <a:rPr lang="ja-JP" altLang="en-US" sz="3200" dirty="0">
                <a:solidFill>
                  <a:srgbClr val="000000"/>
                </a:solidFill>
                <a:latin typeface="ＭＳ Ｐゴシック" pitchFamily="50" charset="-128"/>
              </a:rPr>
              <a:t>・</a:t>
            </a:r>
            <a:r>
              <a:rPr lang="ja-JP" altLang="en-US" sz="3200" dirty="0">
                <a:solidFill>
                  <a:srgbClr val="F69200"/>
                </a:solidFill>
                <a:latin typeface="ＭＳ Ｐゴシック" pitchFamily="50" charset="-128"/>
              </a:rPr>
              <a:t>腎の先天の気</a:t>
            </a:r>
            <a:r>
              <a:rPr lang="ja-JP" altLang="en-US" sz="3200" dirty="0">
                <a:solidFill>
                  <a:srgbClr val="000000"/>
                </a:solidFill>
                <a:latin typeface="ＭＳ Ｐゴシック" pitchFamily="50" charset="-128"/>
              </a:rPr>
              <a:t>の三者から</a:t>
            </a:r>
            <a:r>
              <a:rPr lang="ja-JP" altLang="en-US" sz="3200" dirty="0" smtClean="0">
                <a:solidFill>
                  <a:srgbClr val="000000"/>
                </a:solidFill>
                <a:latin typeface="ＭＳ Ｐゴシック" pitchFamily="50" charset="-128"/>
              </a:rPr>
              <a:t>成る</a:t>
            </a:r>
            <a:endParaRPr lang="en-US" altLang="ja-JP" sz="3200" dirty="0">
              <a:solidFill>
                <a:srgbClr val="000000"/>
              </a:solidFill>
              <a:latin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28093997"/>
      </p:ext>
    </p:extLst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>
          <a:xfrm>
            <a:off x="721804" y="332656"/>
            <a:ext cx="7772400" cy="914400"/>
          </a:xfrm>
        </p:spPr>
        <p:txBody>
          <a:bodyPr/>
          <a:lstStyle/>
          <a:p>
            <a:r>
              <a:rPr lang="ja-JP" alt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ｺﾞｼｯｸE" pitchFamily="50" charset="-128"/>
                <a:ea typeface="HGPｺﾞｼｯｸE" pitchFamily="50" charset="-128"/>
              </a:rPr>
              <a:t>気虚</a:t>
            </a:r>
          </a:p>
        </p:txBody>
      </p:sp>
      <p:sp>
        <p:nvSpPr>
          <p:cNvPr id="186371" name="Rectangle 3"/>
          <p:cNvSpPr>
            <a:spLocks noGrp="1" noChangeArrowheads="1"/>
          </p:cNvSpPr>
          <p:nvPr>
            <p:ph idx="1"/>
          </p:nvPr>
        </p:nvSpPr>
        <p:spPr>
          <a:xfrm>
            <a:off x="683568" y="1412776"/>
            <a:ext cx="7848600" cy="803920"/>
          </a:xfrm>
        </p:spPr>
        <p:style>
          <a:lnRef idx="3">
            <a:schemeClr val="lt1"/>
          </a:lnRef>
          <a:fillRef idx="1002">
            <a:schemeClr val="dk2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0" indent="476250" algn="ctr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ja-JP" alt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itchFamily="50" charset="-128"/>
              </a:rPr>
              <a:t>気の</a:t>
            </a:r>
            <a:r>
              <a:rPr lang="ja-JP" alt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itchFamily="50" charset="-128"/>
              </a:rPr>
              <a:t>不足</a:t>
            </a:r>
            <a:r>
              <a:rPr lang="ja-JP" alt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itchFamily="50" charset="-128"/>
              </a:rPr>
              <a:t>の</a:t>
            </a:r>
            <a:r>
              <a:rPr lang="ja-JP" alt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itchFamily="50" charset="-128"/>
              </a:rPr>
              <a:t>こと</a:t>
            </a:r>
            <a:endParaRPr lang="en-US" altLang="ja-JP" sz="4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ＭＳ Ｐゴシック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39552" y="260648"/>
            <a:ext cx="24482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 smtClean="0">
                <a:latin typeface="+mn-ea"/>
              </a:rPr>
              <a:t>気血津液弁証</a:t>
            </a:r>
            <a:endParaRPr kumimoji="1" lang="ja-JP" altLang="en-US" sz="2800" b="1" dirty="0">
              <a:latin typeface="+mn-ea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16533" y="4077072"/>
            <a:ext cx="8136904" cy="24560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 algn="just">
              <a:lnSpc>
                <a:spcPct val="120000"/>
              </a:lnSpc>
              <a:spcBef>
                <a:spcPct val="0"/>
              </a:spcBef>
              <a:buFont typeface="Wingdings" pitchFamily="2" charset="2"/>
              <a:buChar char="u"/>
            </a:pPr>
            <a:r>
              <a:rPr lang="ja-JP" altLang="en-US" sz="3200" dirty="0">
                <a:solidFill>
                  <a:srgbClr val="000000"/>
                </a:solidFill>
                <a:latin typeface="ＭＳ Ｐゴシック" pitchFamily="50" charset="-128"/>
              </a:rPr>
              <a:t>気の推動・温煦・防御・固摂・気化の諸作用に</a:t>
            </a:r>
            <a:r>
              <a:rPr lang="ja-JP" altLang="en-US" sz="3200" dirty="0" smtClean="0">
                <a:solidFill>
                  <a:srgbClr val="000000"/>
                </a:solidFill>
                <a:latin typeface="ＭＳ Ｐゴシック" pitchFamily="50" charset="-128"/>
              </a:rPr>
              <a:t>影響</a:t>
            </a:r>
            <a:endParaRPr lang="en-US" altLang="ja-JP" sz="3200" dirty="0">
              <a:solidFill>
                <a:srgbClr val="000000"/>
              </a:solidFill>
              <a:latin typeface="ＭＳ Ｐゴシック" pitchFamily="50" charset="-128"/>
            </a:endParaRPr>
          </a:p>
          <a:p>
            <a:pPr marL="358775" lvl="0" indent="-358775">
              <a:lnSpc>
                <a:spcPct val="120000"/>
              </a:lnSpc>
              <a:spcBef>
                <a:spcPct val="0"/>
              </a:spcBef>
            </a:pPr>
            <a:r>
              <a:rPr lang="ja-JP" altLang="en-US" sz="3200" dirty="0">
                <a:solidFill>
                  <a:srgbClr val="000000"/>
                </a:solidFill>
                <a:latin typeface="ＭＳ Ｐゴシック" pitchFamily="50" charset="-128"/>
              </a:rPr>
              <a:t>　</a:t>
            </a:r>
            <a:r>
              <a:rPr lang="ja-JP" altLang="en-US" sz="3200" dirty="0" smtClean="0">
                <a:solidFill>
                  <a:srgbClr val="000000"/>
                </a:solidFill>
                <a:latin typeface="ＭＳ Ｐゴシック" pitchFamily="50" charset="-128"/>
              </a:rPr>
              <a:t> 息切れ、脱力感、めまい、自汗、活動時に諸  症状の増悪　など</a:t>
            </a:r>
            <a:endParaRPr lang="en-US" altLang="ja-JP" sz="3200" dirty="0" smtClean="0">
              <a:solidFill>
                <a:srgbClr val="000000"/>
              </a:solidFill>
              <a:latin typeface="ＭＳ Ｐゴシック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56672" y="2564904"/>
            <a:ext cx="8136904" cy="12741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lnSpc>
                <a:spcPct val="120000"/>
              </a:lnSpc>
              <a:spcBef>
                <a:spcPct val="0"/>
              </a:spcBef>
              <a:buFont typeface="Wingdings" pitchFamily="2" charset="2"/>
              <a:buChar char="u"/>
            </a:pPr>
            <a:r>
              <a:rPr lang="ja-JP" altLang="en-US" sz="3200" dirty="0">
                <a:solidFill>
                  <a:srgbClr val="000000"/>
                </a:solidFill>
                <a:latin typeface="ＭＳ Ｐゴシック" pitchFamily="50" charset="-128"/>
              </a:rPr>
              <a:t>各臓腑での気の産生機能が低下すると</a:t>
            </a:r>
            <a:r>
              <a:rPr lang="ja-JP" altLang="en-US" sz="3200" dirty="0">
                <a:solidFill>
                  <a:prstClr val="black"/>
                </a:solidFill>
                <a:latin typeface="ＭＳ Ｐゴシック" pitchFamily="50" charset="-128"/>
              </a:rPr>
              <a:t>気</a:t>
            </a:r>
            <a:r>
              <a:rPr lang="ja-JP" altLang="en-US" sz="3200" dirty="0" smtClean="0">
                <a:solidFill>
                  <a:prstClr val="black"/>
                </a:solidFill>
                <a:latin typeface="ＭＳ Ｐゴシック" pitchFamily="50" charset="-128"/>
              </a:rPr>
              <a:t>虚が生じる</a:t>
            </a:r>
            <a:endParaRPr lang="ja-JP" altLang="en-US" sz="3200" dirty="0">
              <a:solidFill>
                <a:prstClr val="black"/>
              </a:solidFill>
              <a:latin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57620581"/>
      </p:ext>
    </p:extLst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ｺﾞｼｯｸE" pitchFamily="50" charset="-128"/>
                <a:ea typeface="HGPｺﾞｼｯｸE" pitchFamily="50" charset="-128"/>
              </a:rPr>
              <a:t>気陥</a:t>
            </a:r>
          </a:p>
        </p:txBody>
      </p:sp>
      <p:sp>
        <p:nvSpPr>
          <p:cNvPr id="188420" name="Rectangle 4"/>
          <p:cNvSpPr>
            <a:spLocks noGrp="1" noChangeArrowheads="1"/>
          </p:cNvSpPr>
          <p:nvPr>
            <p:ph idx="1"/>
          </p:nvPr>
        </p:nvSpPr>
        <p:spPr>
          <a:xfrm>
            <a:off x="539552" y="4005000"/>
            <a:ext cx="8077200" cy="2286000"/>
          </a:xfrm>
        </p:spPr>
        <p:txBody>
          <a:bodyPr>
            <a:normAutofit/>
          </a:bodyPr>
          <a:lstStyle/>
          <a:p>
            <a:pPr algn="just">
              <a:lnSpc>
                <a:spcPct val="115000"/>
              </a:lnSpc>
              <a:spcBef>
                <a:spcPct val="0"/>
              </a:spcBef>
              <a:buFont typeface="Wingdings" pitchFamily="2" charset="2"/>
              <a:buChar char="u"/>
            </a:pPr>
            <a:r>
              <a:rPr lang="ja-JP" altLang="en-US" dirty="0" smtClean="0">
                <a:solidFill>
                  <a:srgbClr val="000000"/>
                </a:solidFill>
                <a:latin typeface="ＭＳ Ｐゴシック" pitchFamily="50" charset="-128"/>
              </a:rPr>
              <a:t>気</a:t>
            </a:r>
            <a:r>
              <a:rPr lang="ja-JP" altLang="en-US" dirty="0">
                <a:solidFill>
                  <a:srgbClr val="000000"/>
                </a:solidFill>
                <a:latin typeface="ＭＳ Ｐゴシック" pitchFamily="50" charset="-128"/>
              </a:rPr>
              <a:t>虚の症侯のほか</a:t>
            </a:r>
            <a:r>
              <a:rPr lang="ja-JP" altLang="en-US" dirty="0" smtClean="0">
                <a:solidFill>
                  <a:srgbClr val="000000"/>
                </a:solidFill>
                <a:latin typeface="ＭＳ Ｐゴシック" pitchFamily="50" charset="-128"/>
              </a:rPr>
              <a:t>に</a:t>
            </a:r>
            <a:endParaRPr lang="en-US" altLang="ja-JP" dirty="0" smtClean="0">
              <a:solidFill>
                <a:srgbClr val="000000"/>
              </a:solidFill>
              <a:latin typeface="ＭＳ Ｐゴシック" pitchFamily="50" charset="-128"/>
            </a:endParaRPr>
          </a:p>
          <a:p>
            <a:pPr marL="0" indent="0" algn="just"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ja-JP" alt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itchFamily="50" charset="-128"/>
              </a:rPr>
              <a:t>下腹部</a:t>
            </a:r>
            <a:r>
              <a:rPr lang="ja-JP" alt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itchFamily="50" charset="-128"/>
              </a:rPr>
              <a:t>の下遂感・内臓下垂・脱肛・長期の下痢</a:t>
            </a:r>
            <a:r>
              <a:rPr lang="ja-JP" altLang="en-US" dirty="0" smtClean="0">
                <a:solidFill>
                  <a:srgbClr val="000000"/>
                </a:solidFill>
                <a:latin typeface="ＭＳ Ｐゴシック" pitchFamily="50" charset="-128"/>
              </a:rPr>
              <a:t>など</a:t>
            </a:r>
            <a:endParaRPr lang="ja-JP" altLang="en-US" dirty="0"/>
          </a:p>
        </p:txBody>
      </p:sp>
      <p:sp>
        <p:nvSpPr>
          <p:cNvPr id="188421" name="Rectangle 5"/>
          <p:cNvSpPr>
            <a:spLocks noChangeArrowheads="1"/>
          </p:cNvSpPr>
          <p:nvPr/>
        </p:nvSpPr>
        <p:spPr bwMode="auto">
          <a:xfrm>
            <a:off x="533400" y="1524000"/>
            <a:ext cx="8229600" cy="914400"/>
          </a:xfrm>
          <a:prstGeom prst="rect">
            <a:avLst/>
          </a:prstGeom>
          <a:ln/>
          <a:extLst/>
        </p:spPr>
        <p:style>
          <a:lnRef idx="3">
            <a:schemeClr val="lt1"/>
          </a:lnRef>
          <a:fillRef idx="1002">
            <a:schemeClr val="dk2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itchFamily="50" charset="-128"/>
              </a:rPr>
              <a:t>気が</a:t>
            </a:r>
            <a:r>
              <a:rPr lang="ja-JP" altLang="en-US" sz="3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itchFamily="50" charset="-128"/>
              </a:rPr>
              <a:t>虚し</a:t>
            </a:r>
            <a:r>
              <a:rPr lang="ja-JP" alt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itchFamily="50" charset="-128"/>
              </a:rPr>
              <a:t>、その昇挙能力が失われた</a:t>
            </a:r>
            <a:r>
              <a:rPr lang="ja-JP" alt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itchFamily="50" charset="-128"/>
              </a:rPr>
              <a:t>もの</a:t>
            </a:r>
            <a:endParaRPr lang="ja-JP" altLang="en-US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ＭＳ Ｐゴシック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39552" y="260648"/>
            <a:ext cx="24482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 smtClean="0">
                <a:latin typeface="+mn-ea"/>
              </a:rPr>
              <a:t>気血津液弁証</a:t>
            </a:r>
            <a:endParaRPr kumimoji="1" lang="ja-JP" altLang="en-US" sz="2800" b="1" dirty="0">
              <a:latin typeface="+mn-ea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539552" y="2852936"/>
            <a:ext cx="822344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u"/>
            </a:pPr>
            <a:r>
              <a:rPr kumimoji="1" lang="ja-JP" altLang="en-US" sz="3200" dirty="0" smtClean="0"/>
              <a:t>気虚症の進行、出産・労累による消耗によって生じる</a:t>
            </a: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601605410"/>
      </p:ext>
    </p:extLst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3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326668"/>
            <a:ext cx="7772400" cy="914400"/>
          </a:xfrm>
        </p:spPr>
        <p:txBody>
          <a:bodyPr/>
          <a:lstStyle/>
          <a:p>
            <a:r>
              <a:rPr lang="ja-JP" alt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ｺﾞｼｯｸE" pitchFamily="50" charset="-128"/>
                <a:ea typeface="HGPｺﾞｼｯｸE" pitchFamily="50" charset="-128"/>
              </a:rPr>
              <a:t>気滞</a:t>
            </a:r>
          </a:p>
        </p:txBody>
      </p:sp>
      <p:sp>
        <p:nvSpPr>
          <p:cNvPr id="189444" name="Rectangle 4"/>
          <p:cNvSpPr>
            <a:spLocks noGrp="1" noChangeArrowheads="1"/>
          </p:cNvSpPr>
          <p:nvPr>
            <p:ph idx="1"/>
          </p:nvPr>
        </p:nvSpPr>
        <p:spPr>
          <a:xfrm>
            <a:off x="594674" y="3140968"/>
            <a:ext cx="8026660" cy="1368152"/>
          </a:xfrm>
        </p:spPr>
        <p:txBody>
          <a:bodyPr>
            <a:noAutofit/>
          </a:bodyPr>
          <a:lstStyle/>
          <a:p>
            <a:pPr algn="just">
              <a:lnSpc>
                <a:spcPct val="125000"/>
              </a:lnSpc>
              <a:spcBef>
                <a:spcPct val="0"/>
              </a:spcBef>
              <a:buFont typeface="Wingdings" pitchFamily="2" charset="2"/>
              <a:buChar char="u"/>
            </a:pPr>
            <a:r>
              <a:rPr lang="ja-JP" altLang="en-US" dirty="0">
                <a:solidFill>
                  <a:srgbClr val="000000"/>
                </a:solidFill>
                <a:latin typeface="ＭＳ Ｐゴシック" pitchFamily="50" charset="-128"/>
              </a:rPr>
              <a:t>精神情緒の抑鬱・飲食の不摂生・外邪の侵襲・外傷などによって気機が</a:t>
            </a:r>
            <a:r>
              <a:rPr lang="ja-JP" altLang="en-US" dirty="0" smtClean="0">
                <a:solidFill>
                  <a:srgbClr val="000000"/>
                </a:solidFill>
                <a:latin typeface="ＭＳ Ｐゴシック" pitchFamily="50" charset="-128"/>
              </a:rPr>
              <a:t>失調して生じる</a:t>
            </a:r>
            <a:endParaRPr lang="ja-JP" altLang="en-US" dirty="0">
              <a:solidFill>
                <a:srgbClr val="000000"/>
              </a:solidFill>
              <a:latin typeface="ＭＳ Ｐゴシック" pitchFamily="50" charset="-128"/>
            </a:endParaRPr>
          </a:p>
        </p:txBody>
      </p:sp>
      <p:sp>
        <p:nvSpPr>
          <p:cNvPr id="189445" name="Rectangle 5"/>
          <p:cNvSpPr>
            <a:spLocks noChangeArrowheads="1"/>
          </p:cNvSpPr>
          <p:nvPr/>
        </p:nvSpPr>
        <p:spPr bwMode="auto">
          <a:xfrm>
            <a:off x="827584" y="1556792"/>
            <a:ext cx="7560840" cy="914400"/>
          </a:xfrm>
          <a:prstGeom prst="rect">
            <a:avLst/>
          </a:prstGeom>
          <a:ln/>
          <a:extLst/>
        </p:spPr>
        <p:style>
          <a:lnRef idx="3">
            <a:schemeClr val="lt1"/>
          </a:lnRef>
          <a:fillRef idx="1002">
            <a:schemeClr val="dk2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itchFamily="50" charset="-128"/>
              </a:rPr>
              <a:t>気の流通が障害されて鬱滞する</a:t>
            </a:r>
            <a:r>
              <a:rPr lang="ja-JP" alt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itchFamily="50" charset="-128"/>
              </a:rPr>
              <a:t>こと</a:t>
            </a:r>
            <a:endParaRPr lang="ja-JP" altLang="en-US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ＭＳ Ｐゴシック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77948" y="260648"/>
            <a:ext cx="24482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 smtClean="0">
                <a:latin typeface="+mn-ea"/>
              </a:rPr>
              <a:t>気血津液弁証</a:t>
            </a:r>
            <a:endParaRPr kumimoji="1" lang="ja-JP" altLang="en-US" sz="2800" b="1" dirty="0">
              <a:latin typeface="+mn-ea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611560" y="4906034"/>
            <a:ext cx="435087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71500" indent="-571500">
              <a:buFont typeface="Wingdings" pitchFamily="2" charset="2"/>
              <a:buChar char="u"/>
            </a:pPr>
            <a:r>
              <a:rPr lang="ja-JP" altLang="en-US" sz="3600" dirty="0"/>
              <a:t>脹悶、</a:t>
            </a:r>
            <a:r>
              <a:rPr lang="ja-JP" altLang="en-US" sz="3600" dirty="0" smtClean="0"/>
              <a:t>疼痛　　など</a:t>
            </a:r>
            <a:endParaRPr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1190061861"/>
      </p:ext>
    </p:extLst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1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269776"/>
            <a:ext cx="7772400" cy="1143000"/>
          </a:xfrm>
        </p:spPr>
        <p:txBody>
          <a:bodyPr/>
          <a:lstStyle/>
          <a:p>
            <a:r>
              <a:rPr lang="ja-JP" alt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ｺﾞｼｯｸE" pitchFamily="50" charset="-128"/>
                <a:ea typeface="HGPｺﾞｼｯｸE" pitchFamily="50" charset="-128"/>
              </a:rPr>
              <a:t>気逆</a:t>
            </a:r>
          </a:p>
        </p:txBody>
      </p:sp>
      <p:sp>
        <p:nvSpPr>
          <p:cNvPr id="191492" name="Rectangle 4"/>
          <p:cNvSpPr>
            <a:spLocks noGrp="1" noChangeArrowheads="1"/>
          </p:cNvSpPr>
          <p:nvPr>
            <p:ph idx="1"/>
          </p:nvPr>
        </p:nvSpPr>
        <p:spPr>
          <a:xfrm>
            <a:off x="786544" y="2698528"/>
            <a:ext cx="7696200" cy="1371600"/>
          </a:xfrm>
        </p:spPr>
        <p:txBody>
          <a:bodyPr/>
          <a:lstStyle/>
          <a:p>
            <a:pPr marL="0" indent="0" defTabSz="476250"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ja-JP" altLang="en-US" dirty="0">
                <a:solidFill>
                  <a:srgbClr val="000000"/>
                </a:solidFill>
                <a:latin typeface="ＭＳ Ｐゴシック" pitchFamily="50" charset="-128"/>
              </a:rPr>
              <a:t>体の上部（頭部など）に急激に現われる症状は気逆によるものが</a:t>
            </a:r>
            <a:r>
              <a:rPr lang="ja-JP" altLang="en-US" dirty="0" smtClean="0">
                <a:solidFill>
                  <a:srgbClr val="000000"/>
                </a:solidFill>
                <a:latin typeface="ＭＳ Ｐゴシック" pitchFamily="50" charset="-128"/>
              </a:rPr>
              <a:t>多い</a:t>
            </a:r>
            <a:endParaRPr lang="ja-JP" altLang="en-US" dirty="0">
              <a:solidFill>
                <a:srgbClr val="000000"/>
              </a:solidFill>
              <a:latin typeface="ＭＳ Ｐゴシック" pitchFamily="50" charset="-128"/>
            </a:endParaRPr>
          </a:p>
        </p:txBody>
      </p:sp>
      <p:sp>
        <p:nvSpPr>
          <p:cNvPr id="191493" name="Text Box 5"/>
          <p:cNvSpPr txBox="1">
            <a:spLocks noChangeArrowheads="1"/>
          </p:cNvSpPr>
          <p:nvPr/>
        </p:nvSpPr>
        <p:spPr bwMode="auto">
          <a:xfrm>
            <a:off x="107504" y="4092051"/>
            <a:ext cx="8856984" cy="17912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542925" lvl="1" indent="-457200"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l"/>
            </a:pPr>
            <a:r>
              <a:rPr lang="ja-JP" altLang="en-US" sz="3200" dirty="0" smtClean="0">
                <a:solidFill>
                  <a:srgbClr val="EC8C00"/>
                </a:solidFill>
                <a:latin typeface="ＭＳ Ｐゴシック" pitchFamily="50" charset="-128"/>
              </a:rPr>
              <a:t>肝</a:t>
            </a:r>
            <a:r>
              <a:rPr lang="ja-JP" altLang="en-US" sz="3200" dirty="0">
                <a:solidFill>
                  <a:srgbClr val="EC8C00"/>
                </a:solidFill>
                <a:latin typeface="ＭＳ Ｐゴシック" pitchFamily="50" charset="-128"/>
              </a:rPr>
              <a:t>気上逆</a:t>
            </a:r>
            <a:r>
              <a:rPr lang="ja-JP" altLang="en-US" sz="3200" dirty="0">
                <a:solidFill>
                  <a:srgbClr val="000000"/>
                </a:solidFill>
                <a:latin typeface="ＭＳ Ｐゴシック" pitchFamily="50" charset="-128"/>
              </a:rPr>
              <a:t>による頭痛・眩暈・易怒・卒倒・</a:t>
            </a:r>
            <a:r>
              <a:rPr lang="ja-JP" altLang="en-US" sz="3200" dirty="0" smtClean="0">
                <a:solidFill>
                  <a:srgbClr val="000000"/>
                </a:solidFill>
                <a:latin typeface="ＭＳ Ｐゴシック" pitchFamily="50" charset="-128"/>
              </a:rPr>
              <a:t>吐血</a:t>
            </a:r>
            <a:endParaRPr lang="ja-JP" altLang="en-US" sz="3200" dirty="0">
              <a:solidFill>
                <a:srgbClr val="000000"/>
              </a:solidFill>
              <a:latin typeface="ＭＳ Ｐゴシック" pitchFamily="50" charset="-128"/>
            </a:endParaRPr>
          </a:p>
          <a:p>
            <a:pPr marL="542925" lvl="1" indent="-457200"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l"/>
            </a:pPr>
            <a:r>
              <a:rPr lang="ja-JP" altLang="en-US" sz="3200" dirty="0">
                <a:solidFill>
                  <a:srgbClr val="00B200"/>
                </a:solidFill>
                <a:latin typeface="ＭＳ Ｐゴシック" pitchFamily="50" charset="-128"/>
              </a:rPr>
              <a:t>胃気上逆</a:t>
            </a:r>
            <a:r>
              <a:rPr lang="ja-JP" altLang="en-US" sz="3200" dirty="0">
                <a:solidFill>
                  <a:srgbClr val="000000"/>
                </a:solidFill>
                <a:latin typeface="ＭＳ Ｐゴシック" pitchFamily="50" charset="-128"/>
              </a:rPr>
              <a:t>によるゲップ・胸ヤケ・悪心・</a:t>
            </a:r>
            <a:r>
              <a:rPr lang="ja-JP" altLang="en-US" sz="3200" dirty="0" smtClean="0">
                <a:solidFill>
                  <a:srgbClr val="000000"/>
                </a:solidFill>
                <a:latin typeface="ＭＳ Ｐゴシック" pitchFamily="50" charset="-128"/>
              </a:rPr>
              <a:t>シャックリ</a:t>
            </a:r>
            <a:endParaRPr lang="ja-JP" altLang="en-US" sz="3200" dirty="0">
              <a:solidFill>
                <a:srgbClr val="000000"/>
              </a:solidFill>
              <a:latin typeface="ＭＳ Ｐゴシック" pitchFamily="50" charset="-128"/>
            </a:endParaRPr>
          </a:p>
          <a:p>
            <a:pPr marL="542925" lvl="1" indent="-457200"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l"/>
            </a:pPr>
            <a:r>
              <a:rPr lang="ja-JP" altLang="en-US" sz="3200" dirty="0">
                <a:solidFill>
                  <a:srgbClr val="0099FF"/>
                </a:solidFill>
                <a:latin typeface="ＭＳ Ｐゴシック" pitchFamily="50" charset="-128"/>
              </a:rPr>
              <a:t>肺気上逆</a:t>
            </a:r>
            <a:r>
              <a:rPr lang="ja-JP" altLang="en-US" sz="3200" dirty="0">
                <a:solidFill>
                  <a:srgbClr val="000000"/>
                </a:solidFill>
                <a:latin typeface="ＭＳ Ｐゴシック" pitchFamily="50" charset="-128"/>
              </a:rPr>
              <a:t>による咳嗽・呼吸困難</a:t>
            </a:r>
            <a:r>
              <a:rPr lang="ja-JP" altLang="en-US" sz="3200" dirty="0" smtClean="0">
                <a:solidFill>
                  <a:srgbClr val="000000"/>
                </a:solidFill>
                <a:latin typeface="ＭＳ Ｐゴシック" pitchFamily="50" charset="-128"/>
              </a:rPr>
              <a:t>など</a:t>
            </a:r>
            <a:endParaRPr lang="ja-JP" altLang="en-US" sz="3200" dirty="0">
              <a:solidFill>
                <a:srgbClr val="000000"/>
              </a:solidFill>
              <a:latin typeface="ＭＳ Ｐゴシック" pitchFamily="50" charset="-128"/>
            </a:endParaRPr>
          </a:p>
        </p:txBody>
      </p:sp>
      <p:sp>
        <p:nvSpPr>
          <p:cNvPr id="191494" name="Rectangle 6"/>
          <p:cNvSpPr>
            <a:spLocks noChangeArrowheads="1"/>
          </p:cNvSpPr>
          <p:nvPr/>
        </p:nvSpPr>
        <p:spPr bwMode="auto">
          <a:xfrm>
            <a:off x="723900" y="1484784"/>
            <a:ext cx="8096572" cy="914400"/>
          </a:xfrm>
          <a:prstGeom prst="rect">
            <a:avLst/>
          </a:prstGeom>
          <a:ln/>
          <a:extLst/>
        </p:spPr>
        <p:style>
          <a:lnRef idx="3">
            <a:schemeClr val="lt1"/>
          </a:lnRef>
          <a:fillRef idx="1002">
            <a:schemeClr val="dk2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476250"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itchFamily="50" charset="-128"/>
              </a:rPr>
              <a:t>気機の昇降が失調し、気が上逆する</a:t>
            </a:r>
            <a:r>
              <a:rPr lang="ja-JP" alt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itchFamily="50" charset="-128"/>
              </a:rPr>
              <a:t>こと</a:t>
            </a:r>
            <a:endParaRPr lang="ja-JP" altLang="en-US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ＭＳ Ｐゴシック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77948" y="260648"/>
            <a:ext cx="24482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 smtClean="0">
                <a:latin typeface="+mn-ea"/>
              </a:rPr>
              <a:t>気血津液弁証</a:t>
            </a:r>
            <a:endParaRPr kumimoji="1" lang="ja-JP" altLang="en-US" sz="28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86925783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5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ｺﾞｼｯｸE" pitchFamily="50" charset="-128"/>
                <a:ea typeface="HGPｺﾞｼｯｸE" pitchFamily="50" charset="-128"/>
              </a:rPr>
              <a:t>血の病証</a:t>
            </a:r>
          </a:p>
        </p:txBody>
      </p:sp>
      <p:sp>
        <p:nvSpPr>
          <p:cNvPr id="192517" name="Text Box 5"/>
          <p:cNvSpPr txBox="1">
            <a:spLocks noChangeArrowheads="1"/>
          </p:cNvSpPr>
          <p:nvPr/>
        </p:nvSpPr>
        <p:spPr bwMode="auto">
          <a:xfrm>
            <a:off x="611560" y="2072481"/>
            <a:ext cx="8241405" cy="24314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indent="373063" algn="ctr">
              <a:lnSpc>
                <a:spcPct val="130000"/>
              </a:lnSpc>
              <a:spcBef>
                <a:spcPct val="20000"/>
              </a:spcBef>
            </a:pPr>
            <a:r>
              <a:rPr lang="ja-JP" altLang="en-US" sz="4000" b="1" dirty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itchFamily="50" charset="-128"/>
              </a:rPr>
              <a:t>「血虚</a:t>
            </a:r>
            <a:r>
              <a:rPr lang="ja-JP" altLang="en-US" sz="4000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itchFamily="50" charset="-128"/>
              </a:rPr>
              <a:t>」　「血熱」　「</a:t>
            </a:r>
            <a:r>
              <a:rPr lang="ja-JP" altLang="en-US" sz="4000" b="1" dirty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itchFamily="50" charset="-128"/>
              </a:rPr>
              <a:t>血寒</a:t>
            </a:r>
            <a:r>
              <a:rPr lang="ja-JP" altLang="en-US" sz="4000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itchFamily="50" charset="-128"/>
              </a:rPr>
              <a:t>」　「</a:t>
            </a:r>
            <a:r>
              <a:rPr lang="ja-JP" altLang="en-US" sz="4000" b="1" dirty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itchFamily="50" charset="-128"/>
              </a:rPr>
              <a:t>血瘀</a:t>
            </a:r>
            <a:r>
              <a:rPr lang="ja-JP" altLang="en-US" sz="4000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itchFamily="50" charset="-128"/>
              </a:rPr>
              <a:t>」</a:t>
            </a:r>
            <a:endParaRPr lang="en-US" altLang="ja-JP" sz="4000" b="1" dirty="0" smtClean="0">
              <a:solidFill>
                <a:srgbClr val="33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ＭＳ Ｐゴシック" pitchFamily="50" charset="-128"/>
            </a:endParaRPr>
          </a:p>
          <a:p>
            <a:pPr lvl="0" indent="373063" algn="ctr">
              <a:lnSpc>
                <a:spcPct val="130000"/>
              </a:lnSpc>
              <a:spcBef>
                <a:spcPct val="20000"/>
              </a:spcBef>
            </a:pPr>
            <a:r>
              <a:rPr lang="ja-JP" altLang="en-US" sz="4000" dirty="0" smtClean="0">
                <a:solidFill>
                  <a:srgbClr val="000000"/>
                </a:solidFill>
                <a:latin typeface="ＭＳ Ｐゴシック" pitchFamily="50" charset="-128"/>
              </a:rPr>
              <a:t>など</a:t>
            </a:r>
            <a:r>
              <a:rPr lang="ja-JP" altLang="en-US" sz="4000" dirty="0">
                <a:solidFill>
                  <a:srgbClr val="000000"/>
                </a:solidFill>
                <a:latin typeface="ＭＳ Ｐゴシック" pitchFamily="50" charset="-128"/>
              </a:rPr>
              <a:t>の病証がある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ja-JP" altLang="en-US" sz="4000" dirty="0">
              <a:solidFill>
                <a:srgbClr val="3333CC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83568" y="385500"/>
            <a:ext cx="24482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 smtClean="0">
                <a:latin typeface="+mn-ea"/>
              </a:rPr>
              <a:t>気血津液弁証</a:t>
            </a:r>
            <a:endParaRPr kumimoji="1" lang="ja-JP" altLang="en-US" sz="28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11783680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弁証とは？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弁証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四診によって得られた情報を基に証を決定する。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統一体観と行動観などの理論を基礎として</a:t>
            </a:r>
            <a:r>
              <a:rPr lang="ja-JP" altLang="en-US" dirty="0"/>
              <a:t>総合的に</a:t>
            </a:r>
            <a:r>
              <a:rPr lang="ja-JP" altLang="en-US" dirty="0" smtClean="0"/>
              <a:t>分析。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“弁証”と“論治”は互に相関する関係</a:t>
            </a:r>
            <a:endParaRPr lang="en-US" altLang="ja-JP" dirty="0"/>
          </a:p>
          <a:p>
            <a:pPr lvl="2">
              <a:buFont typeface="Wingdings" pitchFamily="2" charset="2"/>
              <a:buChar char="ü"/>
            </a:pPr>
            <a:r>
              <a:rPr lang="ja-JP" altLang="en-US" dirty="0" smtClean="0"/>
              <a:t>弁証は治療を決定するための前提・根拠</a:t>
            </a:r>
            <a:endParaRPr lang="en-US" altLang="ja-JP" dirty="0" smtClean="0"/>
          </a:p>
          <a:p>
            <a:pPr lvl="2">
              <a:buFont typeface="Wingdings" pitchFamily="2" charset="2"/>
              <a:buChar char="ü"/>
            </a:pPr>
            <a:r>
              <a:rPr lang="ja-JP" altLang="en-US" dirty="0" smtClean="0"/>
              <a:t>治法（治療効果）は弁証が正しかったか判定する基準</a:t>
            </a: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xmlns="" val="1009676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9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ja-JP" altLang="en-US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ｺﾞｼｯｸE" pitchFamily="50" charset="-128"/>
                <a:ea typeface="HGPｺﾞｼｯｸE" pitchFamily="50" charset="-128"/>
              </a:rPr>
              <a:t>血虚</a:t>
            </a:r>
          </a:p>
        </p:txBody>
      </p:sp>
      <p:sp>
        <p:nvSpPr>
          <p:cNvPr id="193540" name="Rectangle 4"/>
          <p:cNvSpPr>
            <a:spLocks noGrp="1" noChangeArrowheads="1"/>
          </p:cNvSpPr>
          <p:nvPr>
            <p:ph idx="1"/>
          </p:nvPr>
        </p:nvSpPr>
        <p:spPr>
          <a:xfrm>
            <a:off x="533400" y="3140968"/>
            <a:ext cx="8077200" cy="1800200"/>
          </a:xfrm>
        </p:spPr>
        <p:txBody>
          <a:bodyPr>
            <a:normAutofit/>
          </a:bodyPr>
          <a:lstStyle/>
          <a:p>
            <a:pPr algn="just">
              <a:lnSpc>
                <a:spcPct val="115000"/>
              </a:lnSpc>
              <a:spcBef>
                <a:spcPct val="0"/>
              </a:spcBef>
              <a:buFont typeface="Wingdings" pitchFamily="2" charset="2"/>
              <a:buChar char="u"/>
            </a:pPr>
            <a:r>
              <a:rPr lang="ja-JP" altLang="en-US" dirty="0" smtClean="0">
                <a:solidFill>
                  <a:srgbClr val="000000"/>
                </a:solidFill>
                <a:latin typeface="ＭＳ Ｐゴシック" pitchFamily="50" charset="-128"/>
              </a:rPr>
              <a:t>脾</a:t>
            </a:r>
            <a:r>
              <a:rPr lang="ja-JP" altLang="en-US" dirty="0">
                <a:solidFill>
                  <a:srgbClr val="000000"/>
                </a:solidFill>
                <a:latin typeface="ＭＳ Ｐゴシック" pitchFamily="50" charset="-128"/>
              </a:rPr>
              <a:t>胃の運化機能が低下して血を化生する原料が</a:t>
            </a:r>
            <a:r>
              <a:rPr lang="ja-JP" altLang="en-US" dirty="0" smtClean="0">
                <a:solidFill>
                  <a:srgbClr val="000000"/>
                </a:solidFill>
                <a:latin typeface="ＭＳ Ｐゴシック" pitchFamily="50" charset="-128"/>
              </a:rPr>
              <a:t>不足、瘀血の停滞、出血過多、腎精の不足などで生じる</a:t>
            </a:r>
            <a:endParaRPr lang="en-US" altLang="ja-JP" dirty="0" smtClean="0">
              <a:solidFill>
                <a:srgbClr val="000000"/>
              </a:solidFill>
              <a:latin typeface="ＭＳ Ｐゴシック" pitchFamily="50" charset="-128"/>
            </a:endParaRPr>
          </a:p>
        </p:txBody>
      </p:sp>
      <p:sp>
        <p:nvSpPr>
          <p:cNvPr id="193541" name="Rectangle 5"/>
          <p:cNvSpPr>
            <a:spLocks noChangeArrowheads="1"/>
          </p:cNvSpPr>
          <p:nvPr/>
        </p:nvSpPr>
        <p:spPr bwMode="auto">
          <a:xfrm>
            <a:off x="723900" y="1676400"/>
            <a:ext cx="76962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defTabSz="476250"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</a:pPr>
            <a:endParaRPr lang="ja-JP" altLang="ja-JP" sz="3200">
              <a:solidFill>
                <a:srgbClr val="000000"/>
              </a:solidFill>
              <a:latin typeface="ＭＳ Ｐゴシック" pitchFamily="50" charset="-128"/>
            </a:endParaRPr>
          </a:p>
        </p:txBody>
      </p:sp>
      <p:sp>
        <p:nvSpPr>
          <p:cNvPr id="193542" name="Rectangle 6"/>
          <p:cNvSpPr>
            <a:spLocks noChangeArrowheads="1"/>
          </p:cNvSpPr>
          <p:nvPr/>
        </p:nvSpPr>
        <p:spPr bwMode="auto">
          <a:xfrm>
            <a:off x="723900" y="1943100"/>
            <a:ext cx="7696200" cy="800100"/>
          </a:xfrm>
          <a:prstGeom prst="rect">
            <a:avLst/>
          </a:prstGeom>
          <a:ln/>
          <a:extLst/>
        </p:spPr>
        <p:style>
          <a:lnRef idx="3">
            <a:schemeClr val="lt1"/>
          </a:lnRef>
          <a:fillRef idx="1002">
            <a:schemeClr val="dk2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476250"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itchFamily="50" charset="-128"/>
              </a:rPr>
              <a:t>血の</a:t>
            </a:r>
            <a:r>
              <a:rPr lang="ja-JP" alt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itchFamily="50" charset="-128"/>
              </a:rPr>
              <a:t>不足</a:t>
            </a:r>
            <a:endParaRPr lang="ja-JP" altLang="en-US" sz="3200" dirty="0">
              <a:solidFill>
                <a:srgbClr val="000000"/>
              </a:solidFill>
              <a:latin typeface="ＭＳ Ｐゴシック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57998" y="251760"/>
            <a:ext cx="24482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 smtClean="0">
                <a:latin typeface="+mn-ea"/>
              </a:rPr>
              <a:t>気血津液弁証</a:t>
            </a:r>
            <a:endParaRPr kumimoji="1" lang="ja-JP" altLang="en-US" sz="2800" b="1" dirty="0">
              <a:latin typeface="+mn-ea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611560" y="5085184"/>
            <a:ext cx="82809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u"/>
            </a:pPr>
            <a:r>
              <a:rPr kumimoji="1" lang="ja-JP" altLang="en-US" sz="3200" dirty="0" smtClean="0"/>
              <a:t>顔色が蒼白・萎黄、唇色が淡泊、心悸、不眠、手足のしびれ、月経量の減少　　など</a:t>
            </a: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3101902522"/>
      </p:ext>
    </p:extLst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7" name="Rectangle 3"/>
          <p:cNvSpPr>
            <a:spLocks noGrp="1" noChangeArrowheads="1"/>
          </p:cNvSpPr>
          <p:nvPr>
            <p:ph type="title"/>
          </p:nvPr>
        </p:nvSpPr>
        <p:spPr>
          <a:xfrm>
            <a:off x="395536" y="116632"/>
            <a:ext cx="7772400" cy="1143000"/>
          </a:xfrm>
        </p:spPr>
        <p:txBody>
          <a:bodyPr/>
          <a:lstStyle/>
          <a:p>
            <a:r>
              <a:rPr lang="ja-JP" altLang="en-US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ｺﾞｼｯｸE" pitchFamily="50" charset="-128"/>
                <a:ea typeface="HGPｺﾞｼｯｸE" pitchFamily="50" charset="-128"/>
              </a:rPr>
              <a:t>血熱</a:t>
            </a:r>
          </a:p>
        </p:txBody>
      </p:sp>
      <p:sp>
        <p:nvSpPr>
          <p:cNvPr id="195590" name="Text Box 6"/>
          <p:cNvSpPr txBox="1">
            <a:spLocks noChangeArrowheads="1"/>
          </p:cNvSpPr>
          <p:nvPr/>
        </p:nvSpPr>
        <p:spPr bwMode="auto">
          <a:xfrm>
            <a:off x="706543" y="5269824"/>
            <a:ext cx="7378123" cy="12741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457200" indent="-457200" fontAlgn="base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u"/>
            </a:pPr>
            <a:r>
              <a:rPr lang="ja-JP" altLang="en-US" sz="3200" dirty="0" smtClean="0">
                <a:solidFill>
                  <a:srgbClr val="000000"/>
                </a:solidFill>
                <a:latin typeface="ＭＳ Ｐゴシック" pitchFamily="50" charset="-128"/>
              </a:rPr>
              <a:t>喀血</a:t>
            </a:r>
            <a:r>
              <a:rPr lang="ja-JP" altLang="en-US" sz="3200" dirty="0">
                <a:solidFill>
                  <a:srgbClr val="000000"/>
                </a:solidFill>
                <a:latin typeface="ＭＳ Ｐゴシック" pitchFamily="50" charset="-128"/>
              </a:rPr>
              <a:t>・鼻出血・吐血・血便・血尿・子宮出血・皮下出血</a:t>
            </a:r>
            <a:r>
              <a:rPr lang="ja-JP" altLang="en-US" sz="3200" dirty="0" smtClean="0">
                <a:solidFill>
                  <a:srgbClr val="000000"/>
                </a:solidFill>
                <a:latin typeface="ＭＳ Ｐゴシック" pitchFamily="50" charset="-128"/>
              </a:rPr>
              <a:t>など様々な出血</a:t>
            </a:r>
            <a:endParaRPr lang="ja-JP" altLang="en-US" sz="2400" dirty="0">
              <a:solidFill>
                <a:srgbClr val="000000"/>
              </a:solidFill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683568" y="1628959"/>
            <a:ext cx="7848872" cy="1421928"/>
          </a:xfrm>
          <a:prstGeom prst="rect">
            <a:avLst/>
          </a:prstGeom>
        </p:spPr>
        <p:style>
          <a:lnRef idx="3">
            <a:schemeClr val="lt1"/>
          </a:lnRef>
          <a:fillRef idx="1002">
            <a:schemeClr val="dk2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just" fontAlgn="base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</a:pPr>
            <a:r>
              <a:rPr lang="ja-JP" altLang="en-US" sz="3600" b="1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itchFamily="50" charset="-128"/>
              </a:rPr>
              <a:t>臓腑の火熱が盛んになって、熱</a:t>
            </a:r>
            <a:r>
              <a:rPr lang="ja-JP" altLang="en-US" sz="3600" b="1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itchFamily="50" charset="-128"/>
              </a:rPr>
              <a:t>が血分に迫って熱を帯びること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57998" y="251760"/>
            <a:ext cx="24482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 smtClean="0">
                <a:latin typeface="+mn-ea"/>
              </a:rPr>
              <a:t>気血津液弁証</a:t>
            </a:r>
            <a:endParaRPr kumimoji="1" lang="ja-JP" altLang="en-US" sz="2800" b="1" dirty="0">
              <a:latin typeface="+mn-ea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06543" y="3356992"/>
            <a:ext cx="77048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u"/>
            </a:pPr>
            <a:r>
              <a:rPr kumimoji="1" lang="ja-JP" altLang="en-US" sz="3200" dirty="0" smtClean="0"/>
              <a:t>煩労、飲酒過度、発作的な怒りによる肝の損傷などから火熱を生じ、それが血分に影響して生ずる場合が多い</a:t>
            </a: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1144689220"/>
      </p:ext>
    </p:extLst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1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260648"/>
            <a:ext cx="7772400" cy="1143000"/>
          </a:xfrm>
        </p:spPr>
        <p:txBody>
          <a:bodyPr/>
          <a:lstStyle/>
          <a:p>
            <a:r>
              <a:rPr lang="ja-JP" altLang="en-US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ｺﾞｼｯｸE" pitchFamily="50" charset="-128"/>
                <a:ea typeface="HGPｺﾞｼｯｸE" pitchFamily="50" charset="-128"/>
              </a:rPr>
              <a:t>血寒</a:t>
            </a:r>
          </a:p>
        </p:txBody>
      </p:sp>
      <p:sp>
        <p:nvSpPr>
          <p:cNvPr id="196612" name="Rectangle 4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1447800"/>
          </a:xfrm>
        </p:spPr>
        <p:style>
          <a:lnRef idx="3">
            <a:schemeClr val="lt1"/>
          </a:lnRef>
          <a:fillRef idx="1002">
            <a:schemeClr val="dk2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ja-JP" alt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itchFamily="50" charset="-128"/>
              </a:rPr>
              <a:t>寒邪の侵襲あるいは陽虚により、気滞を生じて血行が障害されたもの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57998" y="251760"/>
            <a:ext cx="24482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 smtClean="0">
                <a:latin typeface="+mn-ea"/>
              </a:rPr>
              <a:t>気血津液弁証</a:t>
            </a:r>
            <a:endParaRPr kumimoji="1" lang="ja-JP" altLang="en-US" sz="2800" b="1" dirty="0">
              <a:latin typeface="+mn-ea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683568" y="3933056"/>
            <a:ext cx="79928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u"/>
            </a:pPr>
            <a:r>
              <a:rPr lang="ja-JP" altLang="en-US" sz="3200" dirty="0" smtClean="0"/>
              <a:t>手足局部に疼痛、皮膚が紫暗色、少腹部の痛み、四肢の冷え、月経経色が紫暗色、血塊　　など</a:t>
            </a: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1476796441"/>
      </p:ext>
    </p:extLst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9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419100"/>
            <a:ext cx="7772400" cy="762000"/>
          </a:xfrm>
        </p:spPr>
        <p:txBody>
          <a:bodyPr>
            <a:normAutofit/>
          </a:bodyPr>
          <a:lstStyle/>
          <a:p>
            <a:r>
              <a:rPr lang="ja-JP" altLang="en-US" b="1" dirty="0">
                <a:solidFill>
                  <a:srgbClr val="0070C0"/>
                </a:solidFill>
                <a:latin typeface="HGPｺﾞｼｯｸE" pitchFamily="50" charset="-128"/>
                <a:ea typeface="HGPｺﾞｼｯｸE" pitchFamily="50" charset="-128"/>
              </a:rPr>
              <a:t>血瘀</a:t>
            </a:r>
          </a:p>
        </p:txBody>
      </p:sp>
      <p:sp>
        <p:nvSpPr>
          <p:cNvPr id="198661" name="Rectangle 5"/>
          <p:cNvSpPr>
            <a:spLocks noChangeArrowheads="1"/>
          </p:cNvSpPr>
          <p:nvPr/>
        </p:nvSpPr>
        <p:spPr bwMode="auto">
          <a:xfrm>
            <a:off x="827584" y="1181100"/>
            <a:ext cx="7704856" cy="800100"/>
          </a:xfrm>
          <a:prstGeom prst="rect">
            <a:avLst/>
          </a:prstGeom>
          <a:ln/>
          <a:extLst/>
        </p:spPr>
        <p:style>
          <a:lnRef idx="3">
            <a:schemeClr val="lt1"/>
          </a:lnRef>
          <a:fillRef idx="1002">
            <a:schemeClr val="dk2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476250"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itchFamily="50" charset="-128"/>
              </a:rPr>
              <a:t>血の流れが阻滞されることをいう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57998" y="251760"/>
            <a:ext cx="24482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 smtClean="0">
                <a:latin typeface="+mn-ea"/>
              </a:rPr>
              <a:t>気血津液弁証</a:t>
            </a:r>
            <a:endParaRPr kumimoji="1" lang="ja-JP" altLang="en-US" sz="2800" b="1" dirty="0">
              <a:latin typeface="+mn-ea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611560" y="4893573"/>
            <a:ext cx="799288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u"/>
            </a:pPr>
            <a:r>
              <a:rPr lang="ja-JP" altLang="en-US" sz="3200" dirty="0">
                <a:solidFill>
                  <a:srgbClr val="000000"/>
                </a:solidFill>
                <a:latin typeface="Century" pitchFamily="18" charset="0"/>
                <a:ea typeface="ＭＳ ゴシック" pitchFamily="49" charset="-128"/>
              </a:rPr>
              <a:t>疼痛（固定性の</a:t>
            </a:r>
            <a:r>
              <a:rPr lang="ja-JP" altLang="en-US" sz="3200" dirty="0">
                <a:solidFill>
                  <a:srgbClr val="000000"/>
                </a:solidFill>
                <a:latin typeface="HGPｺﾞｼｯｸE" pitchFamily="50" charset="-128"/>
                <a:ea typeface="HGPｺﾞｼｯｸE" pitchFamily="50" charset="-128"/>
              </a:rPr>
              <a:t>刺痛</a:t>
            </a:r>
            <a:r>
              <a:rPr lang="ja-JP" altLang="en-US" sz="3200" dirty="0">
                <a:solidFill>
                  <a:srgbClr val="000000"/>
                </a:solidFill>
                <a:latin typeface="Century" pitchFamily="18" charset="0"/>
                <a:ea typeface="ＭＳ ゴシック" pitchFamily="49" charset="-128"/>
              </a:rPr>
              <a:t>が</a:t>
            </a:r>
            <a:r>
              <a:rPr lang="ja-JP" altLang="en-US" sz="3200" dirty="0" smtClean="0">
                <a:solidFill>
                  <a:srgbClr val="000000"/>
                </a:solidFill>
                <a:latin typeface="Century" pitchFamily="18" charset="0"/>
                <a:ea typeface="ＭＳ ゴシック" pitchFamily="49" charset="-128"/>
              </a:rPr>
              <a:t>多い）、</a:t>
            </a:r>
            <a:r>
              <a:rPr lang="ja-JP" altLang="en-US" sz="3200" dirty="0">
                <a:solidFill>
                  <a:srgbClr val="000000"/>
                </a:solidFill>
                <a:latin typeface="Century" pitchFamily="18" charset="0"/>
                <a:ea typeface="ＭＳ ゴシック" pitchFamily="49" charset="-128"/>
              </a:rPr>
              <a:t>腫瘤</a:t>
            </a:r>
            <a:r>
              <a:rPr lang="ja-JP" altLang="en-US" sz="3200" dirty="0" smtClean="0">
                <a:solidFill>
                  <a:srgbClr val="000000"/>
                </a:solidFill>
                <a:latin typeface="Century" pitchFamily="18" charset="0"/>
                <a:ea typeface="ＭＳ ゴシック" pitchFamily="49" charset="-128"/>
              </a:rPr>
              <a:t>の形成</a:t>
            </a:r>
            <a:r>
              <a:rPr lang="ja-JP" altLang="en-US" sz="3200" dirty="0">
                <a:solidFill>
                  <a:srgbClr val="000000"/>
                </a:solidFill>
                <a:latin typeface="Century" pitchFamily="18" charset="0"/>
                <a:ea typeface="ＭＳ ゴシック" pitchFamily="49" charset="-128"/>
              </a:rPr>
              <a:t>、</a:t>
            </a:r>
            <a:r>
              <a:rPr lang="ja-JP" altLang="en-US" sz="3200" dirty="0" smtClean="0">
                <a:solidFill>
                  <a:srgbClr val="000000"/>
                </a:solidFill>
                <a:latin typeface="Century" pitchFamily="18" charset="0"/>
                <a:ea typeface="ＭＳ ゴシック" pitchFamily="49" charset="-128"/>
              </a:rPr>
              <a:t>出血、</a:t>
            </a:r>
            <a:r>
              <a:rPr lang="ja-JP" altLang="en-US" sz="3200" dirty="0">
                <a:solidFill>
                  <a:srgbClr val="000000"/>
                </a:solidFill>
                <a:latin typeface="Century" pitchFamily="18" charset="0"/>
                <a:ea typeface="ＭＳ ゴシック" pitchFamily="49" charset="-128"/>
              </a:rPr>
              <a:t>ある種の精神症状（</a:t>
            </a:r>
            <a:r>
              <a:rPr lang="ja-JP" altLang="en-US" sz="3200" dirty="0" smtClean="0">
                <a:solidFill>
                  <a:srgbClr val="000000"/>
                </a:solidFill>
                <a:latin typeface="Century" pitchFamily="18" charset="0"/>
                <a:ea typeface="ＭＳ ゴシック" pitchFamily="49" charset="-128"/>
              </a:rPr>
              <a:t>ヒステリー</a:t>
            </a:r>
            <a:r>
              <a:rPr lang="ja-JP" altLang="en-US" sz="3200" dirty="0">
                <a:solidFill>
                  <a:srgbClr val="000000"/>
                </a:solidFill>
                <a:latin typeface="Century" pitchFamily="18" charset="0"/>
                <a:ea typeface="ＭＳ ゴシック" pitchFamily="49" charset="-128"/>
              </a:rPr>
              <a:t>など）</a:t>
            </a:r>
            <a:r>
              <a:rPr lang="ja-JP" altLang="en-US" sz="3200" dirty="0" smtClean="0">
                <a:solidFill>
                  <a:srgbClr val="000000"/>
                </a:solidFill>
                <a:latin typeface="Century" pitchFamily="18" charset="0"/>
                <a:ea typeface="ＭＳ ゴシック" pitchFamily="49" charset="-128"/>
              </a:rPr>
              <a:t>など</a:t>
            </a:r>
            <a:endParaRPr lang="ja-JP" altLang="en-US" sz="3200" dirty="0">
              <a:solidFill>
                <a:srgbClr val="000000"/>
              </a:solidFill>
              <a:latin typeface="Century" pitchFamily="18" charset="0"/>
              <a:ea typeface="ＭＳ ゴシック" pitchFamily="49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12299" y="2564904"/>
            <a:ext cx="8064157" cy="12249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lnSpc>
                <a:spcPct val="115000"/>
              </a:lnSpc>
              <a:spcBef>
                <a:spcPct val="0"/>
              </a:spcBef>
              <a:buClr>
                <a:schemeClr val="tx1"/>
              </a:buClr>
              <a:buFont typeface="Wingdings" pitchFamily="2" charset="2"/>
              <a:buChar char="u"/>
            </a:pPr>
            <a:r>
              <a:rPr lang="ja-JP" altLang="en-US" sz="3200" dirty="0" smtClean="0">
                <a:solidFill>
                  <a:srgbClr val="000000"/>
                </a:solidFill>
                <a:latin typeface="ＭＳ Ｐゴシック" pitchFamily="50" charset="-128"/>
              </a:rPr>
              <a:t>気滞</a:t>
            </a:r>
            <a:r>
              <a:rPr lang="ja-JP" altLang="en-US" sz="3200" dirty="0">
                <a:solidFill>
                  <a:srgbClr val="000000"/>
                </a:solidFill>
                <a:latin typeface="ＭＳ Ｐゴシック" pitchFamily="50" charset="-128"/>
              </a:rPr>
              <a:t>・気虚・血熱・血寒や、打撲・捻挫などの外傷、出血などが原因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47564" y="3675904"/>
            <a:ext cx="8064896" cy="12249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 algn="just">
              <a:lnSpc>
                <a:spcPct val="115000"/>
              </a:lnSpc>
              <a:spcBef>
                <a:spcPct val="0"/>
              </a:spcBef>
              <a:buClr>
                <a:schemeClr val="tx1"/>
              </a:buClr>
              <a:buFont typeface="Wingdings" pitchFamily="2" charset="2"/>
              <a:buChar char="u"/>
            </a:pPr>
            <a:r>
              <a:rPr lang="ja-JP" altLang="en-US" sz="3200" dirty="0">
                <a:solidFill>
                  <a:srgbClr val="000000"/>
                </a:solidFill>
                <a:latin typeface="ＭＳ Ｐゴシック" pitchFamily="50" charset="-128"/>
              </a:rPr>
              <a:t>「</a:t>
            </a:r>
            <a:r>
              <a:rPr lang="ja-JP" altLang="en-US" sz="3200" dirty="0">
                <a:solidFill>
                  <a:srgbClr val="CC3300"/>
                </a:solidFill>
                <a:latin typeface="ＭＳ Ｐゴシック" pitchFamily="50" charset="-128"/>
              </a:rPr>
              <a:t>瘀血</a:t>
            </a:r>
            <a:r>
              <a:rPr lang="ja-JP" altLang="en-US" sz="3200" dirty="0">
                <a:solidFill>
                  <a:srgbClr val="000000"/>
                </a:solidFill>
                <a:latin typeface="ＭＳ Ｐゴシック" pitchFamily="50" charset="-128"/>
              </a:rPr>
              <a:t>」に変化すると、それ自体の病変の他に</a:t>
            </a:r>
            <a:r>
              <a:rPr lang="ja-JP" altLang="en-US" sz="3200" dirty="0" smtClean="0">
                <a:solidFill>
                  <a:srgbClr val="000000"/>
                </a:solidFill>
                <a:latin typeface="ＭＳ Ｐゴシック" pitchFamily="50" charset="-128"/>
              </a:rPr>
              <a:t>、別</a:t>
            </a:r>
            <a:r>
              <a:rPr lang="ja-JP" altLang="en-US" sz="3200" dirty="0">
                <a:solidFill>
                  <a:srgbClr val="000000"/>
                </a:solidFill>
                <a:latin typeface="ＭＳ Ｐゴシック" pitchFamily="50" charset="-128"/>
              </a:rPr>
              <a:t>の様々な障害</a:t>
            </a:r>
            <a:endParaRPr lang="ja-JP" altLang="en-US" sz="3200" dirty="0">
              <a:solidFill>
                <a:prstClr val="black"/>
              </a:solidFill>
              <a:latin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26536821"/>
      </p:ext>
    </p:extLst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1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184150"/>
            <a:ext cx="7772400" cy="1143000"/>
          </a:xfrm>
        </p:spPr>
        <p:txBody>
          <a:bodyPr/>
          <a:lstStyle/>
          <a:p>
            <a:r>
              <a:rPr lang="ja-JP" altLang="en-US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ｺﾞｼｯｸE" pitchFamily="50" charset="-128"/>
                <a:ea typeface="HGPｺﾞｼｯｸE" pitchFamily="50" charset="-128"/>
              </a:rPr>
              <a:t>津液の病証</a:t>
            </a:r>
          </a:p>
        </p:txBody>
      </p:sp>
      <p:sp>
        <p:nvSpPr>
          <p:cNvPr id="201733" name="Text Box 5"/>
          <p:cNvSpPr txBox="1">
            <a:spLocks noChangeArrowheads="1"/>
          </p:cNvSpPr>
          <p:nvPr/>
        </p:nvSpPr>
        <p:spPr bwMode="auto">
          <a:xfrm>
            <a:off x="685800" y="3861048"/>
            <a:ext cx="77724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3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itchFamily="50" charset="-128"/>
              </a:rPr>
              <a:t>津液の停滞</a:t>
            </a:r>
            <a:r>
              <a:rPr lang="ja-JP" altLang="en-US" sz="3200" dirty="0">
                <a:solidFill>
                  <a:srgbClr val="000000"/>
                </a:solidFill>
                <a:latin typeface="ＭＳ Ｐゴシック" pitchFamily="50" charset="-128"/>
              </a:rPr>
              <a:t>：水腫（浮腫・腹水）</a:t>
            </a:r>
          </a:p>
        </p:txBody>
      </p:sp>
      <p:sp>
        <p:nvSpPr>
          <p:cNvPr id="201734" name="Text Box 6"/>
          <p:cNvSpPr txBox="1">
            <a:spLocks noChangeArrowheads="1"/>
          </p:cNvSpPr>
          <p:nvPr/>
        </p:nvSpPr>
        <p:spPr bwMode="auto">
          <a:xfrm>
            <a:off x="685800" y="4869160"/>
            <a:ext cx="352692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3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itchFamily="50" charset="-128"/>
              </a:rPr>
              <a:t>津液の変成</a:t>
            </a:r>
            <a:r>
              <a:rPr lang="ja-JP" altLang="en-US" sz="3200" dirty="0">
                <a:solidFill>
                  <a:srgbClr val="000000"/>
                </a:solidFill>
                <a:latin typeface="ＭＳ Ｐゴシック" pitchFamily="50" charset="-128"/>
              </a:rPr>
              <a:t>：痰飲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57998" y="251760"/>
            <a:ext cx="24482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 smtClean="0">
                <a:latin typeface="+mn-ea"/>
              </a:rPr>
              <a:t>気血津液弁証</a:t>
            </a:r>
            <a:endParaRPr kumimoji="1" lang="ja-JP" altLang="en-US" sz="2800" b="1" dirty="0">
              <a:latin typeface="+mn-ea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672686" y="1844824"/>
            <a:ext cx="7342584" cy="18281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ja-JP" altLang="en-US" sz="3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itchFamily="50" charset="-128"/>
              </a:rPr>
              <a:t>津液の不足</a:t>
            </a:r>
          </a:p>
          <a:p>
            <a:pPr marL="342900" lvl="0" indent="-342900">
              <a:spcBef>
                <a:spcPct val="20000"/>
              </a:spcBef>
            </a:pPr>
            <a:r>
              <a:rPr lang="ja-JP" altLang="en-US" sz="3200" dirty="0">
                <a:solidFill>
                  <a:srgbClr val="000000"/>
                </a:solidFill>
                <a:latin typeface="ＭＳ Ｐゴシック" pitchFamily="50" charset="-128"/>
              </a:rPr>
              <a:t>　　</a:t>
            </a:r>
            <a:r>
              <a:rPr lang="ja-JP" altLang="en-US" sz="3200" dirty="0">
                <a:solidFill>
                  <a:srgbClr val="990000"/>
                </a:solidFill>
                <a:latin typeface="ＭＳ Ｐゴシック" pitchFamily="50" charset="-128"/>
              </a:rPr>
              <a:t>津液不足</a:t>
            </a:r>
            <a:r>
              <a:rPr lang="ja-JP" altLang="en-US" sz="3200" dirty="0">
                <a:solidFill>
                  <a:srgbClr val="000000"/>
                </a:solidFill>
                <a:latin typeface="ＭＳ Ｐゴシック" pitchFamily="50" charset="-128"/>
              </a:rPr>
              <a:t>：津液が不足した状態</a:t>
            </a:r>
          </a:p>
          <a:p>
            <a:pPr marL="342900" lvl="0" indent="-342900">
              <a:spcBef>
                <a:spcPct val="20000"/>
              </a:spcBef>
            </a:pPr>
            <a:r>
              <a:rPr lang="ja-JP" altLang="en-US" sz="3200" dirty="0">
                <a:solidFill>
                  <a:srgbClr val="000000"/>
                </a:solidFill>
                <a:latin typeface="ＭＳ Ｐゴシック" pitchFamily="50" charset="-128"/>
              </a:rPr>
              <a:t>　　</a:t>
            </a:r>
            <a:r>
              <a:rPr lang="ja-JP" altLang="en-US" sz="3200" dirty="0">
                <a:solidFill>
                  <a:srgbClr val="990000"/>
                </a:solidFill>
                <a:latin typeface="ＭＳ Ｐゴシック" pitchFamily="50" charset="-128"/>
              </a:rPr>
              <a:t>傷　陰</a:t>
            </a:r>
            <a:r>
              <a:rPr lang="ja-JP" altLang="en-US" sz="3200" dirty="0">
                <a:solidFill>
                  <a:srgbClr val="000000"/>
                </a:solidFill>
                <a:latin typeface="ＭＳ Ｐゴシック" pitchFamily="50" charset="-128"/>
              </a:rPr>
              <a:t>　　：津液が消耗した状態</a:t>
            </a:r>
          </a:p>
        </p:txBody>
      </p:sp>
    </p:spTree>
    <p:extLst>
      <p:ext uri="{BB962C8B-B14F-4D97-AF65-F5344CB8AC3E}">
        <p14:creationId xmlns:p14="http://schemas.microsoft.com/office/powerpoint/2010/main" xmlns="" val="4053843004"/>
      </p:ext>
    </p:extLst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6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251760"/>
            <a:ext cx="7772400" cy="891240"/>
          </a:xfrm>
        </p:spPr>
        <p:txBody>
          <a:bodyPr>
            <a:normAutofit/>
          </a:bodyPr>
          <a:lstStyle/>
          <a:p>
            <a:r>
              <a:rPr lang="ja-JP" altLang="en-US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ｺﾞｼｯｸE" pitchFamily="50" charset="-128"/>
                <a:ea typeface="HGPｺﾞｼｯｸE" pitchFamily="50" charset="-128"/>
              </a:rPr>
              <a:t>津液</a:t>
            </a:r>
            <a:r>
              <a:rPr lang="ja-JP" alt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ｺﾞｼｯｸE" pitchFamily="50" charset="-128"/>
                <a:ea typeface="HGPｺﾞｼｯｸE" pitchFamily="50" charset="-128"/>
              </a:rPr>
              <a:t>不足</a:t>
            </a:r>
            <a:endParaRPr lang="ja-JP" altLang="en-US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ｺﾞｼｯｸE" pitchFamily="50" charset="-128"/>
              <a:ea typeface="HGPｺﾞｼｯｸE" pitchFamily="50" charset="-128"/>
            </a:endParaRPr>
          </a:p>
        </p:txBody>
      </p:sp>
      <p:sp>
        <p:nvSpPr>
          <p:cNvPr id="202757" name="Rectangle 5"/>
          <p:cNvSpPr>
            <a:spLocks noGrp="1" noChangeArrowheads="1"/>
          </p:cNvSpPr>
          <p:nvPr>
            <p:ph idx="1"/>
          </p:nvPr>
        </p:nvSpPr>
        <p:spPr>
          <a:xfrm>
            <a:off x="533400" y="1676400"/>
            <a:ext cx="8077200" cy="2667000"/>
          </a:xfrm>
        </p:spPr>
        <p:txBody>
          <a:bodyPr/>
          <a:lstStyle/>
          <a:p>
            <a:pPr marL="2195513" indent="-2195513" algn="just">
              <a:lnSpc>
                <a:spcPct val="115000"/>
              </a:lnSpc>
              <a:buFontTx/>
              <a:buNone/>
            </a:pPr>
            <a:r>
              <a:rPr lang="ja-JP" alt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itchFamily="50" charset="-128"/>
              </a:rPr>
              <a:t>生成の不足</a:t>
            </a:r>
            <a:r>
              <a:rPr lang="ja-JP" altLang="en-US" dirty="0">
                <a:solidFill>
                  <a:srgbClr val="000000"/>
                </a:solidFill>
                <a:latin typeface="ＭＳ Ｐゴシック" pitchFamily="50" charset="-128"/>
              </a:rPr>
              <a:t>：脾胃の運化の障害によって津液を化生</a:t>
            </a:r>
            <a:r>
              <a:rPr lang="ja-JP" altLang="en-US" dirty="0" smtClean="0">
                <a:solidFill>
                  <a:srgbClr val="000000"/>
                </a:solidFill>
                <a:latin typeface="ＭＳ Ｐゴシック" pitchFamily="50" charset="-128"/>
              </a:rPr>
              <a:t>できない</a:t>
            </a:r>
            <a:endParaRPr lang="ja-JP" altLang="en-US" dirty="0">
              <a:solidFill>
                <a:srgbClr val="000000"/>
              </a:solidFill>
              <a:latin typeface="ＭＳ Ｐゴシック" pitchFamily="50" charset="-128"/>
            </a:endParaRPr>
          </a:p>
          <a:p>
            <a:pPr marL="2195513" indent="-2195513" algn="just">
              <a:lnSpc>
                <a:spcPct val="115000"/>
              </a:lnSpc>
              <a:buFontTx/>
              <a:buNone/>
            </a:pPr>
            <a:r>
              <a:rPr lang="ja-JP" alt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itchFamily="50" charset="-128"/>
              </a:rPr>
              <a:t>喪　　　</a:t>
            </a:r>
            <a:r>
              <a:rPr lang="ja-JP" alt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itchFamily="50" charset="-128"/>
              </a:rPr>
              <a:t>失　</a:t>
            </a:r>
            <a:r>
              <a:rPr lang="ja-JP" altLang="en-US" dirty="0" smtClean="0">
                <a:solidFill>
                  <a:srgbClr val="000000"/>
                </a:solidFill>
                <a:latin typeface="ＭＳ Ｐゴシック" pitchFamily="50" charset="-128"/>
              </a:rPr>
              <a:t>：</a:t>
            </a:r>
            <a:r>
              <a:rPr lang="ja-JP" altLang="en-US" dirty="0">
                <a:solidFill>
                  <a:srgbClr val="000000"/>
                </a:solidFill>
                <a:latin typeface="ＭＳ Ｐゴシック" pitchFamily="50" charset="-128"/>
              </a:rPr>
              <a:t>発熱・発汗・多尿・嘔吐・下痢や、</a:t>
            </a:r>
            <a:r>
              <a:rPr lang="ja-JP" altLang="en-US" dirty="0">
                <a:solidFill>
                  <a:schemeClr val="tx2"/>
                </a:solidFill>
              </a:rPr>
              <a:t>久病</a:t>
            </a:r>
            <a:r>
              <a:rPr lang="ja-JP" altLang="en-US" dirty="0">
                <a:solidFill>
                  <a:srgbClr val="000000"/>
                </a:solidFill>
                <a:latin typeface="ＭＳ Ｐゴシック" pitchFamily="50" charset="-128"/>
              </a:rPr>
              <a:t>による陰液の</a:t>
            </a:r>
            <a:r>
              <a:rPr lang="ja-JP" altLang="en-US" dirty="0" smtClean="0">
                <a:solidFill>
                  <a:srgbClr val="000000"/>
                </a:solidFill>
                <a:latin typeface="ＭＳ Ｐゴシック" pitchFamily="50" charset="-128"/>
              </a:rPr>
              <a:t>消耗</a:t>
            </a:r>
            <a:endParaRPr lang="ja-JP" altLang="en-US" dirty="0"/>
          </a:p>
        </p:txBody>
      </p:sp>
      <p:sp>
        <p:nvSpPr>
          <p:cNvPr id="202759" name="Text Box 7"/>
          <p:cNvSpPr txBox="1">
            <a:spLocks noChangeArrowheads="1"/>
          </p:cNvSpPr>
          <p:nvPr/>
        </p:nvSpPr>
        <p:spPr bwMode="auto">
          <a:xfrm>
            <a:off x="689248" y="4869160"/>
            <a:ext cx="7772400" cy="1183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lnSpc>
                <a:spcPct val="115000"/>
              </a:lnSpc>
              <a:spcBef>
                <a:spcPct val="20000"/>
              </a:spcBef>
              <a:spcAft>
                <a:spcPct val="0"/>
              </a:spcAft>
            </a:pPr>
            <a:r>
              <a:rPr lang="ja-JP" altLang="en-US" sz="3200" dirty="0">
                <a:solidFill>
                  <a:srgbClr val="000000"/>
                </a:solidFill>
                <a:latin typeface="ＭＳ Ｐゴシック" pitchFamily="50" charset="-128"/>
              </a:rPr>
              <a:t>口乾・口渇・鼻孔や皮膚の乾燥・尿量減少・濃縮尿・便秘</a:t>
            </a:r>
            <a:r>
              <a:rPr lang="ja-JP" altLang="en-US" sz="3200" dirty="0" smtClean="0">
                <a:solidFill>
                  <a:srgbClr val="000000"/>
                </a:solidFill>
                <a:latin typeface="ＭＳ Ｐゴシック" pitchFamily="50" charset="-128"/>
              </a:rPr>
              <a:t>など</a:t>
            </a:r>
            <a:endParaRPr lang="ja-JP" altLang="en-US" sz="3200" dirty="0">
              <a:solidFill>
                <a:srgbClr val="000000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57998" y="251760"/>
            <a:ext cx="24482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 smtClean="0">
                <a:latin typeface="+mn-ea"/>
              </a:rPr>
              <a:t>気血津液弁証</a:t>
            </a:r>
            <a:endParaRPr kumimoji="1" lang="ja-JP" altLang="en-US" sz="2800" b="1" dirty="0">
              <a:latin typeface="+mn-ea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606787" y="1124744"/>
            <a:ext cx="21506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/>
              <a:t>原因</a:t>
            </a:r>
            <a:endParaRPr kumimoji="1" lang="ja-JP" altLang="en-US" sz="32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3568" y="4293096"/>
            <a:ext cx="29523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/>
              <a:t>症状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2599568925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24744"/>
            <a:ext cx="2746648" cy="932154"/>
          </a:xfrm>
        </p:spPr>
        <p:txBody>
          <a:bodyPr>
            <a:normAutofit/>
          </a:bodyPr>
          <a:lstStyle/>
          <a:p>
            <a:r>
              <a:rPr lang="ja-JP" altLang="en-US" sz="3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ｺﾞｼｯｸE" pitchFamily="50" charset="-128"/>
                <a:ea typeface="HGPｺﾞｼｯｸE" pitchFamily="50" charset="-128"/>
              </a:rPr>
              <a:t>水腫</a:t>
            </a:r>
          </a:p>
        </p:txBody>
      </p:sp>
      <p:sp>
        <p:nvSpPr>
          <p:cNvPr id="203779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057400"/>
            <a:ext cx="7694240" cy="4323928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ja-JP" altLang="en-US" dirty="0" smtClean="0">
                <a:solidFill>
                  <a:srgbClr val="000000"/>
                </a:solidFill>
                <a:latin typeface="ＭＳ Ｐゴシック" pitchFamily="50" charset="-128"/>
              </a:rPr>
              <a:t>原因</a:t>
            </a:r>
            <a:endParaRPr lang="en-US" altLang="ja-JP" dirty="0" smtClean="0">
              <a:solidFill>
                <a:srgbClr val="000000"/>
              </a:solidFill>
              <a:latin typeface="ＭＳ Ｐゴシック" pitchFamily="50" charset="-128"/>
            </a:endParaRPr>
          </a:p>
          <a:p>
            <a:pPr marL="0" indent="0" algn="just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ja-JP" alt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itchFamily="50" charset="-128"/>
              </a:rPr>
              <a:t>肺</a:t>
            </a:r>
            <a:r>
              <a:rPr lang="ja-JP" alt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itchFamily="50" charset="-128"/>
              </a:rPr>
              <a:t>の宣散粛降・脾の運化・腎の気化</a:t>
            </a:r>
            <a:r>
              <a:rPr lang="ja-JP" altLang="en-US" dirty="0">
                <a:solidFill>
                  <a:srgbClr val="000000"/>
                </a:solidFill>
                <a:latin typeface="ＭＳ Ｐゴシック" pitchFamily="50" charset="-128"/>
              </a:rPr>
              <a:t>のいずれかの機能の失調により、水液代謝が障害されて</a:t>
            </a:r>
            <a:r>
              <a:rPr lang="ja-JP" altLang="en-US" dirty="0" smtClean="0">
                <a:solidFill>
                  <a:srgbClr val="000000"/>
                </a:solidFill>
                <a:latin typeface="ＭＳ Ｐゴシック" pitchFamily="50" charset="-128"/>
              </a:rPr>
              <a:t>発症</a:t>
            </a:r>
            <a:endParaRPr lang="en-US" altLang="ja-JP" dirty="0">
              <a:solidFill>
                <a:srgbClr val="000000"/>
              </a:solidFill>
              <a:latin typeface="ＭＳ Ｐゴシック" pitchFamily="50" charset="-128"/>
            </a:endParaRPr>
          </a:p>
          <a:p>
            <a:pPr marL="0" indent="0" algn="just">
              <a:lnSpc>
                <a:spcPct val="120000"/>
              </a:lnSpc>
              <a:spcBef>
                <a:spcPct val="0"/>
              </a:spcBef>
              <a:buFontTx/>
              <a:buNone/>
            </a:pPr>
            <a:endParaRPr lang="en-US" altLang="ja-JP" dirty="0" smtClean="0">
              <a:solidFill>
                <a:srgbClr val="000000"/>
              </a:solidFill>
              <a:latin typeface="ＭＳ Ｐゴシック" pitchFamily="50" charset="-128"/>
            </a:endParaRPr>
          </a:p>
          <a:p>
            <a:pPr marL="0" indent="0" algn="just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ja-JP" altLang="en-US" dirty="0" smtClean="0">
                <a:solidFill>
                  <a:srgbClr val="000000"/>
                </a:solidFill>
                <a:latin typeface="ＭＳ Ｐゴシック" pitchFamily="50" charset="-128"/>
              </a:rPr>
              <a:t>症状</a:t>
            </a:r>
            <a:endParaRPr lang="en-US" altLang="ja-JP" dirty="0" smtClean="0">
              <a:solidFill>
                <a:srgbClr val="000000"/>
              </a:solidFill>
              <a:latin typeface="ＭＳ Ｐゴシック" pitchFamily="50" charset="-128"/>
            </a:endParaRPr>
          </a:p>
          <a:p>
            <a:pPr marL="0" indent="0" algn="just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ja-JP" altLang="en-US" dirty="0" smtClean="0">
                <a:solidFill>
                  <a:srgbClr val="000000"/>
                </a:solidFill>
                <a:latin typeface="ＭＳ Ｐゴシック" pitchFamily="50" charset="-128"/>
              </a:rPr>
              <a:t>顔面</a:t>
            </a:r>
            <a:r>
              <a:rPr lang="ja-JP" altLang="en-US" dirty="0">
                <a:solidFill>
                  <a:srgbClr val="000000"/>
                </a:solidFill>
                <a:latin typeface="ＭＳ Ｐゴシック" pitchFamily="50" charset="-128"/>
              </a:rPr>
              <a:t>、</a:t>
            </a:r>
            <a:r>
              <a:rPr lang="ja-JP" altLang="en-US" dirty="0" smtClean="0">
                <a:solidFill>
                  <a:srgbClr val="000000"/>
                </a:solidFill>
                <a:latin typeface="ＭＳ Ｐゴシック" pitchFamily="50" charset="-128"/>
              </a:rPr>
              <a:t>四肢、全身</a:t>
            </a:r>
            <a:r>
              <a:rPr lang="ja-JP" altLang="en-US" dirty="0">
                <a:solidFill>
                  <a:srgbClr val="000000"/>
                </a:solidFill>
                <a:latin typeface="ＭＳ Ｐゴシック" pitchFamily="50" charset="-128"/>
              </a:rPr>
              <a:t>の浮腫のほか、腹水や胸水の</a:t>
            </a:r>
            <a:r>
              <a:rPr lang="ja-JP" altLang="en-US" dirty="0" smtClean="0">
                <a:solidFill>
                  <a:srgbClr val="000000"/>
                </a:solidFill>
                <a:latin typeface="ＭＳ Ｐゴシック" pitchFamily="50" charset="-128"/>
              </a:rPr>
              <a:t>貯留　など</a:t>
            </a:r>
            <a:endParaRPr lang="ja-JP" altLang="en-US" dirty="0">
              <a:latin typeface="ＭＳ Ｐゴシック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3563888" y="620688"/>
            <a:ext cx="250100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itchFamily="50" charset="-128"/>
              </a:rPr>
              <a:t>津液の</a:t>
            </a:r>
            <a:r>
              <a:rPr lang="ja-JP" altLang="en-US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itchFamily="50" charset="-128"/>
              </a:rPr>
              <a:t>停滞</a:t>
            </a:r>
            <a:endParaRPr lang="ja-JP" altLang="en-US" sz="36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57998" y="251760"/>
            <a:ext cx="24482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 smtClean="0">
                <a:latin typeface="+mn-ea"/>
              </a:rPr>
              <a:t>気血津液弁証</a:t>
            </a:r>
            <a:endParaRPr kumimoji="1" lang="ja-JP" altLang="en-US" sz="28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21510147"/>
      </p:ext>
    </p:extLst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4" name="AutoShape 4"/>
          <p:cNvSpPr>
            <a:spLocks noChangeArrowheads="1"/>
          </p:cNvSpPr>
          <p:nvPr/>
        </p:nvSpPr>
        <p:spPr bwMode="auto">
          <a:xfrm>
            <a:off x="457998" y="1844824"/>
            <a:ext cx="8229600" cy="1828800"/>
          </a:xfrm>
          <a:prstGeom prst="foldedCorner">
            <a:avLst>
              <a:gd name="adj" fmla="val 12500"/>
            </a:avLst>
          </a:prstGeom>
          <a:gradFill rotWithShape="0">
            <a:gsLst>
              <a:gs pos="0">
                <a:srgbClr val="99CCFF"/>
              </a:gs>
              <a:gs pos="50000">
                <a:schemeClr val="bg1"/>
              </a:gs>
              <a:gs pos="100000">
                <a:srgbClr val="99CCFF"/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 sz="2800" b="1">
              <a:solidFill>
                <a:srgbClr val="000000"/>
              </a:solidFill>
            </a:endParaRPr>
          </a:p>
        </p:txBody>
      </p:sp>
      <p:sp>
        <p:nvSpPr>
          <p:cNvPr id="204802" name="Rectangle 2"/>
          <p:cNvSpPr>
            <a:spLocks noGrp="1" noChangeArrowheads="1"/>
          </p:cNvSpPr>
          <p:nvPr>
            <p:ph type="title"/>
          </p:nvPr>
        </p:nvSpPr>
        <p:spPr>
          <a:xfrm>
            <a:off x="485342" y="1054022"/>
            <a:ext cx="2518048" cy="860648"/>
          </a:xfrm>
        </p:spPr>
        <p:txBody>
          <a:bodyPr>
            <a:normAutofit/>
          </a:bodyPr>
          <a:lstStyle/>
          <a:p>
            <a:r>
              <a:rPr lang="ja-JP" altLang="en-US" sz="4000" dirty="0">
                <a:solidFill>
                  <a:srgbClr val="0070C0"/>
                </a:solidFill>
                <a:latin typeface="HGPｺﾞｼｯｸE" pitchFamily="50" charset="-128"/>
                <a:ea typeface="HGPｺﾞｼｯｸE" pitchFamily="50" charset="-128"/>
              </a:rPr>
              <a:t>痰飲</a:t>
            </a:r>
          </a:p>
        </p:txBody>
      </p:sp>
      <p:sp>
        <p:nvSpPr>
          <p:cNvPr id="204803" name="Rectangle 3"/>
          <p:cNvSpPr>
            <a:spLocks noGrp="1" noChangeArrowheads="1"/>
          </p:cNvSpPr>
          <p:nvPr>
            <p:ph idx="1"/>
          </p:nvPr>
        </p:nvSpPr>
        <p:spPr>
          <a:xfrm>
            <a:off x="833015" y="2011896"/>
            <a:ext cx="7467600" cy="1494656"/>
          </a:xfrm>
        </p:spPr>
        <p:txBody>
          <a:bodyPr/>
          <a:lstStyle/>
          <a:p>
            <a:pPr marL="0" indent="0" algn="just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ja-JP" altLang="en-US" dirty="0">
                <a:solidFill>
                  <a:srgbClr val="000000"/>
                </a:solidFill>
                <a:latin typeface="ＭＳ Ｐゴシック" pitchFamily="50" charset="-128"/>
              </a:rPr>
              <a:t>津液の代謝が障害され、停滞し、本来の津液の性質を失った病理</a:t>
            </a:r>
            <a:r>
              <a:rPr lang="ja-JP" altLang="en-US" dirty="0" smtClean="0">
                <a:solidFill>
                  <a:srgbClr val="000000"/>
                </a:solidFill>
                <a:latin typeface="ＭＳ Ｐゴシック" pitchFamily="50" charset="-128"/>
              </a:rPr>
              <a:t>産物</a:t>
            </a:r>
            <a:endParaRPr lang="ja-JP" altLang="en-US" dirty="0">
              <a:latin typeface="ＭＳ Ｐゴシック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3059832" y="499010"/>
            <a:ext cx="301396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4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itchFamily="50" charset="-128"/>
              </a:rPr>
              <a:t>津液の</a:t>
            </a:r>
            <a:r>
              <a:rPr lang="ja-JP" altLang="en-US" sz="4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itchFamily="50" charset="-128"/>
              </a:rPr>
              <a:t>変成</a:t>
            </a:r>
            <a:endParaRPr lang="ja-JP" altLang="en-US" sz="44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57998" y="251760"/>
            <a:ext cx="24482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 smtClean="0">
                <a:latin typeface="+mn-ea"/>
              </a:rPr>
              <a:t>気血津液弁証</a:t>
            </a:r>
            <a:endParaRPr kumimoji="1" lang="ja-JP" altLang="en-US" sz="2800" b="1" dirty="0">
              <a:latin typeface="+mn-ea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457998" y="3861048"/>
            <a:ext cx="8434481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3200" dirty="0" smtClean="0">
                <a:solidFill>
                  <a:srgbClr val="000000"/>
                </a:solidFill>
                <a:latin typeface="Century" pitchFamily="18" charset="0"/>
                <a:ea typeface="ＭＳ ゴシック" pitchFamily="49" charset="-128"/>
              </a:rPr>
              <a:t>症状</a:t>
            </a:r>
            <a:endParaRPr lang="en-US" altLang="ja-JP" sz="3200" dirty="0">
              <a:solidFill>
                <a:srgbClr val="000000"/>
              </a:solidFill>
              <a:latin typeface="Century" pitchFamily="18" charset="0"/>
              <a:ea typeface="ＭＳ ゴシック" pitchFamily="49" charset="-128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3200" dirty="0" smtClean="0">
                <a:solidFill>
                  <a:srgbClr val="000000"/>
                </a:solidFill>
                <a:latin typeface="Century" pitchFamily="18" charset="0"/>
                <a:ea typeface="ＭＳ ゴシック" pitchFamily="49" charset="-128"/>
              </a:rPr>
              <a:t>　肺：咳嗽</a:t>
            </a:r>
            <a:r>
              <a:rPr lang="ja-JP" altLang="en-US" sz="3200" dirty="0">
                <a:solidFill>
                  <a:srgbClr val="000000"/>
                </a:solidFill>
                <a:latin typeface="Century" pitchFamily="18" charset="0"/>
                <a:ea typeface="ＭＳ ゴシック" pitchFamily="49" charset="-128"/>
              </a:rPr>
              <a:t>・喀痰・呼吸</a:t>
            </a:r>
            <a:r>
              <a:rPr lang="ja-JP" altLang="en-US" sz="3200" dirty="0" smtClean="0">
                <a:solidFill>
                  <a:srgbClr val="000000"/>
                </a:solidFill>
                <a:latin typeface="Century" pitchFamily="18" charset="0"/>
                <a:ea typeface="ＭＳ ゴシック" pitchFamily="49" charset="-128"/>
              </a:rPr>
              <a:t>困難</a:t>
            </a:r>
            <a:endParaRPr lang="en-US" altLang="ja-JP" sz="3200" dirty="0" smtClean="0">
              <a:solidFill>
                <a:srgbClr val="000000"/>
              </a:solidFill>
              <a:latin typeface="Century" pitchFamily="18" charset="0"/>
              <a:ea typeface="ＭＳ ゴシック" pitchFamily="49" charset="-128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3200" dirty="0">
                <a:solidFill>
                  <a:srgbClr val="000000"/>
                </a:solidFill>
                <a:latin typeface="Century" pitchFamily="18" charset="0"/>
                <a:ea typeface="ＭＳ ゴシック" pitchFamily="49" charset="-128"/>
              </a:rPr>
              <a:t>　</a:t>
            </a:r>
            <a:r>
              <a:rPr lang="ja-JP" altLang="en-US" sz="3200" dirty="0" smtClean="0">
                <a:solidFill>
                  <a:srgbClr val="000000"/>
                </a:solidFill>
                <a:latin typeface="Century" pitchFamily="18" charset="0"/>
                <a:ea typeface="ＭＳ ゴシック" pitchFamily="49" charset="-128"/>
              </a:rPr>
              <a:t>胃：悪心</a:t>
            </a:r>
            <a:r>
              <a:rPr lang="ja-JP" altLang="en-US" sz="3200" dirty="0">
                <a:solidFill>
                  <a:srgbClr val="000000"/>
                </a:solidFill>
                <a:latin typeface="Century" pitchFamily="18" charset="0"/>
                <a:ea typeface="ＭＳ ゴシック" pitchFamily="49" charset="-128"/>
              </a:rPr>
              <a:t>・嘔吐など　　　</a:t>
            </a:r>
            <a:endParaRPr lang="en-US" altLang="ja-JP" sz="3200" dirty="0">
              <a:solidFill>
                <a:srgbClr val="000000"/>
              </a:solidFill>
              <a:latin typeface="Century" pitchFamily="18" charset="0"/>
              <a:ea typeface="ＭＳ ゴシック" pitchFamily="49" charset="-128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3200" dirty="0" smtClean="0">
                <a:solidFill>
                  <a:srgbClr val="000000"/>
                </a:solidFill>
                <a:latin typeface="Century" pitchFamily="18" charset="0"/>
                <a:ea typeface="ＭＳ ゴシック" pitchFamily="49" charset="-128"/>
              </a:rPr>
              <a:t>経絡</a:t>
            </a:r>
            <a:r>
              <a:rPr lang="ja-JP" altLang="en-US" sz="3200" dirty="0">
                <a:solidFill>
                  <a:srgbClr val="000000"/>
                </a:solidFill>
                <a:latin typeface="Century" pitchFamily="18" charset="0"/>
                <a:ea typeface="ＭＳ ゴシック" pitchFamily="49" charset="-128"/>
              </a:rPr>
              <a:t>の流れを阻害する</a:t>
            </a:r>
            <a:r>
              <a:rPr lang="ja-JP" altLang="en-US" sz="3200" dirty="0" smtClean="0">
                <a:solidFill>
                  <a:srgbClr val="000000"/>
                </a:solidFill>
                <a:latin typeface="Century" pitchFamily="18" charset="0"/>
                <a:ea typeface="ＭＳ ゴシック" pitchFamily="49" charset="-128"/>
              </a:rPr>
              <a:t>と痰核</a:t>
            </a:r>
            <a:r>
              <a:rPr lang="ja-JP" altLang="en-US" sz="2800" dirty="0">
                <a:solidFill>
                  <a:srgbClr val="000000"/>
                </a:solidFill>
                <a:latin typeface="Century" pitchFamily="18" charset="0"/>
                <a:ea typeface="ＭＳ ゴシック" pitchFamily="49" charset="-128"/>
              </a:rPr>
              <a:t>（</a:t>
            </a:r>
            <a:r>
              <a:rPr lang="ja-JP" altLang="en-US" sz="3200" dirty="0">
                <a:solidFill>
                  <a:srgbClr val="000000"/>
                </a:solidFill>
                <a:latin typeface="Century" pitchFamily="18" charset="0"/>
                <a:ea typeface="ＭＳ ゴシック" pitchFamily="49" charset="-128"/>
              </a:rPr>
              <a:t>結節</a:t>
            </a:r>
            <a:r>
              <a:rPr lang="ja-JP" altLang="en-US" sz="2800" dirty="0">
                <a:solidFill>
                  <a:srgbClr val="000000"/>
                </a:solidFill>
                <a:latin typeface="Century" pitchFamily="18" charset="0"/>
                <a:ea typeface="ＭＳ ゴシック" pitchFamily="49" charset="-128"/>
              </a:rPr>
              <a:t>）</a:t>
            </a:r>
            <a:r>
              <a:rPr lang="ja-JP" altLang="en-US" sz="3200" dirty="0">
                <a:solidFill>
                  <a:srgbClr val="000000"/>
                </a:solidFill>
                <a:latin typeface="Century" pitchFamily="18" charset="0"/>
                <a:ea typeface="ＭＳ ゴシック" pitchFamily="49" charset="-128"/>
              </a:rPr>
              <a:t>が</a:t>
            </a:r>
            <a:r>
              <a:rPr lang="ja-JP" altLang="en-US" sz="3200" dirty="0" smtClean="0">
                <a:solidFill>
                  <a:srgbClr val="000000"/>
                </a:solidFill>
                <a:latin typeface="Century" pitchFamily="18" charset="0"/>
                <a:ea typeface="ＭＳ ゴシック" pitchFamily="49" charset="-128"/>
              </a:rPr>
              <a:t>生じ心竅</a:t>
            </a:r>
            <a:r>
              <a:rPr lang="ja-JP" altLang="en-US" sz="3200" dirty="0">
                <a:solidFill>
                  <a:srgbClr val="000000"/>
                </a:solidFill>
                <a:latin typeface="Century" pitchFamily="18" charset="0"/>
                <a:ea typeface="ＭＳ ゴシック" pitchFamily="49" charset="-128"/>
              </a:rPr>
              <a:t>をふさぐ</a:t>
            </a:r>
            <a:r>
              <a:rPr lang="ja-JP" altLang="en-US" sz="3200" dirty="0" smtClean="0">
                <a:solidFill>
                  <a:srgbClr val="000000"/>
                </a:solidFill>
                <a:latin typeface="Century" pitchFamily="18" charset="0"/>
                <a:ea typeface="ＭＳ ゴシック" pitchFamily="49" charset="-128"/>
              </a:rPr>
              <a:t>と精神</a:t>
            </a:r>
            <a:r>
              <a:rPr lang="ja-JP" altLang="en-US" sz="3200" dirty="0">
                <a:solidFill>
                  <a:srgbClr val="000000"/>
                </a:solidFill>
                <a:latin typeface="Century" pitchFamily="18" charset="0"/>
                <a:ea typeface="ＭＳ ゴシック" pitchFamily="49" charset="-128"/>
              </a:rPr>
              <a:t>異常や意識</a:t>
            </a:r>
            <a:r>
              <a:rPr lang="ja-JP" altLang="en-US" sz="3200" dirty="0" smtClean="0">
                <a:solidFill>
                  <a:srgbClr val="000000"/>
                </a:solidFill>
                <a:latin typeface="Century" pitchFamily="18" charset="0"/>
                <a:ea typeface="ＭＳ ゴシック" pitchFamily="49" charset="-128"/>
              </a:rPr>
              <a:t>障害</a:t>
            </a:r>
            <a:endParaRPr lang="ja-JP" altLang="en-US" sz="3200" dirty="0">
              <a:solidFill>
                <a:srgbClr val="000000"/>
              </a:solidFill>
              <a:latin typeface="Century" pitchFamily="18" charset="0"/>
              <a:ea typeface="ＭＳ ゴシック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6270764"/>
      </p:ext>
    </p:extLst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755576" y="260648"/>
            <a:ext cx="244169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/>
              <a:t>臓腑弁証</a:t>
            </a:r>
            <a:endParaRPr kumimoji="1" lang="ja-JP" altLang="en-US" sz="44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915615" y="1065120"/>
            <a:ext cx="68739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dirty="0" smtClean="0"/>
              <a:t>症状を分析し病変部位を判断する方法</a:t>
            </a:r>
            <a:endParaRPr kumimoji="1" lang="ja-JP" altLang="en-US" sz="3200" dirty="0"/>
          </a:p>
        </p:txBody>
      </p:sp>
      <p:sp>
        <p:nvSpPr>
          <p:cNvPr id="8" name="右矢印 7"/>
          <p:cNvSpPr/>
          <p:nvPr/>
        </p:nvSpPr>
        <p:spPr>
          <a:xfrm>
            <a:off x="1403648" y="1213491"/>
            <a:ext cx="504056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907704" y="2348880"/>
            <a:ext cx="52677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※</a:t>
            </a:r>
            <a:r>
              <a:rPr kumimoji="1" lang="ja-JP" altLang="en-US" sz="2400" dirty="0" smtClean="0"/>
              <a:t>臓腑間の関係と影響にも注意が必要</a:t>
            </a:r>
            <a:endParaRPr kumimoji="1" lang="ja-JP" altLang="en-US" sz="2400" dirty="0"/>
          </a:p>
        </p:txBody>
      </p:sp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320061525"/>
              </p:ext>
            </p:extLst>
          </p:nvPr>
        </p:nvGraphicFramePr>
        <p:xfrm>
          <a:off x="1493598" y="3573016"/>
          <a:ext cx="6096000" cy="11125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ysClr val="windowText" lastClr="000000"/>
                          </a:solidFill>
                        </a:rPr>
                        <a:t>木</a:t>
                      </a:r>
                      <a:endParaRPr kumimoji="1" lang="ja-JP" alt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rgbClr val="B5CEE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ysClr val="windowText" lastClr="000000"/>
                          </a:solidFill>
                        </a:rPr>
                        <a:t>火</a:t>
                      </a:r>
                      <a:endParaRPr kumimoji="1" lang="ja-JP" alt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rgbClr val="FCA6C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ysClr val="windowText" lastClr="000000"/>
                          </a:solidFill>
                        </a:rPr>
                        <a:t>土</a:t>
                      </a:r>
                      <a:endParaRPr kumimoji="1" lang="ja-JP" alt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ysClr val="windowText" lastClr="000000"/>
                          </a:solidFill>
                        </a:rPr>
                        <a:t>金</a:t>
                      </a:r>
                      <a:endParaRPr kumimoji="1" lang="ja-JP" alt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ysClr val="windowText" lastClr="000000"/>
                          </a:solidFill>
                        </a:rPr>
                        <a:t>水</a:t>
                      </a:r>
                      <a:endParaRPr kumimoji="1" lang="ja-JP" alt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肝</a:t>
                      </a:r>
                      <a:endParaRPr kumimoji="1" lang="ja-JP" altLang="en-US" dirty="0"/>
                    </a:p>
                  </a:txBody>
                  <a:tcPr>
                    <a:solidFill>
                      <a:srgbClr val="B5CEE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心</a:t>
                      </a:r>
                      <a:endParaRPr kumimoji="1" lang="ja-JP" altLang="en-US" dirty="0"/>
                    </a:p>
                  </a:txBody>
                  <a:tcPr>
                    <a:solidFill>
                      <a:srgbClr val="FCA6C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脾</a:t>
                      </a:r>
                      <a:endParaRPr kumimoji="1" lang="ja-JP" altLang="en-US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肺</a:t>
                      </a:r>
                      <a:endParaRPr kumimoji="1" lang="ja-JP" alt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腎</a:t>
                      </a:r>
                      <a:endParaRPr kumimoji="1" lang="ja-JP" altLang="en-US" dirty="0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胆</a:t>
                      </a:r>
                      <a:endParaRPr kumimoji="1" lang="ja-JP" altLang="en-US" dirty="0"/>
                    </a:p>
                  </a:txBody>
                  <a:tcPr>
                    <a:solidFill>
                      <a:srgbClr val="B5CEE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小腸</a:t>
                      </a:r>
                      <a:endParaRPr kumimoji="1" lang="ja-JP" altLang="en-US" dirty="0"/>
                    </a:p>
                  </a:txBody>
                  <a:tcPr>
                    <a:solidFill>
                      <a:srgbClr val="FCA6C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胃</a:t>
                      </a:r>
                      <a:endParaRPr kumimoji="1" lang="ja-JP" altLang="en-US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大腸</a:t>
                      </a:r>
                      <a:endParaRPr kumimoji="1" lang="ja-JP" alt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膀胱</a:t>
                      </a:r>
                      <a:endParaRPr kumimoji="1" lang="ja-JP" altLang="en-US" dirty="0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6734814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肝</a:t>
            </a:r>
            <a:r>
              <a:rPr kumimoji="1" lang="ja-JP" altLang="en-US" dirty="0" smtClean="0"/>
              <a:t>・胆病弁証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pPr marL="0" indent="0">
              <a:buNone/>
            </a:pPr>
            <a:endParaRPr kumimoji="1"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kumimoji="1" lang="en-US" altLang="ja-JP" dirty="0" smtClean="0"/>
          </a:p>
        </p:txBody>
      </p:sp>
      <p:sp>
        <p:nvSpPr>
          <p:cNvPr id="4" name="円/楕円 3"/>
          <p:cNvSpPr/>
          <p:nvPr/>
        </p:nvSpPr>
        <p:spPr>
          <a:xfrm>
            <a:off x="544825" y="1340768"/>
            <a:ext cx="914400" cy="914400"/>
          </a:xfrm>
          <a:prstGeom prst="ellips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肝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752126" y="1505580"/>
            <a:ext cx="660309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・・・血を貯蔵し、全身への配分を決定</a:t>
            </a:r>
            <a:endParaRPr kumimoji="1" lang="en-US" altLang="ja-JP" sz="3200" dirty="0" smtClean="0"/>
          </a:p>
          <a:p>
            <a:r>
              <a:rPr lang="ja-JP" altLang="en-US" sz="3200" dirty="0"/>
              <a:t>　</a:t>
            </a:r>
            <a:r>
              <a:rPr lang="ja-JP" altLang="en-US" sz="3200" dirty="0" smtClean="0"/>
              <a:t>　 </a:t>
            </a:r>
            <a:r>
              <a:rPr kumimoji="1" lang="ja-JP" altLang="en-US" sz="3200" dirty="0" smtClean="0"/>
              <a:t>全身の気の動きを調節している</a:t>
            </a:r>
            <a:endParaRPr kumimoji="1" lang="ja-JP" altLang="en-US" sz="32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51520" y="2924944"/>
            <a:ext cx="8532440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2000" dirty="0" smtClean="0"/>
              <a:t>肝病の常見症状・・・易怒・四肢のふるえ・手足の痙攣・目の疾患・月経不順</a:t>
            </a:r>
            <a:endParaRPr kumimoji="1" lang="en-US" altLang="ja-JP" sz="2000" dirty="0" smtClean="0"/>
          </a:p>
          <a:p>
            <a:r>
              <a:rPr lang="ja-JP" altLang="en-US" sz="2000" dirty="0" smtClean="0"/>
              <a:t>胆病の</a:t>
            </a:r>
            <a:r>
              <a:rPr lang="ja-JP" altLang="en-US" sz="2000" dirty="0"/>
              <a:t>常見症状・・</a:t>
            </a:r>
            <a:r>
              <a:rPr lang="ja-JP" altLang="en-US" sz="2000" dirty="0" smtClean="0"/>
              <a:t>・口苦・黄疸・驚悸・不眠</a:t>
            </a:r>
            <a:endParaRPr kumimoji="1" lang="ja-JP" altLang="en-US" sz="2000" dirty="0"/>
          </a:p>
        </p:txBody>
      </p:sp>
      <p:graphicFrame>
        <p:nvGraphicFramePr>
          <p:cNvPr id="11" name="表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43378486"/>
              </p:ext>
            </p:extLst>
          </p:nvPr>
        </p:nvGraphicFramePr>
        <p:xfrm>
          <a:off x="899592" y="4869160"/>
          <a:ext cx="703696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9724"/>
                <a:gridCol w="639724"/>
                <a:gridCol w="639724"/>
                <a:gridCol w="639724"/>
                <a:gridCol w="639724"/>
                <a:gridCol w="639724"/>
                <a:gridCol w="639724"/>
                <a:gridCol w="639724"/>
                <a:gridCol w="639724"/>
                <a:gridCol w="639724"/>
                <a:gridCol w="63972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木</a:t>
                      </a:r>
                      <a:endParaRPr kumimoji="1" lang="ja-JP" altLang="en-US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肝</a:t>
                      </a:r>
                      <a:endParaRPr kumimoji="1" lang="ja-JP" altLang="en-US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胆</a:t>
                      </a:r>
                      <a:endParaRPr kumimoji="1" lang="ja-JP" altLang="en-US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春</a:t>
                      </a:r>
                      <a:endParaRPr kumimoji="1" lang="ja-JP" altLang="en-US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目</a:t>
                      </a:r>
                      <a:endParaRPr kumimoji="1" lang="ja-JP" altLang="en-US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筋</a:t>
                      </a:r>
                      <a:endParaRPr kumimoji="1" lang="ja-JP" altLang="en-US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涙</a:t>
                      </a:r>
                      <a:endParaRPr kumimoji="1" lang="ja-JP" altLang="en-US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爪</a:t>
                      </a:r>
                      <a:endParaRPr kumimoji="1" lang="ja-JP" altLang="en-US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風</a:t>
                      </a:r>
                      <a:endParaRPr kumimoji="1" lang="ja-JP" altLang="en-US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怒</a:t>
                      </a:r>
                      <a:endParaRPr kumimoji="1" lang="ja-JP" altLang="en-US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酸</a:t>
                      </a:r>
                      <a:endParaRPr kumimoji="1" lang="ja-JP" altLang="en-US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9476213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弁証の進め方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ja-JP" altLang="en-US" sz="2400" dirty="0" smtClean="0"/>
              <a:t>八</a:t>
            </a:r>
            <a:r>
              <a:rPr lang="ja-JP" altLang="en-US" sz="2400" dirty="0"/>
              <a:t>綱</a:t>
            </a:r>
            <a:r>
              <a:rPr lang="ja-JP" altLang="en-US" sz="2400" dirty="0" smtClean="0"/>
              <a:t>弁証・・・弁証</a:t>
            </a:r>
            <a:r>
              <a:rPr lang="ja-JP" altLang="en-US" sz="2400" dirty="0"/>
              <a:t>の</a:t>
            </a:r>
            <a:r>
              <a:rPr lang="ja-JP" altLang="en-US" sz="2400" dirty="0" smtClean="0"/>
              <a:t>基本</a:t>
            </a:r>
            <a:endParaRPr lang="en-US" altLang="ja-JP" sz="2400" dirty="0" smtClean="0"/>
          </a:p>
          <a:p>
            <a:pPr marL="742950" lvl="2" indent="-342900">
              <a:buFont typeface="Wingdings" pitchFamily="2" charset="2"/>
              <a:buChar char="Ø"/>
            </a:pPr>
            <a:r>
              <a:rPr lang="ja-JP" altLang="en-US" sz="2000" dirty="0"/>
              <a:t>陰陽学説</a:t>
            </a:r>
            <a:r>
              <a:rPr lang="ja-JP" altLang="en-US" sz="2000" dirty="0" smtClean="0"/>
              <a:t>に基づいた視点から病証の全体像を把握。</a:t>
            </a:r>
            <a:endParaRPr lang="en-US" altLang="ja-JP" sz="2000" dirty="0" smtClean="0"/>
          </a:p>
          <a:p>
            <a:pPr marL="742950" lvl="2" indent="-342900">
              <a:buFont typeface="Wingdings" pitchFamily="2" charset="2"/>
              <a:buChar char="Ø"/>
            </a:pPr>
            <a:r>
              <a:rPr lang="ja-JP" altLang="en-US" sz="2000" dirty="0"/>
              <a:t>そのほか</a:t>
            </a:r>
            <a:r>
              <a:rPr lang="ja-JP" altLang="en-US" sz="2000" dirty="0" smtClean="0"/>
              <a:t>の弁証の基礎ともなる。</a:t>
            </a:r>
            <a:endParaRPr lang="en-US" altLang="ja-JP" sz="2000" dirty="0" smtClean="0"/>
          </a:p>
          <a:p>
            <a:pPr marL="742950" lvl="2" indent="-342900">
              <a:buFont typeface="Wingdings" pitchFamily="2" charset="2"/>
              <a:buChar char="Ø"/>
            </a:pPr>
            <a:endParaRPr lang="ja-JP" altLang="en-US" sz="2000" dirty="0"/>
          </a:p>
          <a:p>
            <a:r>
              <a:rPr kumimoji="1" lang="ja-JP" altLang="en-US" sz="2400" dirty="0" smtClean="0"/>
              <a:t>病因病邪弁証・・・病邪（外邪・病理産物</a:t>
            </a:r>
            <a:r>
              <a:rPr kumimoji="1" lang="en-US" altLang="ja-JP" sz="2400" dirty="0" smtClean="0"/>
              <a:t>‥</a:t>
            </a:r>
            <a:r>
              <a:rPr kumimoji="1" lang="ja-JP" altLang="en-US" sz="2400" dirty="0" smtClean="0"/>
              <a:t>）の関与が際立っている</a:t>
            </a:r>
            <a:endParaRPr kumimoji="1" lang="en-US" altLang="ja-JP" sz="2400" dirty="0" smtClean="0"/>
          </a:p>
          <a:p>
            <a:endParaRPr kumimoji="1" lang="en-US" altLang="ja-JP" sz="2400" dirty="0" smtClean="0"/>
          </a:p>
          <a:p>
            <a:r>
              <a:rPr kumimoji="1" lang="ja-JP" altLang="en-US" sz="2400" dirty="0" smtClean="0"/>
              <a:t>気血弁証・・・気や血の広域な異常</a:t>
            </a:r>
            <a:endParaRPr kumimoji="1" lang="en-US" altLang="ja-JP" sz="2400" dirty="0" smtClean="0"/>
          </a:p>
          <a:p>
            <a:endParaRPr kumimoji="1" lang="en-US" altLang="ja-JP" sz="2400" dirty="0" smtClean="0"/>
          </a:p>
          <a:p>
            <a:r>
              <a:rPr kumimoji="1" lang="ja-JP" altLang="en-US" sz="2400" dirty="0" smtClean="0"/>
              <a:t>臓腑弁証・・・臓腑の失調がある場合</a:t>
            </a:r>
            <a:endParaRPr kumimoji="1" lang="en-US" altLang="ja-JP" sz="2400" dirty="0" smtClean="0"/>
          </a:p>
          <a:p>
            <a:endParaRPr lang="en-US" altLang="ja-JP" sz="2600" dirty="0" smtClean="0"/>
          </a:p>
          <a:p>
            <a:r>
              <a:rPr lang="ja-JP" altLang="en-US" sz="2400" dirty="0" smtClean="0"/>
              <a:t>外感病弁証・・・</a:t>
            </a:r>
            <a:r>
              <a:rPr lang="ja-JP" altLang="en-US" sz="2400" dirty="0"/>
              <a:t>六淫外邪の侵襲した表証と判断された</a:t>
            </a:r>
            <a:r>
              <a:rPr lang="ja-JP" altLang="en-US" sz="2400" dirty="0" smtClean="0"/>
              <a:t>ものに行う</a:t>
            </a:r>
            <a:endParaRPr kumimoji="1" lang="en-US" altLang="ja-JP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364914004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心・小腸病弁証</a:t>
            </a:r>
            <a:endParaRPr kumimoji="1" lang="ja-JP" altLang="en-US" dirty="0"/>
          </a:p>
        </p:txBody>
      </p:sp>
      <p:sp>
        <p:nvSpPr>
          <p:cNvPr id="4" name="円/楕円 3"/>
          <p:cNvSpPr/>
          <p:nvPr/>
        </p:nvSpPr>
        <p:spPr>
          <a:xfrm>
            <a:off x="1007604" y="1556792"/>
            <a:ext cx="792088" cy="79208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/>
              <a:t>心</a:t>
            </a:r>
            <a:endParaRPr kumimoji="1" lang="ja-JP" altLang="en-US" sz="32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907704" y="1628800"/>
            <a:ext cx="486703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・・・</a:t>
            </a:r>
            <a:r>
              <a:rPr kumimoji="1" lang="ja-JP" altLang="en-US" sz="3200" dirty="0" smtClean="0"/>
              <a:t>全身に血を送り、</a:t>
            </a:r>
            <a:endParaRPr kumimoji="1" lang="en-US" altLang="ja-JP" sz="3200" dirty="0" smtClean="0"/>
          </a:p>
          <a:p>
            <a:r>
              <a:rPr lang="ja-JP" altLang="en-US" sz="3200" dirty="0"/>
              <a:t>　 </a:t>
            </a:r>
            <a:r>
              <a:rPr kumimoji="1" lang="ja-JP" altLang="en-US" sz="3200" dirty="0" smtClean="0"/>
              <a:t>精神や意識、思考を制御</a:t>
            </a:r>
            <a:endParaRPr kumimoji="1" lang="ja-JP" altLang="en-US" sz="32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767846" y="3501008"/>
            <a:ext cx="5442516" cy="4001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ja-JP" altLang="en-US" sz="2000" dirty="0" smtClean="0"/>
              <a:t>心病</a:t>
            </a:r>
            <a:r>
              <a:rPr lang="ja-JP" altLang="en-US" sz="2000" dirty="0"/>
              <a:t>の常見症状・・</a:t>
            </a:r>
            <a:r>
              <a:rPr lang="ja-JP" altLang="en-US" sz="2000" dirty="0" smtClean="0"/>
              <a:t>・心悸・心痛・不眠・多夢・健忘</a:t>
            </a:r>
            <a:endParaRPr kumimoji="1" lang="ja-JP" altLang="en-US" sz="2000" dirty="0"/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55760788"/>
              </p:ext>
            </p:extLst>
          </p:nvPr>
        </p:nvGraphicFramePr>
        <p:xfrm>
          <a:off x="1007604" y="4869160"/>
          <a:ext cx="7308807" cy="370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64437"/>
                <a:gridCol w="664437"/>
                <a:gridCol w="664437"/>
                <a:gridCol w="664437"/>
                <a:gridCol w="664437"/>
                <a:gridCol w="664437"/>
                <a:gridCol w="664437"/>
                <a:gridCol w="664437"/>
                <a:gridCol w="664437"/>
                <a:gridCol w="664437"/>
                <a:gridCol w="66443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火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CA6C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心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CA6C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小腸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CA6C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夏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CA6C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舌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CA6C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脈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CA6C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汗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CA6C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顔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CA6C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熱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CA6C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喜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CA6C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苦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CA6C7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84418859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脾・胃病弁証</a:t>
            </a:r>
            <a:endParaRPr kumimoji="1" lang="ja-JP" altLang="en-US" dirty="0"/>
          </a:p>
        </p:txBody>
      </p:sp>
      <p:sp>
        <p:nvSpPr>
          <p:cNvPr id="4" name="円/楕円 3"/>
          <p:cNvSpPr/>
          <p:nvPr/>
        </p:nvSpPr>
        <p:spPr>
          <a:xfrm>
            <a:off x="683568" y="1435291"/>
            <a:ext cx="936104" cy="864096"/>
          </a:xfrm>
          <a:prstGeom prst="ellipse">
            <a:avLst/>
          </a:prstGeom>
          <a:solidFill>
            <a:srgbClr val="FFFF99"/>
          </a:solidFill>
          <a:ln>
            <a:solidFill>
              <a:srgbClr val="FBDD0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脾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547664" y="1636058"/>
            <a:ext cx="764504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/>
              <a:t>・・・消化と吸収を制御</a:t>
            </a:r>
            <a:r>
              <a:rPr lang="ja-JP" altLang="en-US" sz="2400" dirty="0"/>
              <a:t>し、</a:t>
            </a:r>
            <a:r>
              <a:rPr lang="ja-JP" altLang="en-US" sz="2400" dirty="0" smtClean="0"/>
              <a:t>吸収した栄養分の全身への輸送</a:t>
            </a:r>
            <a:endParaRPr lang="en-US" altLang="ja-JP" sz="2400" dirty="0" smtClean="0"/>
          </a:p>
          <a:p>
            <a:r>
              <a:rPr kumimoji="1" lang="ja-JP" altLang="en-US" sz="2400" dirty="0"/>
              <a:t>　</a:t>
            </a:r>
            <a:r>
              <a:rPr kumimoji="1" lang="ja-JP" altLang="en-US" sz="2400" dirty="0" smtClean="0"/>
              <a:t>　　水分の吸収と全身への輸送</a:t>
            </a:r>
            <a:endParaRPr kumimoji="1" lang="en-US" altLang="ja-JP" sz="2400" dirty="0" smtClean="0"/>
          </a:p>
          <a:p>
            <a:r>
              <a:rPr lang="ja-JP" altLang="en-US" sz="2400" dirty="0"/>
              <a:t>　</a:t>
            </a:r>
            <a:r>
              <a:rPr lang="ja-JP" altLang="en-US" sz="2400" dirty="0" smtClean="0"/>
              <a:t>　　さまざまなものを体の上のほうに押し上げる</a:t>
            </a:r>
            <a:endParaRPr lang="en-US" altLang="ja-JP" sz="2400" dirty="0" smtClean="0"/>
          </a:p>
          <a:p>
            <a:r>
              <a:rPr kumimoji="1" lang="ja-JP" altLang="en-US" sz="2400" dirty="0"/>
              <a:t>　</a:t>
            </a:r>
            <a:r>
              <a:rPr kumimoji="1" lang="ja-JP" altLang="en-US" sz="2400" dirty="0" smtClean="0"/>
              <a:t>　　血が漏れるのを</a:t>
            </a:r>
            <a:r>
              <a:rPr lang="ja-JP" altLang="en-US" sz="2400" dirty="0"/>
              <a:t>防ぐ</a:t>
            </a:r>
            <a:endParaRPr kumimoji="1" lang="ja-JP" altLang="en-US" sz="24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151620" y="3717032"/>
            <a:ext cx="6763390" cy="646331"/>
          </a:xfrm>
          <a:prstGeom prst="rect">
            <a:avLst/>
          </a:prstGeom>
          <a:solidFill>
            <a:srgbClr val="FFFF99"/>
          </a:solidFill>
          <a:ln>
            <a:solidFill>
              <a:srgbClr val="FBDD03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ja-JP" altLang="en-US" dirty="0"/>
              <a:t>脾</a:t>
            </a:r>
            <a:r>
              <a:rPr lang="ja-JP" altLang="en-US" dirty="0" smtClean="0"/>
              <a:t>病の常見症状・・・消化不良・食欲異常・倦怠感・水湿・痰飲の内生</a:t>
            </a:r>
            <a:endParaRPr lang="en-US" altLang="ja-JP" dirty="0" smtClean="0"/>
          </a:p>
          <a:p>
            <a:r>
              <a:rPr lang="ja-JP" altLang="en-US" dirty="0"/>
              <a:t>胃</a:t>
            </a:r>
            <a:r>
              <a:rPr lang="ja-JP" altLang="en-US" dirty="0" smtClean="0"/>
              <a:t>病の常見症状・・・消化不良・食欲異常・吐き気</a:t>
            </a:r>
            <a:endParaRPr kumimoji="1" lang="ja-JP" altLang="en-US" dirty="0"/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52290247"/>
              </p:ext>
            </p:extLst>
          </p:nvPr>
        </p:nvGraphicFramePr>
        <p:xfrm>
          <a:off x="1151620" y="5085184"/>
          <a:ext cx="7092789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4799"/>
                <a:gridCol w="644799"/>
                <a:gridCol w="644799"/>
                <a:gridCol w="644799"/>
                <a:gridCol w="644799"/>
                <a:gridCol w="644799"/>
                <a:gridCol w="644799"/>
                <a:gridCol w="644799"/>
                <a:gridCol w="644799"/>
                <a:gridCol w="644799"/>
                <a:gridCol w="64479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土</a:t>
                      </a:r>
                      <a:endParaRPr kumimoji="1" lang="ja-JP" altLang="en-US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脾</a:t>
                      </a:r>
                      <a:endParaRPr kumimoji="1" lang="ja-JP" altLang="en-US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胃　</a:t>
                      </a:r>
                      <a:endParaRPr kumimoji="1" lang="ja-JP" altLang="en-US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土用</a:t>
                      </a:r>
                      <a:endParaRPr kumimoji="1" lang="ja-JP" altLang="en-US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口</a:t>
                      </a:r>
                      <a:endParaRPr kumimoji="1" lang="ja-JP" altLang="en-US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肌肉</a:t>
                      </a:r>
                      <a:endParaRPr kumimoji="1" lang="ja-JP" altLang="en-US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涎</a:t>
                      </a:r>
                      <a:endParaRPr kumimoji="1" lang="ja-JP" altLang="en-US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唇</a:t>
                      </a:r>
                      <a:endParaRPr kumimoji="1" lang="ja-JP" altLang="en-US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湿</a:t>
                      </a:r>
                      <a:endParaRPr kumimoji="1" lang="ja-JP" altLang="en-US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思</a:t>
                      </a:r>
                      <a:endParaRPr kumimoji="1" lang="ja-JP" altLang="en-US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甘</a:t>
                      </a:r>
                      <a:endParaRPr kumimoji="1" lang="ja-JP" altLang="en-US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53598867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肺・大腸病弁証</a:t>
            </a:r>
            <a:endParaRPr kumimoji="1" lang="ja-JP" altLang="en-US" dirty="0"/>
          </a:p>
        </p:txBody>
      </p:sp>
      <p:sp>
        <p:nvSpPr>
          <p:cNvPr id="4" name="円/楕円 3"/>
          <p:cNvSpPr/>
          <p:nvPr/>
        </p:nvSpPr>
        <p:spPr>
          <a:xfrm>
            <a:off x="179512" y="1484784"/>
            <a:ext cx="864096" cy="792088"/>
          </a:xfrm>
          <a:prstGeom prst="ellips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/>
              <a:t>肺</a:t>
            </a:r>
            <a:endParaRPr kumimoji="1" lang="ja-JP" altLang="en-US" sz="32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007705" y="1650157"/>
            <a:ext cx="823174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/>
              <a:t>・・・呼吸を行い気をつくる</a:t>
            </a:r>
            <a:endParaRPr kumimoji="1" lang="en-US" altLang="ja-JP" sz="2400" dirty="0" smtClean="0"/>
          </a:p>
          <a:p>
            <a:r>
              <a:rPr lang="ja-JP" altLang="en-US" sz="2400" dirty="0"/>
              <a:t>　</a:t>
            </a:r>
            <a:r>
              <a:rPr lang="ja-JP" altLang="en-US" sz="2400" dirty="0" smtClean="0"/>
              <a:t>　 体内の水のめぐりを調節</a:t>
            </a:r>
            <a:endParaRPr lang="ja-JP" altLang="en-US" sz="2400" dirty="0"/>
          </a:p>
          <a:p>
            <a:r>
              <a:rPr lang="en-US" altLang="ja-JP" sz="2400" dirty="0"/>
              <a:t> </a:t>
            </a:r>
            <a:r>
              <a:rPr lang="en-US" altLang="ja-JP" sz="2400" dirty="0" smtClean="0"/>
              <a:t>      </a:t>
            </a:r>
            <a:r>
              <a:rPr lang="ja-JP" altLang="en-US" sz="2400" dirty="0" smtClean="0"/>
              <a:t>気や津液を</a:t>
            </a:r>
            <a:r>
              <a:rPr lang="ja-JP" altLang="en-US" sz="2400" dirty="0"/>
              <a:t>おしあげる</a:t>
            </a:r>
            <a:r>
              <a:rPr lang="ja-JP" altLang="en-US" sz="2400" dirty="0" smtClean="0"/>
              <a:t>、おしさげる→全身にいきわたらせる</a:t>
            </a:r>
            <a:endParaRPr kumimoji="1" lang="en-US" altLang="ja-JP" sz="2400" dirty="0" smtClean="0"/>
          </a:p>
          <a:p>
            <a:r>
              <a:rPr lang="ja-JP" altLang="en-US" sz="2400" dirty="0"/>
              <a:t>　</a:t>
            </a:r>
            <a:r>
              <a:rPr lang="ja-JP" altLang="en-US" sz="2400" dirty="0" smtClean="0"/>
              <a:t>　</a:t>
            </a:r>
            <a:endParaRPr kumimoji="1" lang="ja-JP" altLang="en-US" sz="24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763688" y="3572408"/>
            <a:ext cx="3877985" cy="646331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ja-JP" altLang="en-US" dirty="0"/>
              <a:t>肺</a:t>
            </a:r>
            <a:r>
              <a:rPr lang="ja-JP" altLang="en-US" dirty="0" smtClean="0"/>
              <a:t>病の常見症状・・・咳嗽・喘息・胸痛</a:t>
            </a:r>
            <a:endParaRPr lang="en-US" altLang="ja-JP" dirty="0" smtClean="0"/>
          </a:p>
          <a:p>
            <a:r>
              <a:rPr lang="ja-JP" altLang="en-US" dirty="0"/>
              <a:t>大腸</a:t>
            </a:r>
            <a:r>
              <a:rPr lang="ja-JP" altLang="en-US" dirty="0" smtClean="0"/>
              <a:t>の常見症状・・・便秘・泄瀉</a:t>
            </a:r>
            <a:endParaRPr kumimoji="1" lang="ja-JP" altLang="en-US" dirty="0"/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83381261"/>
              </p:ext>
            </p:extLst>
          </p:nvPr>
        </p:nvGraphicFramePr>
        <p:xfrm>
          <a:off x="827584" y="4869160"/>
          <a:ext cx="7200798" cy="3708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654618"/>
                <a:gridCol w="654618"/>
                <a:gridCol w="654618"/>
                <a:gridCol w="654618"/>
                <a:gridCol w="654618"/>
                <a:gridCol w="654618"/>
                <a:gridCol w="654618"/>
                <a:gridCol w="654618"/>
                <a:gridCol w="654618"/>
                <a:gridCol w="654618"/>
                <a:gridCol w="65461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金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肺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大腸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秋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鼻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皮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涕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体毛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燥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憂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辛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55187199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腎・膀胱病弁証</a:t>
            </a:r>
            <a:endParaRPr kumimoji="1" lang="ja-JP" altLang="en-US" dirty="0"/>
          </a:p>
        </p:txBody>
      </p:sp>
      <p:sp>
        <p:nvSpPr>
          <p:cNvPr id="4" name="円/楕円 3"/>
          <p:cNvSpPr/>
          <p:nvPr/>
        </p:nvSpPr>
        <p:spPr>
          <a:xfrm>
            <a:off x="395536" y="1628800"/>
            <a:ext cx="864096" cy="864096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/>
              <a:t>腎</a:t>
            </a:r>
            <a:endParaRPr kumimoji="1" lang="ja-JP" altLang="en-US" sz="32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259632" y="1772816"/>
            <a:ext cx="751359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/>
              <a:t>・・・精をためる</a:t>
            </a:r>
            <a:endParaRPr kumimoji="1" lang="en-US" altLang="ja-JP" sz="2400" dirty="0" smtClean="0"/>
          </a:p>
          <a:p>
            <a:r>
              <a:rPr lang="ja-JP" altLang="en-US" sz="2400" dirty="0"/>
              <a:t>　</a:t>
            </a:r>
            <a:r>
              <a:rPr lang="ja-JP" altLang="en-US" sz="2400" dirty="0" smtClean="0"/>
              <a:t>　 水分の貯蔵や分布、排泄を調節する</a:t>
            </a:r>
            <a:endParaRPr lang="en-US" altLang="ja-JP" sz="2400" dirty="0" smtClean="0"/>
          </a:p>
          <a:p>
            <a:r>
              <a:rPr kumimoji="1" lang="ja-JP" altLang="en-US" sz="2400" dirty="0"/>
              <a:t>　</a:t>
            </a:r>
            <a:r>
              <a:rPr kumimoji="1" lang="ja-JP" altLang="en-US" sz="2400" dirty="0" smtClean="0"/>
              <a:t>　 気を肺から下げて腎におさめることでスムーズに呼吸</a:t>
            </a:r>
            <a:endParaRPr kumimoji="1" lang="ja-JP" altLang="en-US" sz="24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88349" y="3645024"/>
            <a:ext cx="7984878" cy="646331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ja-JP" altLang="en-US" dirty="0"/>
              <a:t>腎</a:t>
            </a:r>
            <a:r>
              <a:rPr lang="ja-JP" altLang="en-US" dirty="0" smtClean="0"/>
              <a:t>病の常見症状・・・腰や膝のだるさ・耳鳴り・白髪・脱毛・不妊症・浮腫・二便異常</a:t>
            </a:r>
            <a:endParaRPr lang="en-US" altLang="ja-JP" dirty="0" smtClean="0"/>
          </a:p>
          <a:p>
            <a:r>
              <a:rPr lang="ja-JP" altLang="en-US" dirty="0"/>
              <a:t>膀胱</a:t>
            </a:r>
            <a:r>
              <a:rPr lang="ja-JP" altLang="en-US" dirty="0" smtClean="0"/>
              <a:t>の常見症状・・・頻尿・尿意急迫・排尿痛・尿閉・遺尿・失禁</a:t>
            </a:r>
            <a:endParaRPr kumimoji="1" lang="ja-JP" altLang="en-US" dirty="0"/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58795560"/>
              </p:ext>
            </p:extLst>
          </p:nvPr>
        </p:nvGraphicFramePr>
        <p:xfrm>
          <a:off x="1043608" y="5229200"/>
          <a:ext cx="7200798" cy="3708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654618"/>
                <a:gridCol w="654618"/>
                <a:gridCol w="654618"/>
                <a:gridCol w="654618"/>
                <a:gridCol w="654618"/>
                <a:gridCol w="654618"/>
                <a:gridCol w="654618"/>
                <a:gridCol w="654618"/>
                <a:gridCol w="654618"/>
                <a:gridCol w="654618"/>
                <a:gridCol w="654618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水</a:t>
                      </a:r>
                      <a:endParaRPr kumimoji="1" lang="ja-JP" altLang="en-US" dirty="0"/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腎</a:t>
                      </a:r>
                      <a:endParaRPr kumimoji="1" lang="ja-JP" altLang="en-US" dirty="0"/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膀胱</a:t>
                      </a:r>
                      <a:endParaRPr kumimoji="1" lang="ja-JP" altLang="en-US" dirty="0"/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冬</a:t>
                      </a:r>
                      <a:endParaRPr kumimoji="1" lang="ja-JP" altLang="en-US" dirty="0"/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耳</a:t>
                      </a:r>
                      <a:endParaRPr kumimoji="1" lang="ja-JP" altLang="en-US" dirty="0"/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骨</a:t>
                      </a:r>
                      <a:endParaRPr kumimoji="1" lang="ja-JP" altLang="en-US" dirty="0"/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唾</a:t>
                      </a:r>
                      <a:endParaRPr kumimoji="1" lang="ja-JP" altLang="en-US" dirty="0"/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髪</a:t>
                      </a:r>
                      <a:endParaRPr kumimoji="1" lang="ja-JP" altLang="en-US" dirty="0"/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寒</a:t>
                      </a:r>
                      <a:endParaRPr kumimoji="1" lang="ja-JP" altLang="en-US" dirty="0"/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恐</a:t>
                      </a:r>
                      <a:endParaRPr kumimoji="1" lang="ja-JP" altLang="en-US" dirty="0"/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b="0" dirty="0" smtClean="0"/>
                        <a:t>鹹</a:t>
                      </a:r>
                      <a:endParaRPr kumimoji="1" lang="ja-JP" altLang="en-US" b="0" dirty="0"/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24052794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六経弁証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1"/>
            <a:ext cx="8435280" cy="1324744"/>
          </a:xfrm>
        </p:spPr>
        <p:txBody>
          <a:bodyPr>
            <a:normAutofit/>
          </a:bodyPr>
          <a:lstStyle/>
          <a:p>
            <a:r>
              <a:rPr lang="ja-JP" altLang="en-US" sz="2800" dirty="0"/>
              <a:t>傷</a:t>
            </a:r>
            <a:r>
              <a:rPr lang="ja-JP" altLang="en-US" sz="2800" dirty="0" smtClean="0"/>
              <a:t>寒（外感病</a:t>
            </a:r>
            <a:r>
              <a:rPr lang="ja-JP" altLang="en-US" sz="2800" dirty="0"/>
              <a:t>の中でも風寒の邪</a:t>
            </a:r>
            <a:r>
              <a:rPr lang="ja-JP" altLang="en-US" sz="2800" dirty="0" smtClean="0"/>
              <a:t>に起因）の弁証を行う</a:t>
            </a:r>
            <a:endParaRPr lang="en-US" altLang="ja-JP" sz="2800" dirty="0" smtClean="0"/>
          </a:p>
        </p:txBody>
      </p:sp>
      <p:graphicFrame>
        <p:nvGraphicFramePr>
          <p:cNvPr id="7" name="図表 6"/>
          <p:cNvGraphicFramePr/>
          <p:nvPr>
            <p:extLst>
              <p:ext uri="{D42A27DB-BD31-4B8C-83A1-F6EECF244321}">
                <p14:modId xmlns:p14="http://schemas.microsoft.com/office/powerpoint/2010/main" xmlns="" val="1503874982"/>
              </p:ext>
            </p:extLst>
          </p:nvPr>
        </p:nvGraphicFramePr>
        <p:xfrm>
          <a:off x="683568" y="2636912"/>
          <a:ext cx="7776864" cy="2376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円/楕円 8"/>
          <p:cNvSpPr/>
          <p:nvPr/>
        </p:nvSpPr>
        <p:spPr>
          <a:xfrm>
            <a:off x="179512" y="4077072"/>
            <a:ext cx="584989" cy="563589"/>
          </a:xfrm>
          <a:prstGeom prst="ellipse">
            <a:avLst/>
          </a:prstGeom>
          <a:solidFill>
            <a:srgbClr val="FFFF00"/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表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0" name="円/楕円 9"/>
          <p:cNvSpPr/>
          <p:nvPr/>
        </p:nvSpPr>
        <p:spPr>
          <a:xfrm>
            <a:off x="8100392" y="4080520"/>
            <a:ext cx="584989" cy="563589"/>
          </a:xfrm>
          <a:prstGeom prst="ellipse">
            <a:avLst/>
          </a:prstGeom>
          <a:solidFill>
            <a:srgbClr val="FFFF00"/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裏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2" name="右中かっこ 11"/>
          <p:cNvSpPr/>
          <p:nvPr/>
        </p:nvSpPr>
        <p:spPr>
          <a:xfrm rot="5400000">
            <a:off x="2299234" y="3316475"/>
            <a:ext cx="369067" cy="3024336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右中かっこ 12"/>
          <p:cNvSpPr/>
          <p:nvPr/>
        </p:nvSpPr>
        <p:spPr>
          <a:xfrm rot="5400000">
            <a:off x="5827627" y="3302192"/>
            <a:ext cx="369067" cy="3024336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195736" y="5130133"/>
            <a:ext cx="5904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/>
              <a:t>三陽　　　　　　　　　　　　　　　　　　　　三陰</a:t>
            </a:r>
            <a:endParaRPr kumimoji="1" lang="ja-JP" altLang="en-US" b="1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400199" y="5876258"/>
            <a:ext cx="87551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ja-JP" altLang="en-US" sz="2800" dirty="0" smtClean="0"/>
              <a:t>八綱弁証で外感病</a:t>
            </a:r>
            <a:r>
              <a:rPr lang="ja-JP" altLang="en-US" sz="2800" dirty="0"/>
              <a:t>と判断された病態について行う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285126338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衛気営血弁証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180728"/>
          </a:xfrm>
        </p:spPr>
        <p:txBody>
          <a:bodyPr>
            <a:normAutofit/>
          </a:bodyPr>
          <a:lstStyle/>
          <a:p>
            <a:r>
              <a:rPr lang="ja-JP" altLang="en-US" sz="2800" dirty="0" smtClean="0"/>
              <a:t>温病（外感病</a:t>
            </a:r>
            <a:r>
              <a:rPr lang="ja-JP" altLang="en-US" sz="2800" dirty="0"/>
              <a:t>の中</a:t>
            </a:r>
            <a:r>
              <a:rPr lang="ja-JP" altLang="en-US" sz="2800" dirty="0" smtClean="0"/>
              <a:t>でも湿熱</a:t>
            </a:r>
            <a:r>
              <a:rPr lang="ja-JP" altLang="en-US" sz="2800" dirty="0"/>
              <a:t>の邪によるもの）に対して行い、体を外から内に</a:t>
            </a:r>
            <a:r>
              <a:rPr lang="ja-JP" altLang="en-US" sz="2800" dirty="0" smtClean="0"/>
              <a:t>分類</a:t>
            </a:r>
            <a:endParaRPr kumimoji="1" lang="ja-JP" altLang="en-US" sz="2800" dirty="0"/>
          </a:p>
        </p:txBody>
      </p:sp>
      <p:grpSp>
        <p:nvGrpSpPr>
          <p:cNvPr id="12" name="グループ化 11"/>
          <p:cNvGrpSpPr/>
          <p:nvPr/>
        </p:nvGrpSpPr>
        <p:grpSpPr>
          <a:xfrm>
            <a:off x="1390298" y="3645024"/>
            <a:ext cx="5544616" cy="2664296"/>
            <a:chOff x="1403648" y="3320988"/>
            <a:chExt cx="5544616" cy="2664296"/>
          </a:xfrm>
        </p:grpSpPr>
        <p:grpSp>
          <p:nvGrpSpPr>
            <p:cNvPr id="10" name="グループ化 9"/>
            <p:cNvGrpSpPr/>
            <p:nvPr/>
          </p:nvGrpSpPr>
          <p:grpSpPr>
            <a:xfrm>
              <a:off x="1403648" y="3320988"/>
              <a:ext cx="5544616" cy="2664296"/>
              <a:chOff x="1331640" y="2996952"/>
              <a:chExt cx="5544616" cy="2664296"/>
            </a:xfrm>
          </p:grpSpPr>
          <p:graphicFrame>
            <p:nvGraphicFramePr>
              <p:cNvPr id="5" name="図表 4"/>
              <p:cNvGraphicFramePr/>
              <p:nvPr>
                <p:extLst>
                  <p:ext uri="{D42A27DB-BD31-4B8C-83A1-F6EECF244321}">
                    <p14:modId xmlns:p14="http://schemas.microsoft.com/office/powerpoint/2010/main" xmlns="" val="3319783714"/>
                  </p:ext>
                </p:extLst>
              </p:nvPr>
            </p:nvGraphicFramePr>
            <p:xfrm>
              <a:off x="1331640" y="2996952"/>
              <a:ext cx="5544616" cy="2664296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2" r:lo="rId3" r:qs="rId4" r:cs="rId5"/>
              </a:graphicData>
            </a:graphic>
          </p:graphicFrame>
          <p:sp>
            <p:nvSpPr>
              <p:cNvPr id="7" name="フリーフォーム 6"/>
              <p:cNvSpPr/>
              <p:nvPr/>
            </p:nvSpPr>
            <p:spPr>
              <a:xfrm>
                <a:off x="2701821" y="3834882"/>
                <a:ext cx="4125791" cy="317626"/>
              </a:xfrm>
              <a:custGeom>
                <a:avLst/>
                <a:gdLst>
                  <a:gd name="connsiteX0" fmla="*/ 0 w 4125791"/>
                  <a:gd name="connsiteY0" fmla="*/ 177281 h 317626"/>
                  <a:gd name="connsiteX1" fmla="*/ 326571 w 4125791"/>
                  <a:gd name="connsiteY1" fmla="*/ 37322 h 317626"/>
                  <a:gd name="connsiteX2" fmla="*/ 597159 w 4125791"/>
                  <a:gd name="connsiteY2" fmla="*/ 317240 h 317626"/>
                  <a:gd name="connsiteX3" fmla="*/ 905069 w 4125791"/>
                  <a:gd name="connsiteY3" fmla="*/ 102636 h 317626"/>
                  <a:gd name="connsiteX4" fmla="*/ 1175657 w 4125791"/>
                  <a:gd name="connsiteY4" fmla="*/ 298579 h 317626"/>
                  <a:gd name="connsiteX5" fmla="*/ 1539551 w 4125791"/>
                  <a:gd name="connsiteY5" fmla="*/ 27991 h 317626"/>
                  <a:gd name="connsiteX6" fmla="*/ 1847461 w 4125791"/>
                  <a:gd name="connsiteY6" fmla="*/ 289249 h 317626"/>
                  <a:gd name="connsiteX7" fmla="*/ 2024742 w 4125791"/>
                  <a:gd name="connsiteY7" fmla="*/ 65314 h 317626"/>
                  <a:gd name="connsiteX8" fmla="*/ 2379306 w 4125791"/>
                  <a:gd name="connsiteY8" fmla="*/ 242596 h 317626"/>
                  <a:gd name="connsiteX9" fmla="*/ 2631232 w 4125791"/>
                  <a:gd name="connsiteY9" fmla="*/ 27991 h 317626"/>
                  <a:gd name="connsiteX10" fmla="*/ 3097763 w 4125791"/>
                  <a:gd name="connsiteY10" fmla="*/ 279918 h 317626"/>
                  <a:gd name="connsiteX11" fmla="*/ 3349689 w 4125791"/>
                  <a:gd name="connsiteY11" fmla="*/ 0 h 317626"/>
                  <a:gd name="connsiteX12" fmla="*/ 3694922 w 4125791"/>
                  <a:gd name="connsiteY12" fmla="*/ 279918 h 317626"/>
                  <a:gd name="connsiteX13" fmla="*/ 3872204 w 4125791"/>
                  <a:gd name="connsiteY13" fmla="*/ 149289 h 317626"/>
                  <a:gd name="connsiteX14" fmla="*/ 4105469 w 4125791"/>
                  <a:gd name="connsiteY14" fmla="*/ 139959 h 317626"/>
                  <a:gd name="connsiteX15" fmla="*/ 4114800 w 4125791"/>
                  <a:gd name="connsiteY15" fmla="*/ 139959 h 317626"/>
                  <a:gd name="connsiteX16" fmla="*/ 4114800 w 4125791"/>
                  <a:gd name="connsiteY16" fmla="*/ 130628 h 3176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4125791" h="317626">
                    <a:moveTo>
                      <a:pt x="0" y="177281"/>
                    </a:moveTo>
                    <a:cubicBezTo>
                      <a:pt x="113522" y="95638"/>
                      <a:pt x="227045" y="13996"/>
                      <a:pt x="326571" y="37322"/>
                    </a:cubicBezTo>
                    <a:cubicBezTo>
                      <a:pt x="426097" y="60648"/>
                      <a:pt x="500743" y="306354"/>
                      <a:pt x="597159" y="317240"/>
                    </a:cubicBezTo>
                    <a:cubicBezTo>
                      <a:pt x="693575" y="328126"/>
                      <a:pt x="808653" y="105746"/>
                      <a:pt x="905069" y="102636"/>
                    </a:cubicBezTo>
                    <a:cubicBezTo>
                      <a:pt x="1001485" y="99526"/>
                      <a:pt x="1069910" y="311020"/>
                      <a:pt x="1175657" y="298579"/>
                    </a:cubicBezTo>
                    <a:cubicBezTo>
                      <a:pt x="1281404" y="286138"/>
                      <a:pt x="1427584" y="29546"/>
                      <a:pt x="1539551" y="27991"/>
                    </a:cubicBezTo>
                    <a:cubicBezTo>
                      <a:pt x="1651518" y="26436"/>
                      <a:pt x="1766596" y="283029"/>
                      <a:pt x="1847461" y="289249"/>
                    </a:cubicBezTo>
                    <a:cubicBezTo>
                      <a:pt x="1928326" y="295469"/>
                      <a:pt x="1936101" y="73089"/>
                      <a:pt x="2024742" y="65314"/>
                    </a:cubicBezTo>
                    <a:cubicBezTo>
                      <a:pt x="2113383" y="57538"/>
                      <a:pt x="2278224" y="248817"/>
                      <a:pt x="2379306" y="242596"/>
                    </a:cubicBezTo>
                    <a:cubicBezTo>
                      <a:pt x="2480388" y="236375"/>
                      <a:pt x="2511489" y="21771"/>
                      <a:pt x="2631232" y="27991"/>
                    </a:cubicBezTo>
                    <a:cubicBezTo>
                      <a:pt x="2750975" y="34211"/>
                      <a:pt x="2978020" y="284583"/>
                      <a:pt x="3097763" y="279918"/>
                    </a:cubicBezTo>
                    <a:cubicBezTo>
                      <a:pt x="3217506" y="275253"/>
                      <a:pt x="3250163" y="0"/>
                      <a:pt x="3349689" y="0"/>
                    </a:cubicBezTo>
                    <a:cubicBezTo>
                      <a:pt x="3449215" y="0"/>
                      <a:pt x="3607836" y="255037"/>
                      <a:pt x="3694922" y="279918"/>
                    </a:cubicBezTo>
                    <a:cubicBezTo>
                      <a:pt x="3782008" y="304799"/>
                      <a:pt x="3803780" y="172615"/>
                      <a:pt x="3872204" y="149289"/>
                    </a:cubicBezTo>
                    <a:cubicBezTo>
                      <a:pt x="3940629" y="125962"/>
                      <a:pt x="4065036" y="141514"/>
                      <a:pt x="4105469" y="139959"/>
                    </a:cubicBezTo>
                    <a:cubicBezTo>
                      <a:pt x="4145902" y="138404"/>
                      <a:pt x="4113245" y="141514"/>
                      <a:pt x="4114800" y="139959"/>
                    </a:cubicBezTo>
                    <a:cubicBezTo>
                      <a:pt x="4116355" y="138404"/>
                      <a:pt x="4115577" y="134516"/>
                      <a:pt x="4114800" y="130628"/>
                    </a:cubicBezTo>
                  </a:path>
                </a:pathLst>
              </a:custGeom>
              <a:noFill/>
              <a:ln w="50800">
                <a:tailEnd type="triangle" w="lg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9" name="直線矢印コネクタ 8"/>
              <p:cNvCxnSpPr/>
              <p:nvPr/>
            </p:nvCxnSpPr>
            <p:spPr>
              <a:xfrm>
                <a:off x="2699792" y="4653136"/>
                <a:ext cx="4125791" cy="0"/>
              </a:xfrm>
              <a:prstGeom prst="straightConnector1">
                <a:avLst/>
              </a:prstGeom>
              <a:ln w="50800">
                <a:tailEnd type="triangl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" name="山形 10"/>
            <p:cNvSpPr/>
            <p:nvPr/>
          </p:nvSpPr>
          <p:spPr>
            <a:xfrm>
              <a:off x="4836724" y="5085184"/>
              <a:ext cx="1679492" cy="432048"/>
            </a:xfrm>
            <a:prstGeom prst="chevron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/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>
                  <a:solidFill>
                    <a:schemeClr val="tx1"/>
                  </a:solidFill>
                </a:rPr>
                <a:t>脈</a:t>
              </a:r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4" name="直線矢印コネクタ 13"/>
          <p:cNvCxnSpPr/>
          <p:nvPr/>
        </p:nvCxnSpPr>
        <p:spPr>
          <a:xfrm flipH="1">
            <a:off x="2409730" y="3284984"/>
            <a:ext cx="348720" cy="72008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矢印コネクタ 15"/>
          <p:cNvCxnSpPr/>
          <p:nvPr/>
        </p:nvCxnSpPr>
        <p:spPr>
          <a:xfrm flipH="1">
            <a:off x="2843808" y="3287418"/>
            <a:ext cx="360040" cy="119797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直線矢印コネクタ 17"/>
          <p:cNvCxnSpPr/>
          <p:nvPr/>
        </p:nvCxnSpPr>
        <p:spPr>
          <a:xfrm flipH="1">
            <a:off x="3379507" y="3287418"/>
            <a:ext cx="360040" cy="194421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直線矢印コネクタ 19"/>
          <p:cNvCxnSpPr/>
          <p:nvPr/>
        </p:nvCxnSpPr>
        <p:spPr>
          <a:xfrm flipH="1">
            <a:off x="4115814" y="3284984"/>
            <a:ext cx="144016" cy="234026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テキスト ボックス 24"/>
          <p:cNvSpPr txBox="1"/>
          <p:nvPr/>
        </p:nvSpPr>
        <p:spPr>
          <a:xfrm>
            <a:off x="2483768" y="2924944"/>
            <a:ext cx="2448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 smtClean="0"/>
              <a:t>衛　気　営　血</a:t>
            </a:r>
            <a:endParaRPr kumimoji="1" lang="ja-JP" altLang="en-US" sz="2400" b="1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6372200" y="2677562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＊一般に“衛”から始まる</a:t>
            </a:r>
            <a:endParaRPr kumimoji="1" lang="ja-JP" altLang="en-US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418251" y="6021288"/>
            <a:ext cx="87551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ja-JP" altLang="en-US" sz="2800" dirty="0" smtClean="0"/>
              <a:t>八綱弁証で外感病</a:t>
            </a:r>
            <a:r>
              <a:rPr lang="ja-JP" altLang="en-US" sz="2800" dirty="0"/>
              <a:t>と判断された病態について行う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229585921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三焦弁証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sz="2800" dirty="0"/>
              <a:t>温病（外感病の中でも湿熱の邪によるもの）に対して行い、体</a:t>
            </a:r>
            <a:r>
              <a:rPr lang="ja-JP" altLang="en-US" sz="2800" dirty="0" smtClean="0"/>
              <a:t>を上から下に</a:t>
            </a:r>
            <a:r>
              <a:rPr lang="ja-JP" altLang="en-US" sz="2800" dirty="0"/>
              <a:t>分類</a:t>
            </a:r>
          </a:p>
          <a:p>
            <a:endParaRPr kumimoji="1" lang="ja-JP" altLang="en-US" dirty="0"/>
          </a:p>
        </p:txBody>
      </p:sp>
      <p:grpSp>
        <p:nvGrpSpPr>
          <p:cNvPr id="8" name="グループ化 7"/>
          <p:cNvGrpSpPr/>
          <p:nvPr/>
        </p:nvGrpSpPr>
        <p:grpSpPr>
          <a:xfrm>
            <a:off x="6175445" y="3037926"/>
            <a:ext cx="2924175" cy="3257550"/>
            <a:chOff x="5796136" y="3037926"/>
            <a:chExt cx="2924175" cy="3257550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96136" y="3037926"/>
              <a:ext cx="2924175" cy="3257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" name="フリーフォーム 3"/>
            <p:cNvSpPr/>
            <p:nvPr/>
          </p:nvSpPr>
          <p:spPr>
            <a:xfrm>
              <a:off x="6382139" y="4945220"/>
              <a:ext cx="1698171" cy="46658"/>
            </a:xfrm>
            <a:custGeom>
              <a:avLst/>
              <a:gdLst>
                <a:gd name="connsiteX0" fmla="*/ 0 w 1698171"/>
                <a:gd name="connsiteY0" fmla="*/ 46658 h 46658"/>
                <a:gd name="connsiteX1" fmla="*/ 93306 w 1698171"/>
                <a:gd name="connsiteY1" fmla="*/ 37327 h 46658"/>
                <a:gd name="connsiteX2" fmla="*/ 130628 w 1698171"/>
                <a:gd name="connsiteY2" fmla="*/ 27996 h 46658"/>
                <a:gd name="connsiteX3" fmla="*/ 270588 w 1698171"/>
                <a:gd name="connsiteY3" fmla="*/ 18666 h 46658"/>
                <a:gd name="connsiteX4" fmla="*/ 1632857 w 1698171"/>
                <a:gd name="connsiteY4" fmla="*/ 9335 h 46658"/>
                <a:gd name="connsiteX5" fmla="*/ 1698171 w 1698171"/>
                <a:gd name="connsiteY5" fmla="*/ 4 h 466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98171" h="46658">
                  <a:moveTo>
                    <a:pt x="0" y="46658"/>
                  </a:moveTo>
                  <a:cubicBezTo>
                    <a:pt x="31102" y="43548"/>
                    <a:pt x="62363" y="41748"/>
                    <a:pt x="93306" y="37327"/>
                  </a:cubicBezTo>
                  <a:cubicBezTo>
                    <a:pt x="106001" y="35513"/>
                    <a:pt x="117875" y="29338"/>
                    <a:pt x="130628" y="27996"/>
                  </a:cubicBezTo>
                  <a:cubicBezTo>
                    <a:pt x="177128" y="23101"/>
                    <a:pt x="223835" y="19247"/>
                    <a:pt x="270588" y="18666"/>
                  </a:cubicBezTo>
                  <a:lnTo>
                    <a:pt x="1632857" y="9335"/>
                  </a:lnTo>
                  <a:cubicBezTo>
                    <a:pt x="1691909" y="-507"/>
                    <a:pt x="1669922" y="4"/>
                    <a:pt x="1698171" y="4"/>
                  </a:cubicBezTo>
                </a:path>
              </a:pathLst>
            </a:cu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フリーフォーム 4"/>
            <p:cNvSpPr/>
            <p:nvPr/>
          </p:nvSpPr>
          <p:spPr>
            <a:xfrm>
              <a:off x="6391469" y="5299788"/>
              <a:ext cx="1716833" cy="55983"/>
            </a:xfrm>
            <a:custGeom>
              <a:avLst/>
              <a:gdLst>
                <a:gd name="connsiteX0" fmla="*/ 0 w 1716833"/>
                <a:gd name="connsiteY0" fmla="*/ 55983 h 55983"/>
                <a:gd name="connsiteX1" fmla="*/ 55984 w 1716833"/>
                <a:gd name="connsiteY1" fmla="*/ 46653 h 55983"/>
                <a:gd name="connsiteX2" fmla="*/ 83976 w 1716833"/>
                <a:gd name="connsiteY2" fmla="*/ 37322 h 55983"/>
                <a:gd name="connsiteX3" fmla="*/ 130629 w 1716833"/>
                <a:gd name="connsiteY3" fmla="*/ 27992 h 55983"/>
                <a:gd name="connsiteX4" fmla="*/ 242596 w 1716833"/>
                <a:gd name="connsiteY4" fmla="*/ 9330 h 55983"/>
                <a:gd name="connsiteX5" fmla="*/ 755780 w 1716833"/>
                <a:gd name="connsiteY5" fmla="*/ 0 h 55983"/>
                <a:gd name="connsiteX6" fmla="*/ 1586204 w 1716833"/>
                <a:gd name="connsiteY6" fmla="*/ 9330 h 55983"/>
                <a:gd name="connsiteX7" fmla="*/ 1614196 w 1716833"/>
                <a:gd name="connsiteY7" fmla="*/ 18661 h 55983"/>
                <a:gd name="connsiteX8" fmla="*/ 1660849 w 1716833"/>
                <a:gd name="connsiteY8" fmla="*/ 27992 h 55983"/>
                <a:gd name="connsiteX9" fmla="*/ 1716833 w 1716833"/>
                <a:gd name="connsiteY9" fmla="*/ 27992 h 559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716833" h="55983">
                  <a:moveTo>
                    <a:pt x="0" y="55983"/>
                  </a:moveTo>
                  <a:cubicBezTo>
                    <a:pt x="18661" y="52873"/>
                    <a:pt x="37516" y="50757"/>
                    <a:pt x="55984" y="46653"/>
                  </a:cubicBezTo>
                  <a:cubicBezTo>
                    <a:pt x="65585" y="44519"/>
                    <a:pt x="74434" y="39707"/>
                    <a:pt x="83976" y="37322"/>
                  </a:cubicBezTo>
                  <a:cubicBezTo>
                    <a:pt x="99361" y="33476"/>
                    <a:pt x="115244" y="31838"/>
                    <a:pt x="130629" y="27992"/>
                  </a:cubicBezTo>
                  <a:cubicBezTo>
                    <a:pt x="194232" y="12091"/>
                    <a:pt x="123381" y="13055"/>
                    <a:pt x="242596" y="9330"/>
                  </a:cubicBezTo>
                  <a:cubicBezTo>
                    <a:pt x="413602" y="3986"/>
                    <a:pt x="584719" y="3110"/>
                    <a:pt x="755780" y="0"/>
                  </a:cubicBezTo>
                  <a:lnTo>
                    <a:pt x="1586204" y="9330"/>
                  </a:lnTo>
                  <a:cubicBezTo>
                    <a:pt x="1596037" y="9544"/>
                    <a:pt x="1604654" y="16275"/>
                    <a:pt x="1614196" y="18661"/>
                  </a:cubicBezTo>
                  <a:cubicBezTo>
                    <a:pt x="1629581" y="22508"/>
                    <a:pt x="1645055" y="26556"/>
                    <a:pt x="1660849" y="27992"/>
                  </a:cubicBezTo>
                  <a:cubicBezTo>
                    <a:pt x="1679434" y="29682"/>
                    <a:pt x="1698172" y="27992"/>
                    <a:pt x="1716833" y="27992"/>
                  </a:cubicBezTo>
                </a:path>
              </a:pathLst>
            </a:cu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テキスト ボックス 5"/>
            <p:cNvSpPr txBox="1"/>
            <p:nvPr/>
          </p:nvSpPr>
          <p:spPr>
            <a:xfrm>
              <a:off x="5796136" y="4437112"/>
              <a:ext cx="792088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 smtClean="0"/>
                <a:t>上焦</a:t>
              </a:r>
              <a:endParaRPr kumimoji="1" lang="en-US" altLang="ja-JP" dirty="0" smtClean="0"/>
            </a:p>
            <a:p>
              <a:endParaRPr kumimoji="1" lang="en-US" altLang="ja-JP" dirty="0" smtClean="0"/>
            </a:p>
            <a:p>
              <a:r>
                <a:rPr lang="ja-JP" altLang="en-US" dirty="0"/>
                <a:t>中</a:t>
              </a:r>
              <a:r>
                <a:rPr lang="ja-JP" altLang="en-US" dirty="0" smtClean="0"/>
                <a:t>焦</a:t>
              </a:r>
              <a:endParaRPr lang="en-US" altLang="ja-JP" dirty="0" smtClean="0"/>
            </a:p>
            <a:p>
              <a:endParaRPr kumimoji="1" lang="en-US" altLang="ja-JP" dirty="0"/>
            </a:p>
            <a:p>
              <a:r>
                <a:rPr kumimoji="1" lang="ja-JP" altLang="en-US" dirty="0" smtClean="0"/>
                <a:t>下焦</a:t>
              </a:r>
              <a:endParaRPr kumimoji="1" lang="ja-JP" altLang="en-US" dirty="0"/>
            </a:p>
          </p:txBody>
        </p:sp>
        <p:sp>
          <p:nvSpPr>
            <p:cNvPr id="7" name="テキスト ボックス 6"/>
            <p:cNvSpPr txBox="1"/>
            <p:nvPr/>
          </p:nvSpPr>
          <p:spPr>
            <a:xfrm>
              <a:off x="7062869" y="4968549"/>
              <a:ext cx="72008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200" b="1" dirty="0" smtClean="0">
                  <a:solidFill>
                    <a:srgbClr val="FF0000"/>
                  </a:solidFill>
                </a:rPr>
                <a:t>横隔膜</a:t>
              </a:r>
              <a:endParaRPr kumimoji="1" lang="en-US" altLang="ja-JP" sz="1200" b="1" dirty="0" smtClean="0">
                <a:solidFill>
                  <a:srgbClr val="FF0000"/>
                </a:solidFill>
              </a:endParaRPr>
            </a:p>
            <a:p>
              <a:endParaRPr lang="en-US" altLang="ja-JP" sz="1200" b="1" dirty="0">
                <a:solidFill>
                  <a:srgbClr val="FF0000"/>
                </a:solidFill>
              </a:endParaRPr>
            </a:p>
            <a:p>
              <a:r>
                <a:rPr kumimoji="1" lang="ja-JP" altLang="en-US" sz="1200" b="1" dirty="0" smtClean="0">
                  <a:solidFill>
                    <a:srgbClr val="FF0000"/>
                  </a:solidFill>
                </a:rPr>
                <a:t>臍</a:t>
              </a:r>
              <a:endParaRPr kumimoji="1" lang="ja-JP" altLang="en-US" sz="12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9" name="正方形/長方形 8"/>
          <p:cNvSpPr/>
          <p:nvPr/>
        </p:nvSpPr>
        <p:spPr>
          <a:xfrm>
            <a:off x="971600" y="2780928"/>
            <a:ext cx="60486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/>
              <a:t>上焦・中焦・下焦にはそれぞれ臓腑・経絡が属しており、どの臓腑・経絡に病邪が存在するかにより病機・症候が異なる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395536" y="3836948"/>
            <a:ext cx="5328592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ja-JP" altLang="en-US" sz="2400" dirty="0" smtClean="0"/>
              <a:t>衛気営血弁証との関係</a:t>
            </a:r>
            <a:endParaRPr lang="en-US" altLang="ja-JP" sz="2400" dirty="0" smtClean="0"/>
          </a:p>
          <a:p>
            <a:pPr marL="742950" lvl="1" indent="-285750">
              <a:buFont typeface="Wingdings" pitchFamily="2" charset="2"/>
              <a:buChar char="ü"/>
            </a:pPr>
            <a:r>
              <a:rPr lang="ja-JP" altLang="en-US" dirty="0" smtClean="0"/>
              <a:t>衛</a:t>
            </a:r>
            <a:r>
              <a:rPr lang="ja-JP" altLang="en-US" dirty="0"/>
              <a:t>気営血弁証では気分証の経過が一番長いため、三焦弁証で詳しく解析するという説</a:t>
            </a:r>
          </a:p>
          <a:p>
            <a:pPr marL="742950" lvl="1" indent="-285750">
              <a:buFont typeface="Wingdings" pitchFamily="2" charset="2"/>
              <a:buChar char="ü"/>
            </a:pPr>
            <a:r>
              <a:rPr lang="ja-JP" altLang="en-US" dirty="0" smtClean="0"/>
              <a:t>衛分証</a:t>
            </a:r>
            <a:r>
              <a:rPr lang="ja-JP" altLang="en-US" dirty="0"/>
              <a:t>：心包以外の上焦　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　　気分証</a:t>
            </a:r>
            <a:r>
              <a:rPr lang="ja-JP" altLang="en-US" dirty="0"/>
              <a:t>：上・下焦の一部および中焦全て　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　　営分証</a:t>
            </a:r>
            <a:r>
              <a:rPr lang="ja-JP" altLang="en-US" dirty="0"/>
              <a:t>：上焦の逆伝心</a:t>
            </a:r>
            <a:r>
              <a:rPr lang="ja-JP" altLang="en-US" dirty="0" smtClean="0"/>
              <a:t>包　と</a:t>
            </a:r>
            <a:r>
              <a:rPr lang="ja-JP" altLang="en-US" dirty="0"/>
              <a:t>する説</a:t>
            </a:r>
          </a:p>
          <a:p>
            <a:r>
              <a:rPr lang="ja-JP" altLang="en-US" dirty="0"/>
              <a:t/>
            </a:r>
            <a:br>
              <a:rPr lang="ja-JP" altLang="en-US" dirty="0"/>
            </a:b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xmlns="" val="294062690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論治とは？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論治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治則</a:t>
            </a:r>
            <a:endParaRPr lang="en-US" altLang="ja-JP" dirty="0" smtClean="0"/>
          </a:p>
          <a:p>
            <a:pPr lvl="2">
              <a:buFont typeface="Wingdings" pitchFamily="2" charset="2"/>
              <a:buChar char="ü"/>
            </a:pPr>
            <a:r>
              <a:rPr lang="ja-JP" altLang="en-US" dirty="0" smtClean="0"/>
              <a:t>すべての疾患に共通する原則</a:t>
            </a:r>
            <a:endParaRPr lang="en-US" altLang="ja-JP" dirty="0" smtClean="0"/>
          </a:p>
          <a:p>
            <a:pPr lvl="2">
              <a:buFont typeface="Wingdings" pitchFamily="2" charset="2"/>
              <a:buChar char="ü"/>
            </a:pPr>
            <a:r>
              <a:rPr lang="ja-JP" altLang="en-US" dirty="0" smtClean="0"/>
              <a:t>治病求本・補虚瀉実・陰陽調整・随機制宜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治法</a:t>
            </a:r>
            <a:endParaRPr kumimoji="1" lang="en-US" altLang="ja-JP" dirty="0" smtClean="0"/>
          </a:p>
          <a:p>
            <a:pPr lvl="2">
              <a:buFont typeface="Wingdings" pitchFamily="2" charset="2"/>
              <a:buChar char="ü"/>
            </a:pPr>
            <a:r>
              <a:rPr lang="ja-JP" altLang="en-US" dirty="0"/>
              <a:t>弁証法によって導き出された証に</a:t>
            </a:r>
            <a:r>
              <a:rPr lang="ja-JP" altLang="en-US" dirty="0" smtClean="0"/>
              <a:t>従って疾患に対する具体的な治療法を</a:t>
            </a:r>
            <a:r>
              <a:rPr lang="ja-JP" altLang="en-US" dirty="0"/>
              <a:t>決定</a:t>
            </a:r>
            <a:r>
              <a:rPr lang="ja-JP" altLang="en-US" dirty="0" smtClean="0"/>
              <a:t>する</a:t>
            </a:r>
            <a:endParaRPr lang="en-US" altLang="ja-JP" dirty="0" smtClean="0"/>
          </a:p>
          <a:p>
            <a:pPr lvl="2">
              <a:buFont typeface="Wingdings" pitchFamily="2" charset="2"/>
              <a:buChar char="ü"/>
            </a:pPr>
            <a:r>
              <a:rPr lang="ja-JP" altLang="en-US" dirty="0" smtClean="0"/>
              <a:t>八法</a:t>
            </a:r>
            <a:endParaRPr lang="en-US" altLang="ja-JP" dirty="0" smtClean="0"/>
          </a:p>
          <a:p>
            <a:pPr lvl="3">
              <a:buFont typeface="Arial" pitchFamily="34" charset="0"/>
              <a:buChar char="•"/>
            </a:pPr>
            <a:r>
              <a:rPr lang="ja-JP" altLang="en-US" dirty="0" smtClean="0"/>
              <a:t>汗・吐・下・和・温・清・補・消</a:t>
            </a:r>
            <a:endParaRPr lang="en-US" altLang="ja-JP" dirty="0"/>
          </a:p>
          <a:p>
            <a:pPr lvl="2">
              <a:buFont typeface="Wingdings" pitchFamily="2" charset="2"/>
              <a:buChar char="ü"/>
            </a:pPr>
            <a:endParaRPr kumimoji="1" lang="en-US" altLang="ja-JP" dirty="0" smtClean="0"/>
          </a:p>
          <a:p>
            <a:pPr lvl="1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xmlns="" val="250897870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治則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616624"/>
          </a:xfrm>
        </p:spPr>
        <p:txBody>
          <a:bodyPr>
            <a:normAutofit/>
          </a:bodyPr>
          <a:lstStyle/>
          <a:p>
            <a:pPr marL="342900" lvl="2" indent="-342900"/>
            <a:r>
              <a:rPr lang="ja-JP" altLang="en-US" dirty="0"/>
              <a:t>治病</a:t>
            </a:r>
            <a:r>
              <a:rPr lang="ja-JP" altLang="en-US" dirty="0" smtClean="0"/>
              <a:t>求本</a:t>
            </a:r>
            <a:endParaRPr lang="en-US" altLang="ja-JP" dirty="0" smtClean="0"/>
          </a:p>
          <a:p>
            <a:pPr marL="1257300" lvl="4" indent="-342900"/>
            <a:r>
              <a:rPr lang="ja-JP" altLang="en-US" sz="1600" dirty="0" smtClean="0"/>
              <a:t>“本”と</a:t>
            </a:r>
            <a:r>
              <a:rPr lang="ja-JP" altLang="en-US" sz="1600" dirty="0"/>
              <a:t>は、病気のそもそもの原因を指す</a:t>
            </a:r>
            <a:r>
              <a:rPr lang="ja-JP" altLang="en-US" sz="1600" dirty="0" smtClean="0"/>
              <a:t>。この“本”に</a:t>
            </a:r>
            <a:r>
              <a:rPr lang="ja-JP" altLang="en-US" sz="1600" dirty="0"/>
              <a:t>対する言葉</a:t>
            </a:r>
            <a:r>
              <a:rPr lang="ja-JP" altLang="en-US" sz="1600" dirty="0" smtClean="0"/>
              <a:t>が“標”で</a:t>
            </a:r>
            <a:r>
              <a:rPr lang="ja-JP" altLang="en-US" sz="1600" dirty="0"/>
              <a:t>ある。これは疾病の具体的な</a:t>
            </a:r>
            <a:r>
              <a:rPr lang="ja-JP" altLang="en-US" sz="1600" dirty="0" smtClean="0"/>
              <a:t>症状などを</a:t>
            </a:r>
            <a:r>
              <a:rPr lang="ja-JP" altLang="en-US" sz="1600" dirty="0"/>
              <a:t>指す</a:t>
            </a:r>
            <a:r>
              <a:rPr lang="ja-JP" altLang="en-US" sz="1600" dirty="0" smtClean="0"/>
              <a:t>。治病</a:t>
            </a:r>
            <a:r>
              <a:rPr lang="ja-JP" altLang="en-US" sz="1600" dirty="0"/>
              <a:t>求本とは、見た目</a:t>
            </a:r>
            <a:r>
              <a:rPr lang="ja-JP" altLang="en-US" sz="1600" dirty="0" smtClean="0"/>
              <a:t>の“標”に</a:t>
            </a:r>
            <a:r>
              <a:rPr lang="ja-JP" altLang="en-US" sz="1600" dirty="0"/>
              <a:t>とらわれすぎていては、病気を根本から絶つことは出来ない、したがって最終的に</a:t>
            </a:r>
            <a:r>
              <a:rPr lang="ja-JP" altLang="en-US" sz="1600" dirty="0" smtClean="0"/>
              <a:t>は“本”を</a:t>
            </a:r>
            <a:r>
              <a:rPr lang="ja-JP" altLang="en-US" sz="1600" dirty="0"/>
              <a:t>改善しなければならない、という法則である。</a:t>
            </a:r>
            <a:r>
              <a:rPr lang="ja-JP" altLang="en-US" sz="1600" dirty="0" smtClean="0"/>
              <a:t>これは大原則</a:t>
            </a:r>
            <a:r>
              <a:rPr lang="ja-JP" altLang="en-US" sz="1600" dirty="0"/>
              <a:t>と</a:t>
            </a:r>
            <a:r>
              <a:rPr lang="ja-JP" altLang="en-US" sz="1600" dirty="0" smtClean="0"/>
              <a:t>して考えられている。 </a:t>
            </a:r>
            <a:endParaRPr lang="en-US" altLang="ja-JP" sz="1600" dirty="0" smtClean="0"/>
          </a:p>
          <a:p>
            <a:pPr marL="342900" lvl="2" indent="-342900"/>
            <a:r>
              <a:rPr lang="ja-JP" altLang="en-US" dirty="0" smtClean="0"/>
              <a:t>補虚瀉実</a:t>
            </a:r>
            <a:endParaRPr lang="en-US" altLang="ja-JP" dirty="0" smtClean="0"/>
          </a:p>
          <a:p>
            <a:pPr marL="1257300" lvl="4" indent="-342900"/>
            <a:r>
              <a:rPr lang="ja-JP" altLang="en-US" sz="1600" dirty="0" smtClean="0"/>
              <a:t>補虚とは</a:t>
            </a:r>
            <a:r>
              <a:rPr lang="ja-JP" altLang="en-US" sz="1600" dirty="0" err="1" smtClean="0"/>
              <a:t>虚して</a:t>
            </a:r>
            <a:r>
              <a:rPr lang="ja-JP" altLang="en-US" sz="1600" dirty="0" smtClean="0"/>
              <a:t>いる正気</a:t>
            </a:r>
            <a:r>
              <a:rPr lang="ja-JP" altLang="en-US" sz="1600" dirty="0"/>
              <a:t>を補い、瀉実</a:t>
            </a:r>
            <a:r>
              <a:rPr lang="ja-JP" altLang="en-US" sz="1600" dirty="0" smtClean="0"/>
              <a:t>と</a:t>
            </a:r>
            <a:r>
              <a:rPr lang="ja-JP" altLang="en-US" sz="1600" dirty="0"/>
              <a:t>は</a:t>
            </a:r>
            <a:r>
              <a:rPr lang="ja-JP" altLang="en-US" sz="1600" dirty="0" smtClean="0"/>
              <a:t>邪気</a:t>
            </a:r>
            <a:r>
              <a:rPr lang="ja-JP" altLang="en-US" sz="1600" dirty="0"/>
              <a:t>を</a:t>
            </a:r>
            <a:r>
              <a:rPr lang="ja-JP" altLang="en-US" sz="1600" dirty="0" smtClean="0"/>
              <a:t>取り除く（瀉す）、</a:t>
            </a:r>
            <a:r>
              <a:rPr lang="ja-JP" altLang="en-US" sz="1600" dirty="0"/>
              <a:t>という意味</a:t>
            </a:r>
            <a:endParaRPr lang="en-US" altLang="ja-JP" sz="1600" dirty="0" smtClean="0"/>
          </a:p>
          <a:p>
            <a:pPr marL="342900" lvl="2" indent="-342900"/>
            <a:r>
              <a:rPr lang="ja-JP" altLang="en-US" dirty="0" smtClean="0"/>
              <a:t>陰陽調整</a:t>
            </a:r>
            <a:endParaRPr lang="en-US" altLang="ja-JP" dirty="0" smtClean="0"/>
          </a:p>
          <a:p>
            <a:pPr marL="1257300" lvl="4" indent="-342900"/>
            <a:r>
              <a:rPr lang="ja-JP" altLang="en-US" sz="1600" dirty="0" smtClean="0"/>
              <a:t>陰陽</a:t>
            </a:r>
            <a:r>
              <a:rPr lang="ja-JP" altLang="en-US" sz="1600" dirty="0"/>
              <a:t>をバランスのとれた状態に回復</a:t>
            </a:r>
            <a:r>
              <a:rPr lang="en-US" altLang="ja-JP" sz="1600" dirty="0"/>
              <a:t>or</a:t>
            </a:r>
            <a:r>
              <a:rPr lang="ja-JP" altLang="en-US" sz="1600" dirty="0"/>
              <a:t>維持することを指している</a:t>
            </a:r>
            <a:r>
              <a:rPr lang="ja-JP" altLang="en-US" sz="1600" dirty="0" smtClean="0"/>
              <a:t>。</a:t>
            </a:r>
            <a:endParaRPr lang="en-US" altLang="ja-JP" sz="1600" dirty="0" smtClean="0"/>
          </a:p>
          <a:p>
            <a:pPr lvl="3"/>
            <a:r>
              <a:rPr lang="ja-JP" altLang="en-US" sz="1200" dirty="0" smtClean="0"/>
              <a:t>陰</a:t>
            </a:r>
            <a:r>
              <a:rPr lang="ja-JP" altLang="en-US" sz="1200" dirty="0"/>
              <a:t>が減少し、相対的に陽が大きくなってしまった</a:t>
            </a:r>
            <a:r>
              <a:rPr lang="ja-JP" altLang="en-US" sz="1200" dirty="0" smtClean="0"/>
              <a:t>場合</a:t>
            </a:r>
            <a:endParaRPr lang="en-US" altLang="ja-JP" sz="1200" dirty="0" smtClean="0"/>
          </a:p>
          <a:p>
            <a:pPr lvl="3"/>
            <a:r>
              <a:rPr lang="ja-JP" altLang="en-US" sz="1200" dirty="0" smtClean="0"/>
              <a:t>陽</a:t>
            </a:r>
            <a:r>
              <a:rPr lang="ja-JP" altLang="en-US" sz="1200" dirty="0"/>
              <a:t>が減少し、相対的に陰が小さくなってしまった</a:t>
            </a:r>
            <a:r>
              <a:rPr lang="ja-JP" altLang="en-US" sz="1200" dirty="0" smtClean="0"/>
              <a:t>場合</a:t>
            </a:r>
            <a:endParaRPr lang="en-US" altLang="ja-JP" sz="1200" dirty="0" smtClean="0"/>
          </a:p>
          <a:p>
            <a:pPr lvl="3"/>
            <a:r>
              <a:rPr lang="ja-JP" altLang="en-US" sz="1200" dirty="0" smtClean="0"/>
              <a:t>陰</a:t>
            </a:r>
            <a:r>
              <a:rPr lang="ja-JP" altLang="en-US" sz="1200" dirty="0"/>
              <a:t>が増大し、相対的に陽が小さくなってしまった</a:t>
            </a:r>
            <a:r>
              <a:rPr lang="ja-JP" altLang="en-US" sz="1200" dirty="0" smtClean="0"/>
              <a:t>場合</a:t>
            </a:r>
            <a:endParaRPr lang="en-US" altLang="ja-JP" sz="1200" dirty="0" smtClean="0"/>
          </a:p>
          <a:p>
            <a:pPr lvl="3"/>
            <a:r>
              <a:rPr lang="ja-JP" altLang="en-US" sz="1200" dirty="0" smtClean="0"/>
              <a:t>陽</a:t>
            </a:r>
            <a:r>
              <a:rPr lang="ja-JP" altLang="en-US" sz="1200" dirty="0"/>
              <a:t>が増大し、相対的に陰が小さくなってしまった</a:t>
            </a:r>
            <a:r>
              <a:rPr lang="ja-JP" altLang="en-US" sz="1200" dirty="0" smtClean="0"/>
              <a:t>場合</a:t>
            </a:r>
            <a:endParaRPr lang="en-US" altLang="ja-JP" sz="1200" dirty="0" smtClean="0"/>
          </a:p>
          <a:p>
            <a:pPr lvl="3"/>
            <a:r>
              <a:rPr lang="ja-JP" altLang="en-US" sz="1200" dirty="0" smtClean="0"/>
              <a:t>陰陽</a:t>
            </a:r>
            <a:r>
              <a:rPr lang="ja-JP" altLang="en-US" sz="1200" dirty="0"/>
              <a:t>双方が減少してしまった場合</a:t>
            </a:r>
          </a:p>
          <a:p>
            <a:pPr marL="1257300" lvl="4" indent="-342900"/>
            <a:endParaRPr lang="en-US" altLang="ja-JP" sz="1300" dirty="0" smtClean="0"/>
          </a:p>
          <a:p>
            <a:pPr marL="342900" lvl="2" indent="-342900"/>
            <a:r>
              <a:rPr lang="ja-JP" altLang="en-US" dirty="0" smtClean="0"/>
              <a:t>随機制宜</a:t>
            </a:r>
            <a:endParaRPr lang="en-US" altLang="ja-JP" dirty="0" smtClean="0"/>
          </a:p>
          <a:p>
            <a:pPr marL="1257300" lvl="4" indent="-342900"/>
            <a:r>
              <a:rPr lang="ja-JP" altLang="en-US" sz="1600" dirty="0"/>
              <a:t>臨機応変</a:t>
            </a:r>
            <a:r>
              <a:rPr lang="ja-JP" altLang="en-US" sz="1600" dirty="0" smtClean="0"/>
              <a:t>に変化している、病状・環境・病人などに適切に対応</a:t>
            </a:r>
            <a:r>
              <a:rPr lang="ja-JP" altLang="en-US" sz="1600" dirty="0"/>
              <a:t>するということである</a:t>
            </a:r>
            <a:r>
              <a:rPr lang="ja-JP" altLang="en-US" sz="1600" dirty="0" smtClean="0"/>
              <a:t>。変化が生じれば、その</a:t>
            </a:r>
            <a:r>
              <a:rPr lang="ja-JP" altLang="en-US" sz="1600" dirty="0"/>
              <a:t>都度、最適の選択を検討しなければならない。</a:t>
            </a:r>
            <a:endParaRPr kumimoji="1" lang="ja-JP" altLang="en-US" sz="1600" dirty="0"/>
          </a:p>
        </p:txBody>
      </p:sp>
    </p:spTree>
    <p:extLst>
      <p:ext uri="{BB962C8B-B14F-4D97-AF65-F5344CB8AC3E}">
        <p14:creationId xmlns:p14="http://schemas.microsoft.com/office/powerpoint/2010/main" xmlns="" val="303681751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85192" y="260648"/>
            <a:ext cx="8229600" cy="1143000"/>
          </a:xfrm>
        </p:spPr>
        <p:txBody>
          <a:bodyPr/>
          <a:lstStyle/>
          <a:p>
            <a:pPr algn="l"/>
            <a:r>
              <a:rPr kumimoji="1" lang="ja-JP" altLang="en-US" dirty="0" smtClean="0"/>
              <a:t>陰陽調整</a:t>
            </a:r>
            <a:endParaRPr kumimoji="1" lang="ja-JP" altLang="en-US" dirty="0"/>
          </a:p>
        </p:txBody>
      </p:sp>
      <p:grpSp>
        <p:nvGrpSpPr>
          <p:cNvPr id="15" name="グループ化 14"/>
          <p:cNvGrpSpPr/>
          <p:nvPr/>
        </p:nvGrpSpPr>
        <p:grpSpPr>
          <a:xfrm>
            <a:off x="575556" y="2996952"/>
            <a:ext cx="1440160" cy="1224136"/>
            <a:chOff x="5016624" y="2266290"/>
            <a:chExt cx="1440160" cy="1224136"/>
          </a:xfrm>
        </p:grpSpPr>
        <p:sp>
          <p:nvSpPr>
            <p:cNvPr id="13" name="フローチャート : 磁気ディスク 12"/>
            <p:cNvSpPr/>
            <p:nvPr/>
          </p:nvSpPr>
          <p:spPr>
            <a:xfrm>
              <a:off x="5016624" y="2266290"/>
              <a:ext cx="648072" cy="1224136"/>
            </a:xfrm>
            <a:prstGeom prst="flowChartMagneticDisk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/>
                <a:t>陰</a:t>
              </a:r>
              <a:endParaRPr kumimoji="1" lang="ja-JP" altLang="en-US" dirty="0"/>
            </a:p>
          </p:txBody>
        </p:sp>
        <p:sp>
          <p:nvSpPr>
            <p:cNvPr id="14" name="フローチャート : 磁気ディスク 13"/>
            <p:cNvSpPr/>
            <p:nvPr/>
          </p:nvSpPr>
          <p:spPr>
            <a:xfrm>
              <a:off x="5808712" y="2266290"/>
              <a:ext cx="648072" cy="1224136"/>
            </a:xfrm>
            <a:prstGeom prst="flowChartMagneticDisk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/>
                <a:t>陽</a:t>
              </a:r>
              <a:endParaRPr kumimoji="1" lang="ja-JP" altLang="en-US" dirty="0"/>
            </a:p>
          </p:txBody>
        </p:sp>
      </p:grpSp>
      <p:sp>
        <p:nvSpPr>
          <p:cNvPr id="16" name="テキスト ボックス 15"/>
          <p:cNvSpPr txBox="1"/>
          <p:nvPr/>
        </p:nvSpPr>
        <p:spPr>
          <a:xfrm>
            <a:off x="989602" y="4252446"/>
            <a:ext cx="7560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正常</a:t>
            </a:r>
            <a:endParaRPr kumimoji="1" lang="ja-JP" altLang="en-US" dirty="0"/>
          </a:p>
        </p:txBody>
      </p:sp>
      <p:sp>
        <p:nvSpPr>
          <p:cNvPr id="17" name="右矢印 16"/>
          <p:cNvSpPr/>
          <p:nvPr/>
        </p:nvSpPr>
        <p:spPr>
          <a:xfrm>
            <a:off x="2219871" y="3176972"/>
            <a:ext cx="1055985" cy="864096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400" dirty="0" smtClean="0"/>
              <a:t>異常になると・・</a:t>
            </a:r>
            <a:endParaRPr kumimoji="1" lang="ja-JP" altLang="en-US" sz="1400" dirty="0"/>
          </a:p>
        </p:txBody>
      </p:sp>
      <p:grpSp>
        <p:nvGrpSpPr>
          <p:cNvPr id="36" name="グループ化 35"/>
          <p:cNvGrpSpPr/>
          <p:nvPr/>
        </p:nvGrpSpPr>
        <p:grpSpPr>
          <a:xfrm>
            <a:off x="4632243" y="1556792"/>
            <a:ext cx="1440160" cy="1725517"/>
            <a:chOff x="3851920" y="1556792"/>
            <a:chExt cx="1440160" cy="1725517"/>
          </a:xfrm>
        </p:grpSpPr>
        <p:grpSp>
          <p:nvGrpSpPr>
            <p:cNvPr id="27" name="グループ化 26"/>
            <p:cNvGrpSpPr/>
            <p:nvPr/>
          </p:nvGrpSpPr>
          <p:grpSpPr>
            <a:xfrm>
              <a:off x="3851920" y="1556792"/>
              <a:ext cx="1440160" cy="1224136"/>
              <a:chOff x="5016624" y="2266290"/>
              <a:chExt cx="1440160" cy="1224136"/>
            </a:xfrm>
          </p:grpSpPr>
          <p:sp>
            <p:nvSpPr>
              <p:cNvPr id="28" name="フローチャート : 磁気ディスク 27"/>
              <p:cNvSpPr/>
              <p:nvPr/>
            </p:nvSpPr>
            <p:spPr>
              <a:xfrm>
                <a:off x="5016624" y="2698338"/>
                <a:ext cx="648072" cy="792088"/>
              </a:xfrm>
              <a:prstGeom prst="flowChartMagneticDisk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dirty="0" smtClean="0"/>
                  <a:t>陰</a:t>
                </a:r>
                <a:endParaRPr kumimoji="1" lang="ja-JP" altLang="en-US" dirty="0"/>
              </a:p>
            </p:txBody>
          </p:sp>
          <p:sp>
            <p:nvSpPr>
              <p:cNvPr id="29" name="フローチャート : 磁気ディスク 28"/>
              <p:cNvSpPr/>
              <p:nvPr/>
            </p:nvSpPr>
            <p:spPr>
              <a:xfrm>
                <a:off x="5808712" y="2266290"/>
                <a:ext cx="648072" cy="1224136"/>
              </a:xfrm>
              <a:prstGeom prst="flowChartMagneticDisk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dirty="0" smtClean="0"/>
                  <a:t>陽</a:t>
                </a:r>
                <a:endParaRPr kumimoji="1" lang="ja-JP" altLang="en-US" dirty="0"/>
              </a:p>
            </p:txBody>
          </p:sp>
        </p:grpSp>
        <p:sp>
          <p:nvSpPr>
            <p:cNvPr id="30" name="テキスト ボックス 29"/>
            <p:cNvSpPr txBox="1"/>
            <p:nvPr/>
          </p:nvSpPr>
          <p:spPr>
            <a:xfrm>
              <a:off x="4283968" y="2912977"/>
              <a:ext cx="7920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 smtClean="0"/>
                <a:t>陰虚</a:t>
              </a:r>
              <a:endParaRPr kumimoji="1" lang="ja-JP" altLang="en-US" dirty="0"/>
            </a:p>
          </p:txBody>
        </p:sp>
      </p:grpSp>
      <p:grpSp>
        <p:nvGrpSpPr>
          <p:cNvPr id="37" name="グループ化 36"/>
          <p:cNvGrpSpPr/>
          <p:nvPr/>
        </p:nvGrpSpPr>
        <p:grpSpPr>
          <a:xfrm>
            <a:off x="6876256" y="1556792"/>
            <a:ext cx="1440160" cy="1725517"/>
            <a:chOff x="6876256" y="1556792"/>
            <a:chExt cx="1440160" cy="1725517"/>
          </a:xfrm>
        </p:grpSpPr>
        <p:grpSp>
          <p:nvGrpSpPr>
            <p:cNvPr id="24" name="グループ化 23"/>
            <p:cNvGrpSpPr/>
            <p:nvPr/>
          </p:nvGrpSpPr>
          <p:grpSpPr>
            <a:xfrm>
              <a:off x="6876256" y="1556792"/>
              <a:ext cx="1440160" cy="1224136"/>
              <a:chOff x="5016624" y="2266290"/>
              <a:chExt cx="1440160" cy="1224136"/>
            </a:xfrm>
          </p:grpSpPr>
          <p:sp>
            <p:nvSpPr>
              <p:cNvPr id="25" name="フローチャート : 磁気ディスク 24"/>
              <p:cNvSpPr/>
              <p:nvPr/>
            </p:nvSpPr>
            <p:spPr>
              <a:xfrm>
                <a:off x="5016624" y="2266290"/>
                <a:ext cx="648072" cy="1224136"/>
              </a:xfrm>
              <a:prstGeom prst="flowChartMagneticDisk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dirty="0" smtClean="0"/>
                  <a:t>陰</a:t>
                </a:r>
                <a:endParaRPr kumimoji="1" lang="ja-JP" altLang="en-US" dirty="0"/>
              </a:p>
            </p:txBody>
          </p:sp>
          <p:sp>
            <p:nvSpPr>
              <p:cNvPr id="26" name="フローチャート : 磁気ディスク 25"/>
              <p:cNvSpPr/>
              <p:nvPr/>
            </p:nvSpPr>
            <p:spPr>
              <a:xfrm>
                <a:off x="5808712" y="2698338"/>
                <a:ext cx="648072" cy="792088"/>
              </a:xfrm>
              <a:prstGeom prst="flowChartMagneticDisk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dirty="0" smtClean="0"/>
                  <a:t>陽</a:t>
                </a:r>
                <a:endParaRPr kumimoji="1" lang="ja-JP" altLang="en-US" dirty="0"/>
              </a:p>
            </p:txBody>
          </p:sp>
        </p:grpSp>
        <p:sp>
          <p:nvSpPr>
            <p:cNvPr id="31" name="テキスト ボックス 30"/>
            <p:cNvSpPr txBox="1"/>
            <p:nvPr/>
          </p:nvSpPr>
          <p:spPr>
            <a:xfrm>
              <a:off x="7336296" y="2912977"/>
              <a:ext cx="6840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 smtClean="0"/>
                <a:t>陽虚</a:t>
              </a:r>
              <a:endParaRPr kumimoji="1" lang="ja-JP" altLang="en-US" dirty="0"/>
            </a:p>
          </p:txBody>
        </p:sp>
      </p:grpSp>
      <p:grpSp>
        <p:nvGrpSpPr>
          <p:cNvPr id="34" name="グループ化 33"/>
          <p:cNvGrpSpPr/>
          <p:nvPr/>
        </p:nvGrpSpPr>
        <p:grpSpPr>
          <a:xfrm>
            <a:off x="4632243" y="3836502"/>
            <a:ext cx="1440160" cy="2100975"/>
            <a:chOff x="3851920" y="3836502"/>
            <a:chExt cx="1440160" cy="2100975"/>
          </a:xfrm>
        </p:grpSpPr>
        <p:grpSp>
          <p:nvGrpSpPr>
            <p:cNvPr id="21" name="グループ化 20"/>
            <p:cNvGrpSpPr/>
            <p:nvPr/>
          </p:nvGrpSpPr>
          <p:grpSpPr>
            <a:xfrm>
              <a:off x="3851920" y="3836502"/>
              <a:ext cx="1440160" cy="1570552"/>
              <a:chOff x="5016624" y="1919874"/>
              <a:chExt cx="1440160" cy="1570552"/>
            </a:xfrm>
          </p:grpSpPr>
          <p:sp>
            <p:nvSpPr>
              <p:cNvPr id="22" name="フローチャート : 磁気ディスク 21"/>
              <p:cNvSpPr/>
              <p:nvPr/>
            </p:nvSpPr>
            <p:spPr>
              <a:xfrm>
                <a:off x="5016624" y="2266290"/>
                <a:ext cx="648072" cy="1224136"/>
              </a:xfrm>
              <a:prstGeom prst="flowChartMagneticDisk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dirty="0" smtClean="0"/>
                  <a:t>陰</a:t>
                </a:r>
                <a:endParaRPr kumimoji="1" lang="ja-JP" altLang="en-US" dirty="0"/>
              </a:p>
            </p:txBody>
          </p:sp>
          <p:sp>
            <p:nvSpPr>
              <p:cNvPr id="23" name="フローチャート : 磁気ディスク 22"/>
              <p:cNvSpPr/>
              <p:nvPr/>
            </p:nvSpPr>
            <p:spPr>
              <a:xfrm>
                <a:off x="5808712" y="1919874"/>
                <a:ext cx="648072" cy="1570552"/>
              </a:xfrm>
              <a:prstGeom prst="flowChartMagneticDisk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dirty="0" smtClean="0"/>
                  <a:t>陽</a:t>
                </a:r>
                <a:endParaRPr kumimoji="1" lang="ja-JP" altLang="en-US" dirty="0"/>
              </a:p>
            </p:txBody>
          </p:sp>
        </p:grpSp>
        <p:sp>
          <p:nvSpPr>
            <p:cNvPr id="32" name="テキスト ボックス 31"/>
            <p:cNvSpPr txBox="1"/>
            <p:nvPr/>
          </p:nvSpPr>
          <p:spPr>
            <a:xfrm>
              <a:off x="4283968" y="5568145"/>
              <a:ext cx="8640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 smtClean="0"/>
                <a:t>陽実</a:t>
              </a:r>
              <a:endParaRPr kumimoji="1" lang="ja-JP" altLang="en-US" dirty="0"/>
            </a:p>
          </p:txBody>
        </p:sp>
      </p:grpSp>
      <p:grpSp>
        <p:nvGrpSpPr>
          <p:cNvPr id="35" name="グループ化 34"/>
          <p:cNvGrpSpPr/>
          <p:nvPr/>
        </p:nvGrpSpPr>
        <p:grpSpPr>
          <a:xfrm>
            <a:off x="6876256" y="3836502"/>
            <a:ext cx="1440160" cy="2100975"/>
            <a:chOff x="6876256" y="3836502"/>
            <a:chExt cx="1440160" cy="2100975"/>
          </a:xfrm>
        </p:grpSpPr>
        <p:grpSp>
          <p:nvGrpSpPr>
            <p:cNvPr id="18" name="グループ化 17"/>
            <p:cNvGrpSpPr/>
            <p:nvPr/>
          </p:nvGrpSpPr>
          <p:grpSpPr>
            <a:xfrm>
              <a:off x="6876256" y="3836502"/>
              <a:ext cx="1440160" cy="1570552"/>
              <a:chOff x="5016624" y="1919874"/>
              <a:chExt cx="1440160" cy="1570552"/>
            </a:xfrm>
          </p:grpSpPr>
          <p:sp>
            <p:nvSpPr>
              <p:cNvPr id="19" name="フローチャート : 磁気ディスク 18"/>
              <p:cNvSpPr/>
              <p:nvPr/>
            </p:nvSpPr>
            <p:spPr>
              <a:xfrm>
                <a:off x="5016624" y="1919874"/>
                <a:ext cx="648072" cy="1570552"/>
              </a:xfrm>
              <a:prstGeom prst="flowChartMagneticDisk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dirty="0" smtClean="0"/>
                  <a:t>陰</a:t>
                </a:r>
                <a:endParaRPr kumimoji="1" lang="ja-JP" altLang="en-US" dirty="0"/>
              </a:p>
            </p:txBody>
          </p:sp>
          <p:sp>
            <p:nvSpPr>
              <p:cNvPr id="20" name="フローチャート : 磁気ディスク 19"/>
              <p:cNvSpPr/>
              <p:nvPr/>
            </p:nvSpPr>
            <p:spPr>
              <a:xfrm>
                <a:off x="5808712" y="2266290"/>
                <a:ext cx="648072" cy="1224136"/>
              </a:xfrm>
              <a:prstGeom prst="flowChartMagneticDisk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dirty="0" smtClean="0"/>
                  <a:t>陽</a:t>
                </a:r>
                <a:endParaRPr kumimoji="1" lang="ja-JP" altLang="en-US" dirty="0"/>
              </a:p>
            </p:txBody>
          </p:sp>
        </p:grpSp>
        <p:sp>
          <p:nvSpPr>
            <p:cNvPr id="33" name="テキスト ボックス 32"/>
            <p:cNvSpPr txBox="1"/>
            <p:nvPr/>
          </p:nvSpPr>
          <p:spPr>
            <a:xfrm>
              <a:off x="7336296" y="5568145"/>
              <a:ext cx="8640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 smtClean="0"/>
                <a:t>陰実</a:t>
              </a:r>
              <a:endParaRPr kumimoji="1" lang="ja-JP" altLang="en-US" dirty="0"/>
            </a:p>
          </p:txBody>
        </p:sp>
      </p:grpSp>
      <p:sp>
        <p:nvSpPr>
          <p:cNvPr id="39" name="フローチャート : 判断 38"/>
          <p:cNvSpPr/>
          <p:nvPr/>
        </p:nvSpPr>
        <p:spPr>
          <a:xfrm>
            <a:off x="2747863" y="1862826"/>
            <a:ext cx="1385393" cy="612068"/>
          </a:xfrm>
          <a:prstGeom prst="flowChartDecision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虚症</a:t>
            </a:r>
            <a:endParaRPr kumimoji="1" lang="ja-JP" altLang="en-US" dirty="0"/>
          </a:p>
        </p:txBody>
      </p:sp>
      <p:sp>
        <p:nvSpPr>
          <p:cNvPr id="40" name="フローチャート : 判断 39"/>
          <p:cNvSpPr/>
          <p:nvPr/>
        </p:nvSpPr>
        <p:spPr>
          <a:xfrm>
            <a:off x="2747862" y="4488952"/>
            <a:ext cx="1385393" cy="612068"/>
          </a:xfrm>
          <a:prstGeom prst="flowChartDecision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実症</a:t>
            </a:r>
            <a:endParaRPr kumimoji="1" lang="ja-JP" altLang="en-US" dirty="0"/>
          </a:p>
        </p:txBody>
      </p:sp>
      <p:sp>
        <p:nvSpPr>
          <p:cNvPr id="42" name="フローチャート : 判断 41"/>
          <p:cNvSpPr/>
          <p:nvPr/>
        </p:nvSpPr>
        <p:spPr>
          <a:xfrm>
            <a:off x="5090052" y="278650"/>
            <a:ext cx="621703" cy="1134126"/>
          </a:xfrm>
          <a:prstGeom prst="flowChartDecision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熱</a:t>
            </a:r>
            <a:endParaRPr kumimoji="1" lang="ja-JP" altLang="en-US" dirty="0"/>
          </a:p>
        </p:txBody>
      </p:sp>
      <p:sp>
        <p:nvSpPr>
          <p:cNvPr id="43" name="フローチャート : 判断 42"/>
          <p:cNvSpPr/>
          <p:nvPr/>
        </p:nvSpPr>
        <p:spPr>
          <a:xfrm>
            <a:off x="7313172" y="278650"/>
            <a:ext cx="593305" cy="1134126"/>
          </a:xfrm>
          <a:prstGeom prst="flowChartDecision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寒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xmlns="" val="2085119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blogimg.goo.ne.jp/user_image/29/fc/06381618186e1484f0412990b119463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72200" y="4537808"/>
            <a:ext cx="26289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kumimoji="1" lang="ja-JP" altLang="en-US" dirty="0" smtClean="0"/>
              <a:t>八綱弁証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5555048"/>
          </a:xfrm>
        </p:spPr>
        <p:txBody>
          <a:bodyPr>
            <a:normAutofit lnSpcReduction="10000"/>
          </a:bodyPr>
          <a:lstStyle/>
          <a:p>
            <a:r>
              <a:rPr kumimoji="1" lang="ja-JP" altLang="en-US" dirty="0" smtClean="0"/>
              <a:t>望診・聞診・問診・切診の</a:t>
            </a:r>
            <a:r>
              <a:rPr kumimoji="1" lang="ja-JP" altLang="en-US" dirty="0" smtClean="0">
                <a:solidFill>
                  <a:srgbClr val="FF0000"/>
                </a:solidFill>
              </a:rPr>
              <a:t>四診</a:t>
            </a:r>
            <a:r>
              <a:rPr kumimoji="1" lang="ja-JP" altLang="en-US" dirty="0" smtClean="0"/>
              <a:t>で得られた情報が</a:t>
            </a:r>
            <a:r>
              <a:rPr kumimoji="1" lang="en-US" altLang="ja-JP" dirty="0" smtClean="0">
                <a:solidFill>
                  <a:srgbClr val="FF0000"/>
                </a:solidFill>
              </a:rPr>
              <a:t>8</a:t>
            </a:r>
            <a:r>
              <a:rPr kumimoji="1" lang="ja-JP" altLang="en-US" dirty="0" err="1" smtClean="0">
                <a:solidFill>
                  <a:srgbClr val="FF0000"/>
                </a:solidFill>
              </a:rPr>
              <a:t>つ</a:t>
            </a:r>
            <a:r>
              <a:rPr kumimoji="1" lang="ja-JP" altLang="en-US" dirty="0" err="1" smtClean="0"/>
              <a:t>の</a:t>
            </a:r>
            <a:r>
              <a:rPr lang="ja-JP" altLang="en-US" dirty="0" smtClean="0"/>
              <a:t>項目のどれに当てはまるかで証を決める。整理しやすく、よく用いられる基本的な弁証法。</a:t>
            </a:r>
            <a:endParaRPr lang="en-US" altLang="ja-JP" dirty="0" smtClean="0"/>
          </a:p>
          <a:p>
            <a:r>
              <a:rPr kumimoji="1" lang="en-US" altLang="ja-JP" dirty="0" smtClean="0"/>
              <a:t>8</a:t>
            </a:r>
            <a:r>
              <a:rPr lang="ja-JP" altLang="en-US" dirty="0" smtClean="0"/>
              <a:t>つとは</a:t>
            </a:r>
            <a:r>
              <a:rPr lang="ja-JP" altLang="en-US" dirty="0" smtClean="0">
                <a:solidFill>
                  <a:srgbClr val="FF0000"/>
                </a:solidFill>
              </a:rPr>
              <a:t>表裏</a:t>
            </a:r>
            <a:r>
              <a:rPr lang="ja-JP" altLang="en-US" dirty="0" smtClean="0"/>
              <a:t>・</a:t>
            </a:r>
            <a:r>
              <a:rPr lang="ja-JP" altLang="en-US" dirty="0">
                <a:solidFill>
                  <a:srgbClr val="FF0000"/>
                </a:solidFill>
              </a:rPr>
              <a:t>寒熱</a:t>
            </a:r>
            <a:r>
              <a:rPr lang="ja-JP" altLang="en-US" dirty="0" smtClean="0"/>
              <a:t>・</a:t>
            </a:r>
            <a:r>
              <a:rPr lang="ja-JP" altLang="en-US" dirty="0" smtClean="0">
                <a:solidFill>
                  <a:srgbClr val="FF0000"/>
                </a:solidFill>
              </a:rPr>
              <a:t>虚実</a:t>
            </a:r>
            <a:r>
              <a:rPr lang="ja-JP" altLang="en-US" dirty="0" smtClean="0"/>
              <a:t>・</a:t>
            </a:r>
            <a:r>
              <a:rPr lang="ja-JP" altLang="en-US" dirty="0" smtClean="0">
                <a:solidFill>
                  <a:srgbClr val="FF0000"/>
                </a:solidFill>
              </a:rPr>
              <a:t>陰陽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r>
              <a:rPr kumimoji="1" lang="ja-JP" altLang="en-US" dirty="0" smtClean="0"/>
              <a:t>表裏・・・病位の深浅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寒熱・・・病気の性質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ja-JP" altLang="en-US" dirty="0" smtClean="0"/>
              <a:t>虚実</a:t>
            </a:r>
            <a:r>
              <a:rPr lang="ja-JP" altLang="en-US" dirty="0"/>
              <a:t>・・・正気と邪気の盛衰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kumimoji="1" lang="ja-JP" altLang="en-US" dirty="0" smtClean="0"/>
              <a:t>陰陽・・・上記の六綱を総括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sz="2000" dirty="0" smtClean="0"/>
              <a:t>陰陽の項目は具体的に検討する</a:t>
            </a:r>
            <a:r>
              <a:rPr lang="en-US" altLang="ja-JP" sz="2000" dirty="0" smtClean="0"/>
              <a:t/>
            </a:r>
            <a:br>
              <a:rPr lang="en-US" altLang="ja-JP" sz="2000" dirty="0" smtClean="0"/>
            </a:br>
            <a:r>
              <a:rPr lang="ja-JP" altLang="en-US" sz="2000" dirty="0" smtClean="0"/>
              <a:t>項目はないので、残りの</a:t>
            </a:r>
            <a:r>
              <a:rPr lang="en-US" altLang="ja-JP" sz="2000" dirty="0" smtClean="0"/>
              <a:t>3</a:t>
            </a:r>
            <a:r>
              <a:rPr lang="ja-JP" altLang="en-US" sz="2000" dirty="0" smtClean="0"/>
              <a:t>項目に</a:t>
            </a:r>
            <a:r>
              <a:rPr lang="en-US" altLang="ja-JP" sz="2000" dirty="0"/>
              <a:t/>
            </a:r>
            <a:br>
              <a:rPr lang="en-US" altLang="ja-JP" sz="2000" dirty="0"/>
            </a:br>
            <a:r>
              <a:rPr lang="ja-JP" altLang="en-US" sz="2000" dirty="0" smtClean="0"/>
              <a:t>ついて弁証を行う。</a:t>
            </a:r>
            <a:endParaRPr kumimoji="1" lang="en-US" altLang="ja-JP" sz="2000" dirty="0" smtClean="0"/>
          </a:p>
        </p:txBody>
      </p:sp>
    </p:spTree>
    <p:extLst>
      <p:ext uri="{BB962C8B-B14F-4D97-AF65-F5344CB8AC3E}">
        <p14:creationId xmlns:p14="http://schemas.microsoft.com/office/powerpoint/2010/main" xmlns="" val="3052455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治法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pPr marL="342900" lvl="3" indent="-342900">
              <a:buFont typeface="Arial" pitchFamily="34" charset="0"/>
              <a:buChar char="•"/>
            </a:pPr>
            <a:r>
              <a:rPr lang="ja-JP" altLang="en-US" dirty="0" smtClean="0"/>
              <a:t>汗</a:t>
            </a:r>
            <a:endParaRPr lang="en-US" altLang="ja-JP" dirty="0" smtClean="0"/>
          </a:p>
          <a:p>
            <a:pPr marL="800100" lvl="4" indent="-342900">
              <a:buFont typeface="Wingdings" pitchFamily="2" charset="2"/>
              <a:buChar char="Ø"/>
            </a:pPr>
            <a:r>
              <a:rPr lang="ja-JP" altLang="en-US" sz="1800" dirty="0" smtClean="0"/>
              <a:t>解表法のこと。発汗させる方法により体表部の邪気を汗とともに取り除く。</a:t>
            </a:r>
            <a:endParaRPr lang="en-US" altLang="ja-JP" sz="1800" dirty="0" smtClean="0"/>
          </a:p>
          <a:p>
            <a:pPr marL="342900" lvl="3" indent="-342900">
              <a:buFont typeface="Arial" pitchFamily="34" charset="0"/>
              <a:buChar char="•"/>
            </a:pPr>
            <a:r>
              <a:rPr lang="ja-JP" altLang="en-US" dirty="0" smtClean="0"/>
              <a:t>吐</a:t>
            </a:r>
            <a:endParaRPr lang="en-US" altLang="ja-JP" dirty="0" smtClean="0"/>
          </a:p>
          <a:p>
            <a:pPr marL="800100" lvl="4" indent="-342900">
              <a:buFont typeface="Wingdings" pitchFamily="2" charset="2"/>
              <a:buChar char="Ø"/>
            </a:pPr>
            <a:r>
              <a:rPr lang="ja-JP" altLang="en-US" sz="1800" dirty="0"/>
              <a:t>上</a:t>
            </a:r>
            <a:r>
              <a:rPr lang="ja-JP" altLang="en-US" sz="1800" dirty="0" smtClean="0"/>
              <a:t>焦および胃上部にある痰飲などの有害物を吐き出させる。</a:t>
            </a:r>
            <a:endParaRPr lang="en-US" altLang="ja-JP" sz="1800" dirty="0" smtClean="0"/>
          </a:p>
          <a:p>
            <a:pPr marL="342900" lvl="3" indent="-342900">
              <a:buFont typeface="Arial" pitchFamily="34" charset="0"/>
              <a:buChar char="•"/>
            </a:pPr>
            <a:r>
              <a:rPr lang="ja-JP" altLang="en-US" dirty="0" smtClean="0"/>
              <a:t>下</a:t>
            </a:r>
            <a:endParaRPr lang="en-US" altLang="ja-JP" dirty="0" smtClean="0"/>
          </a:p>
          <a:p>
            <a:pPr marL="800100" lvl="4" indent="-342900">
              <a:buFont typeface="Wingdings" pitchFamily="2" charset="2"/>
              <a:buChar char="Ø"/>
            </a:pPr>
            <a:r>
              <a:rPr lang="ja-JP" altLang="en-US" sz="1800" dirty="0" smtClean="0"/>
              <a:t>排便を促すことで腸内の積滞・水飲などを除去する。</a:t>
            </a:r>
            <a:endParaRPr lang="en-US" altLang="ja-JP" sz="1800" dirty="0" smtClean="0"/>
          </a:p>
          <a:p>
            <a:pPr marL="342900" lvl="3" indent="-342900">
              <a:buFont typeface="Arial" pitchFamily="34" charset="0"/>
              <a:buChar char="•"/>
            </a:pPr>
            <a:r>
              <a:rPr lang="ja-JP" altLang="en-US" dirty="0" smtClean="0"/>
              <a:t>和</a:t>
            </a:r>
            <a:endParaRPr lang="en-US" altLang="ja-JP" dirty="0" smtClean="0"/>
          </a:p>
          <a:p>
            <a:pPr marL="800100" lvl="4" indent="-342900">
              <a:buFont typeface="Wingdings" pitchFamily="2" charset="2"/>
              <a:buChar char="Ø"/>
            </a:pPr>
            <a:r>
              <a:rPr lang="ja-JP" altLang="en-US" sz="1800" dirty="0" smtClean="0"/>
              <a:t>虚実の調整や表裏上下、臓腑の偏勢偏衰などを調和させる。</a:t>
            </a:r>
            <a:endParaRPr lang="en-US" altLang="ja-JP" dirty="0" smtClean="0"/>
          </a:p>
          <a:p>
            <a:pPr marL="342900" lvl="3" indent="-342900">
              <a:buFont typeface="Arial" pitchFamily="34" charset="0"/>
              <a:buChar char="•"/>
            </a:pPr>
            <a:r>
              <a:rPr lang="ja-JP" altLang="en-US" dirty="0" smtClean="0"/>
              <a:t>温</a:t>
            </a:r>
            <a:endParaRPr lang="en-US" altLang="ja-JP" dirty="0" smtClean="0"/>
          </a:p>
          <a:p>
            <a:pPr marL="800100" lvl="4" indent="-342900">
              <a:buFont typeface="Wingdings" pitchFamily="2" charset="2"/>
              <a:buChar char="Ø"/>
            </a:pPr>
            <a:r>
              <a:rPr lang="ja-JP" altLang="en-US" sz="1800" dirty="0"/>
              <a:t>温</a:t>
            </a:r>
            <a:r>
              <a:rPr lang="ja-JP" altLang="en-US" sz="1800" dirty="0" smtClean="0"/>
              <a:t>性の薬物・温灸を用いて、裏寒症に対して温陽去寒をはかる法。</a:t>
            </a:r>
            <a:endParaRPr lang="en-US" altLang="ja-JP" dirty="0" smtClean="0"/>
          </a:p>
          <a:p>
            <a:pPr marL="342900" lvl="3" indent="-342900">
              <a:buFont typeface="Arial" pitchFamily="34" charset="0"/>
              <a:buChar char="•"/>
            </a:pPr>
            <a:endParaRPr lang="en-US" altLang="ja-JP" smtClean="0"/>
          </a:p>
          <a:p>
            <a:pPr marL="342900" lvl="3" indent="-342900">
              <a:buFont typeface="Arial" pitchFamily="34" charset="0"/>
              <a:buChar char="•"/>
            </a:pPr>
            <a:r>
              <a:rPr lang="ja-JP" altLang="en-US" smtClean="0"/>
              <a:t>清</a:t>
            </a:r>
            <a:endParaRPr lang="en-US" altLang="ja-JP" dirty="0" smtClean="0"/>
          </a:p>
          <a:p>
            <a:pPr marL="800100" lvl="4" indent="-342900">
              <a:buFont typeface="Wingdings" pitchFamily="2" charset="2"/>
              <a:buChar char="Ø"/>
            </a:pPr>
            <a:r>
              <a:rPr lang="ja-JP" altLang="en-US" sz="1800" dirty="0" smtClean="0"/>
              <a:t>熱邪を清熱する法。裏熱症に用いられる。</a:t>
            </a:r>
            <a:endParaRPr lang="en-US" altLang="ja-JP" sz="1800" dirty="0" smtClean="0"/>
          </a:p>
          <a:p>
            <a:pPr marL="342900" lvl="3" indent="-342900">
              <a:buFont typeface="Arial" pitchFamily="34" charset="0"/>
              <a:buChar char="•"/>
            </a:pPr>
            <a:r>
              <a:rPr lang="ja-JP" altLang="en-US" dirty="0" smtClean="0"/>
              <a:t>補</a:t>
            </a:r>
            <a:endParaRPr lang="en-US" altLang="ja-JP" dirty="0" smtClean="0"/>
          </a:p>
          <a:p>
            <a:pPr marL="800100" lvl="4" indent="-342900">
              <a:buFont typeface="Wingdings" pitchFamily="2" charset="2"/>
              <a:buChar char="Ø"/>
            </a:pPr>
            <a:r>
              <a:rPr lang="ja-JP" altLang="en-US" sz="1800" dirty="0" smtClean="0"/>
              <a:t>身体の虚弱状態を改善する一連の法。補気・補血・補陽・補陰など</a:t>
            </a:r>
            <a:endParaRPr lang="en-US" altLang="ja-JP" dirty="0" smtClean="0"/>
          </a:p>
          <a:p>
            <a:pPr marL="342900" lvl="3" indent="-342900">
              <a:buFont typeface="Arial" pitchFamily="34" charset="0"/>
              <a:buChar char="•"/>
            </a:pPr>
            <a:r>
              <a:rPr lang="ja-JP" altLang="en-US" dirty="0" smtClean="0"/>
              <a:t>消</a:t>
            </a:r>
            <a:endParaRPr lang="en-US" altLang="ja-JP" dirty="0" smtClean="0"/>
          </a:p>
          <a:p>
            <a:pPr marL="800100" lvl="4" indent="-342900">
              <a:buFont typeface="Wingdings" pitchFamily="2" charset="2"/>
              <a:buChar char="Ø"/>
            </a:pPr>
            <a:r>
              <a:rPr lang="ja-JP" altLang="en-US" sz="1800" dirty="0" smtClean="0"/>
              <a:t>瀉法の一つ。停滞した物質を散らす法</a:t>
            </a:r>
            <a:endParaRPr lang="en-US" altLang="ja-JP" sz="1800" dirty="0" smtClean="0"/>
          </a:p>
        </p:txBody>
      </p:sp>
    </p:spTree>
    <p:extLst>
      <p:ext uri="{BB962C8B-B14F-4D97-AF65-F5344CB8AC3E}">
        <p14:creationId xmlns:p14="http://schemas.microsoft.com/office/powerpoint/2010/main" xmlns="" val="19030019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blogimg.goo.ne.jp/user_image/2b/2f/60a0bba381ab24016817283289c72c0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51562" y="980728"/>
            <a:ext cx="302895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八綱弁証</a:t>
            </a:r>
            <a:r>
              <a:rPr lang="en-US" altLang="ja-JP" dirty="0"/>
              <a:t>&gt;</a:t>
            </a:r>
            <a:r>
              <a:rPr kumimoji="1" lang="ja-JP" altLang="en-US" dirty="0" smtClean="0"/>
              <a:t>表裏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39552" y="2123728"/>
            <a:ext cx="8229600" cy="5517232"/>
          </a:xfrm>
        </p:spPr>
        <p:txBody>
          <a:bodyPr>
            <a:normAutofit/>
          </a:bodyPr>
          <a:lstStyle/>
          <a:p>
            <a:r>
              <a:rPr kumimoji="1" lang="ja-JP" altLang="en-US" sz="3600" b="1" dirty="0" smtClean="0">
                <a:solidFill>
                  <a:schemeClr val="accent3">
                    <a:lumMod val="75000"/>
                  </a:schemeClr>
                </a:solidFill>
              </a:rPr>
              <a:t>表裏弁証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>
                <a:solidFill>
                  <a:srgbClr val="FF0000"/>
                </a:solidFill>
              </a:rPr>
              <a:t>病変のある部位</a:t>
            </a:r>
            <a:r>
              <a:rPr kumimoji="1" lang="ja-JP" altLang="en-US" dirty="0" smtClean="0"/>
              <a:t>が表と裏どちら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にあるか？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ja-JP" altLang="en-US" dirty="0" smtClean="0"/>
              <a:t>皮毛・肌腠は表、臓腑・血脈・骨髄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などは裏に属す。表証とは</a:t>
            </a:r>
            <a:r>
              <a:rPr lang="ja-JP" altLang="en-US" dirty="0" smtClean="0">
                <a:solidFill>
                  <a:srgbClr val="FF0000"/>
                </a:solidFill>
              </a:rPr>
              <a:t>表にあり、かつ外因によるもの</a:t>
            </a:r>
            <a:r>
              <a:rPr lang="ja-JP" altLang="en-US" dirty="0" smtClean="0"/>
              <a:t>。</a:t>
            </a:r>
            <a:r>
              <a:rPr lang="ja-JP" altLang="en-US" dirty="0" smtClean="0">
                <a:solidFill>
                  <a:srgbClr val="FF0000"/>
                </a:solidFill>
              </a:rPr>
              <a:t>それ以外は裏証</a:t>
            </a:r>
            <a:r>
              <a:rPr lang="ja-JP" altLang="en-US" dirty="0" smtClean="0"/>
              <a:t>。</a:t>
            </a: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xmlns="" val="2560246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八綱弁証</a:t>
            </a:r>
            <a:r>
              <a:rPr lang="en-US" altLang="ja-JP" dirty="0" smtClean="0"/>
              <a:t>&gt;</a:t>
            </a:r>
            <a:r>
              <a:rPr lang="ja-JP" altLang="en-US" dirty="0" smtClean="0"/>
              <a:t>寒熱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525963"/>
          </a:xfrm>
        </p:spPr>
        <p:txBody>
          <a:bodyPr/>
          <a:lstStyle/>
          <a:p>
            <a:r>
              <a:rPr lang="ja-JP" altLang="en-US" sz="3600" b="1" dirty="0">
                <a:solidFill>
                  <a:schemeClr val="accent5">
                    <a:lumMod val="75000"/>
                  </a:schemeClr>
                </a:solidFill>
              </a:rPr>
              <a:t>寒熱弁証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ja-JP" altLang="en-US" dirty="0"/>
              <a:t>病気の</a:t>
            </a:r>
            <a:r>
              <a:rPr lang="ja-JP" altLang="en-US" dirty="0">
                <a:solidFill>
                  <a:srgbClr val="FF0000"/>
                </a:solidFill>
              </a:rPr>
              <a:t>性質</a:t>
            </a:r>
            <a:r>
              <a:rPr lang="ja-JP" altLang="en-US" dirty="0"/>
              <a:t>を寒・熱に区別。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ja-JP" altLang="en-US" dirty="0"/>
              <a:t>陰が強い </a:t>
            </a:r>
            <a:r>
              <a:rPr lang="en-US" altLang="ja-JP" dirty="0"/>
              <a:t>or </a:t>
            </a:r>
            <a:r>
              <a:rPr lang="ja-JP" altLang="en-US" dirty="0"/>
              <a:t>陽が弱い→寒証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ja-JP" altLang="en-US" dirty="0"/>
              <a:t>陽が強い </a:t>
            </a:r>
            <a:r>
              <a:rPr lang="en-US" altLang="ja-JP" dirty="0"/>
              <a:t>or </a:t>
            </a:r>
            <a:r>
              <a:rPr lang="ja-JP" altLang="en-US" dirty="0"/>
              <a:t>陰が弱い→熱証</a:t>
            </a:r>
            <a:endParaRPr lang="en-US" altLang="ja-JP" dirty="0"/>
          </a:p>
          <a:p>
            <a:endParaRPr kumimoji="1" lang="ja-JP" altLang="en-US" dirty="0"/>
          </a:p>
        </p:txBody>
      </p:sp>
      <p:pic>
        <p:nvPicPr>
          <p:cNvPr id="4" name="Picture 2" descr="http://blogimg.goo.ne.jp/user_image/19/a5/9e6930f907a2a42f18ed6feec09c107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80112" y="3933056"/>
            <a:ext cx="264795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5203784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ttp://blogimg.goo.ne.jp/user_image/06/34/029e2247b58750610fadc2facea0c54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56176" y="1412776"/>
            <a:ext cx="2845409" cy="1991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八綱弁証</a:t>
            </a:r>
            <a:r>
              <a:rPr lang="en-US" altLang="ja-JP" dirty="0" smtClean="0"/>
              <a:t>&gt;</a:t>
            </a:r>
            <a:r>
              <a:rPr lang="ja-JP" altLang="en-US" dirty="0" smtClean="0"/>
              <a:t>虚実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29615" y="2132856"/>
            <a:ext cx="8229600" cy="5589240"/>
          </a:xfrm>
        </p:spPr>
        <p:txBody>
          <a:bodyPr>
            <a:normAutofit/>
          </a:bodyPr>
          <a:lstStyle/>
          <a:p>
            <a:r>
              <a:rPr kumimoji="1" lang="ja-JP" altLang="en-US" sz="3600" b="1" dirty="0" smtClean="0">
                <a:solidFill>
                  <a:schemeClr val="accent6">
                    <a:lumMod val="75000"/>
                  </a:schemeClr>
                </a:solidFill>
              </a:rPr>
              <a:t>虚実弁証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>
                <a:solidFill>
                  <a:srgbClr val="FF0000"/>
                </a:solidFill>
              </a:rPr>
              <a:t>正気と邪気</a:t>
            </a:r>
            <a:r>
              <a:rPr lang="ja-JP" altLang="en-US" dirty="0" smtClean="0">
                <a:solidFill>
                  <a:srgbClr val="FF0000"/>
                </a:solidFill>
              </a:rPr>
              <a:t>の盛衰</a:t>
            </a:r>
            <a:r>
              <a:rPr lang="ja-JP" altLang="en-US" dirty="0" smtClean="0"/>
              <a:t>をみる。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虚証では気血津液精に異常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が起き</a:t>
            </a:r>
            <a:r>
              <a:rPr lang="ja-JP" altLang="en-US" dirty="0" smtClean="0">
                <a:solidFill>
                  <a:srgbClr val="FF0000"/>
                </a:solidFill>
              </a:rPr>
              <a:t>正気が不足</a:t>
            </a:r>
            <a:r>
              <a:rPr lang="ja-JP" altLang="en-US" dirty="0" smtClean="0"/>
              <a:t>している。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ja-JP" altLang="en-US" dirty="0" smtClean="0"/>
              <a:t>実証では外邪の侵入により体の中で</a:t>
            </a:r>
            <a:r>
              <a:rPr lang="ja-JP" altLang="en-US" dirty="0" smtClean="0">
                <a:solidFill>
                  <a:srgbClr val="FF0000"/>
                </a:solidFill>
              </a:rPr>
              <a:t>邪気が強く</a:t>
            </a:r>
            <a:r>
              <a:rPr lang="ja-JP" altLang="en-US" dirty="0" smtClean="0"/>
              <a:t>なっている。</a:t>
            </a: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xmlns="" val="2083520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八綱弁証</a:t>
            </a:r>
            <a:r>
              <a:rPr lang="en-US" altLang="ja-JP" dirty="0"/>
              <a:t>&gt;</a:t>
            </a:r>
            <a:r>
              <a:rPr lang="ja-JP" altLang="en-US" dirty="0" smtClean="0"/>
              <a:t>陰陽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39552" y="2204864"/>
            <a:ext cx="8229600" cy="4525963"/>
          </a:xfrm>
        </p:spPr>
        <p:txBody>
          <a:bodyPr/>
          <a:lstStyle/>
          <a:p>
            <a:r>
              <a:rPr lang="ja-JP" altLang="en-US" sz="3600" b="1" dirty="0">
                <a:solidFill>
                  <a:srgbClr val="7030A0"/>
                </a:solidFill>
              </a:rPr>
              <a:t>陰陽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ja-JP" altLang="en-US" dirty="0"/>
              <a:t>八綱弁証を</a:t>
            </a:r>
            <a:r>
              <a:rPr lang="ja-JP" altLang="en-US" dirty="0">
                <a:solidFill>
                  <a:srgbClr val="FF0000"/>
                </a:solidFill>
              </a:rPr>
              <a:t>総括</a:t>
            </a:r>
            <a:r>
              <a:rPr lang="ja-JP" altLang="en-US" dirty="0"/>
              <a:t>する項目。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ja-JP" altLang="en-US" dirty="0"/>
              <a:t>陰証・・・裏証、虚証、寒証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ja-JP" altLang="en-US" dirty="0"/>
              <a:t>陽証・・・表証、実証、熱証</a:t>
            </a:r>
          </a:p>
          <a:p>
            <a:endParaRPr kumimoji="1" lang="ja-JP" altLang="en-US" dirty="0"/>
          </a:p>
        </p:txBody>
      </p:sp>
      <p:pic>
        <p:nvPicPr>
          <p:cNvPr id="4" name="Picture 4" descr="http://blogimg.goo.ne.jp/user_image/1f/58/3caa7cc4167caf5f60f8fff8436904e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56176" y="3717032"/>
            <a:ext cx="253365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5578419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0"/>
            <a:ext cx="7737475" cy="914400"/>
          </a:xfrm>
        </p:spPr>
        <p:txBody>
          <a:bodyPr/>
          <a:lstStyle/>
          <a:p>
            <a:r>
              <a:rPr lang="ja-JP" altLang="en-US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ｺﾞｼｯｸE" pitchFamily="50" charset="-128"/>
                <a:ea typeface="HGPｺﾞｼｯｸE" pitchFamily="50" charset="-128"/>
              </a:rPr>
              <a:t>病因</a:t>
            </a:r>
            <a:endParaRPr lang="ja-JP" altLang="en-US" b="1" dirty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ｺﾞｼｯｸE" pitchFamily="50" charset="-128"/>
              <a:ea typeface="HGPｺﾞｼｯｸE" pitchFamily="50" charset="-128"/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304800" y="1066800"/>
            <a:ext cx="1098550" cy="598488"/>
          </a:xfrm>
          <a:prstGeom prst="rect">
            <a:avLst/>
          </a:prstGeom>
          <a:solidFill>
            <a:srgbClr val="9BFFDE"/>
          </a:solidFill>
          <a:ln w="19050">
            <a:solidFill>
              <a:srgbClr val="00808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3200">
                <a:solidFill>
                  <a:srgbClr val="000000"/>
                </a:solidFill>
              </a:rPr>
              <a:t>外因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333375" y="1908175"/>
            <a:ext cx="973138" cy="4197350"/>
          </a:xfrm>
          <a:prstGeom prst="rect">
            <a:avLst/>
          </a:prstGeom>
          <a:solidFill>
            <a:srgbClr val="FFFFCC"/>
          </a:solidFill>
          <a:ln w="9525">
            <a:solidFill>
              <a:srgbClr val="00808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lnSpc>
                <a:spcPct val="1400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3200">
                <a:solidFill>
                  <a:srgbClr val="000000"/>
                </a:solidFill>
              </a:rPr>
              <a:t>風</a:t>
            </a:r>
          </a:p>
          <a:p>
            <a:pPr algn="ctr" fontAlgn="base">
              <a:lnSpc>
                <a:spcPct val="1400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3200">
                <a:solidFill>
                  <a:srgbClr val="000000"/>
                </a:solidFill>
              </a:rPr>
              <a:t>寒</a:t>
            </a:r>
          </a:p>
          <a:p>
            <a:pPr algn="ctr" fontAlgn="base">
              <a:lnSpc>
                <a:spcPct val="1400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3200">
                <a:solidFill>
                  <a:srgbClr val="000000"/>
                </a:solidFill>
              </a:rPr>
              <a:t>暑</a:t>
            </a:r>
          </a:p>
          <a:p>
            <a:pPr algn="ctr" fontAlgn="base">
              <a:lnSpc>
                <a:spcPct val="1400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3200">
                <a:solidFill>
                  <a:srgbClr val="000000"/>
                </a:solidFill>
              </a:rPr>
              <a:t>湿</a:t>
            </a:r>
          </a:p>
          <a:p>
            <a:pPr algn="ctr" fontAlgn="base">
              <a:lnSpc>
                <a:spcPct val="1400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3200">
                <a:solidFill>
                  <a:srgbClr val="000000"/>
                </a:solidFill>
              </a:rPr>
              <a:t>燥</a:t>
            </a:r>
          </a:p>
          <a:p>
            <a:pPr algn="ctr" fontAlgn="base">
              <a:lnSpc>
                <a:spcPct val="1400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3200">
                <a:solidFill>
                  <a:srgbClr val="000000"/>
                </a:solidFill>
              </a:rPr>
              <a:t>火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1552575" y="1066800"/>
            <a:ext cx="1939925" cy="598488"/>
          </a:xfrm>
          <a:prstGeom prst="rect">
            <a:avLst/>
          </a:prstGeom>
          <a:solidFill>
            <a:srgbClr val="9BFFDE"/>
          </a:solidFill>
          <a:ln w="19050">
            <a:solidFill>
              <a:srgbClr val="00808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3200" dirty="0">
                <a:solidFill>
                  <a:srgbClr val="000000"/>
                </a:solidFill>
              </a:rPr>
              <a:t>内生五邪</a:t>
            </a: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3609975" y="1066800"/>
            <a:ext cx="1184275" cy="598488"/>
          </a:xfrm>
          <a:prstGeom prst="rect">
            <a:avLst/>
          </a:prstGeom>
          <a:solidFill>
            <a:srgbClr val="9BFFDE"/>
          </a:solidFill>
          <a:ln w="19050">
            <a:solidFill>
              <a:srgbClr val="00808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3200">
                <a:solidFill>
                  <a:srgbClr val="000000"/>
                </a:solidFill>
              </a:rPr>
              <a:t>内因</a:t>
            </a: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4984750" y="1066800"/>
            <a:ext cx="1828800" cy="598488"/>
          </a:xfrm>
          <a:prstGeom prst="rect">
            <a:avLst/>
          </a:prstGeom>
          <a:solidFill>
            <a:srgbClr val="9BFFDE"/>
          </a:solidFill>
          <a:ln w="19050">
            <a:solidFill>
              <a:srgbClr val="00808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3200">
                <a:solidFill>
                  <a:srgbClr val="000000"/>
                </a:solidFill>
              </a:rPr>
              <a:t>不内外因</a:t>
            </a: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7038975" y="1066800"/>
            <a:ext cx="1905000" cy="598488"/>
          </a:xfrm>
          <a:prstGeom prst="rect">
            <a:avLst/>
          </a:prstGeom>
          <a:solidFill>
            <a:srgbClr val="9BFFDE"/>
          </a:solidFill>
          <a:ln w="19050">
            <a:solidFill>
              <a:srgbClr val="00808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3200">
                <a:solidFill>
                  <a:srgbClr val="000000"/>
                </a:solidFill>
              </a:rPr>
              <a:t>病理産物</a:t>
            </a:r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1857375" y="1981200"/>
            <a:ext cx="1143000" cy="4394200"/>
          </a:xfrm>
          <a:prstGeom prst="rect">
            <a:avLst/>
          </a:prstGeom>
          <a:solidFill>
            <a:srgbClr val="FFFFCC"/>
          </a:solidFill>
          <a:ln w="9525">
            <a:solidFill>
              <a:srgbClr val="00808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3200" dirty="0">
                <a:solidFill>
                  <a:srgbClr val="000000"/>
                </a:solidFill>
              </a:rPr>
              <a:t>内風</a:t>
            </a:r>
          </a:p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3200" dirty="0">
                <a:solidFill>
                  <a:srgbClr val="000000"/>
                </a:solidFill>
              </a:rPr>
              <a:t>内寒</a:t>
            </a:r>
          </a:p>
          <a:p>
            <a:pPr algn="ctr"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endParaRPr lang="ja-JP" altLang="en-US" sz="3200" dirty="0">
              <a:solidFill>
                <a:srgbClr val="000000"/>
              </a:solidFill>
            </a:endParaRPr>
          </a:p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3200" dirty="0">
                <a:solidFill>
                  <a:srgbClr val="000000"/>
                </a:solidFill>
              </a:rPr>
              <a:t>内湿</a:t>
            </a:r>
          </a:p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3200" dirty="0">
                <a:solidFill>
                  <a:srgbClr val="000000"/>
                </a:solidFill>
              </a:rPr>
              <a:t>内燥</a:t>
            </a:r>
          </a:p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3200" dirty="0">
                <a:solidFill>
                  <a:srgbClr val="000000"/>
                </a:solidFill>
              </a:rPr>
              <a:t>内熱</a:t>
            </a:r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3762375" y="1965325"/>
            <a:ext cx="914400" cy="4368800"/>
          </a:xfrm>
          <a:prstGeom prst="rect">
            <a:avLst/>
          </a:prstGeom>
          <a:solidFill>
            <a:srgbClr val="FFFFCC"/>
          </a:solidFill>
          <a:ln w="9525">
            <a:solidFill>
              <a:srgbClr val="00808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3200">
                <a:solidFill>
                  <a:srgbClr val="000000"/>
                </a:solidFill>
              </a:rPr>
              <a:t>喜</a:t>
            </a:r>
          </a:p>
          <a:p>
            <a:pPr algn="ctr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3200">
                <a:solidFill>
                  <a:srgbClr val="000000"/>
                </a:solidFill>
              </a:rPr>
              <a:t>怒</a:t>
            </a:r>
          </a:p>
          <a:p>
            <a:pPr algn="ctr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3200">
                <a:solidFill>
                  <a:srgbClr val="000000"/>
                </a:solidFill>
              </a:rPr>
              <a:t>憂</a:t>
            </a:r>
          </a:p>
          <a:p>
            <a:pPr algn="ctr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3200">
                <a:solidFill>
                  <a:srgbClr val="000000"/>
                </a:solidFill>
              </a:rPr>
              <a:t>悲</a:t>
            </a:r>
          </a:p>
          <a:p>
            <a:pPr algn="ctr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3200">
                <a:solidFill>
                  <a:srgbClr val="000000"/>
                </a:solidFill>
              </a:rPr>
              <a:t>思</a:t>
            </a:r>
          </a:p>
          <a:p>
            <a:pPr algn="ctr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3200">
                <a:solidFill>
                  <a:srgbClr val="000000"/>
                </a:solidFill>
              </a:rPr>
              <a:t>恐</a:t>
            </a:r>
          </a:p>
          <a:p>
            <a:pPr algn="ctr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3200">
                <a:solidFill>
                  <a:srgbClr val="000000"/>
                </a:solidFill>
              </a:rPr>
              <a:t>驚</a:t>
            </a: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4984750" y="1981200"/>
            <a:ext cx="1819275" cy="4244975"/>
          </a:xfrm>
          <a:prstGeom prst="rect">
            <a:avLst/>
          </a:prstGeom>
          <a:solidFill>
            <a:srgbClr val="FFFFCC"/>
          </a:solidFill>
          <a:ln w="9525">
            <a:solidFill>
              <a:srgbClr val="00808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fontAlgn="base">
              <a:lnSpc>
                <a:spcPct val="1700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3200">
                <a:solidFill>
                  <a:srgbClr val="000000"/>
                </a:solidFill>
              </a:rPr>
              <a:t>飲食不節</a:t>
            </a:r>
          </a:p>
          <a:p>
            <a:pPr algn="ctr" fontAlgn="base">
              <a:lnSpc>
                <a:spcPct val="1700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3200">
                <a:solidFill>
                  <a:srgbClr val="000000"/>
                </a:solidFill>
              </a:rPr>
              <a:t>労倦</a:t>
            </a:r>
          </a:p>
          <a:p>
            <a:pPr algn="ctr" fontAlgn="base">
              <a:lnSpc>
                <a:spcPct val="1700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3200">
                <a:solidFill>
                  <a:srgbClr val="000000"/>
                </a:solidFill>
              </a:rPr>
              <a:t>房事不節</a:t>
            </a:r>
          </a:p>
          <a:p>
            <a:pPr algn="ctr" fontAlgn="base">
              <a:lnSpc>
                <a:spcPct val="1700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3200">
                <a:solidFill>
                  <a:srgbClr val="000000"/>
                </a:solidFill>
              </a:rPr>
              <a:t>外傷</a:t>
            </a:r>
          </a:p>
          <a:p>
            <a:pPr algn="ctr" fontAlgn="base">
              <a:lnSpc>
                <a:spcPct val="1700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3200">
                <a:solidFill>
                  <a:srgbClr val="000000"/>
                </a:solidFill>
              </a:rPr>
              <a:t>寄生虫</a:t>
            </a:r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7496175" y="1981200"/>
            <a:ext cx="1009650" cy="1368425"/>
          </a:xfrm>
          <a:prstGeom prst="rect">
            <a:avLst/>
          </a:prstGeom>
          <a:solidFill>
            <a:srgbClr val="FFFFCC"/>
          </a:solidFill>
          <a:ln w="9525">
            <a:solidFill>
              <a:srgbClr val="00808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3200">
                <a:solidFill>
                  <a:srgbClr val="000000"/>
                </a:solidFill>
              </a:rPr>
              <a:t>痰飲</a:t>
            </a:r>
          </a:p>
          <a:p>
            <a:pPr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3200">
                <a:solidFill>
                  <a:srgbClr val="000000"/>
                </a:solidFill>
              </a:rPr>
              <a:t>瘀血</a:t>
            </a:r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7419975" y="4114800"/>
            <a:ext cx="1184275" cy="598488"/>
          </a:xfrm>
          <a:prstGeom prst="rect">
            <a:avLst/>
          </a:prstGeom>
          <a:solidFill>
            <a:srgbClr val="9BFFDE"/>
          </a:solidFill>
          <a:ln w="19050">
            <a:solidFill>
              <a:srgbClr val="00808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3200">
                <a:solidFill>
                  <a:srgbClr val="000000"/>
                </a:solidFill>
              </a:rPr>
              <a:t>食積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96689" y="188640"/>
            <a:ext cx="34656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dirty="0" smtClean="0">
                <a:latin typeface="HGPｺﾞｼｯｸE" pitchFamily="50" charset="-128"/>
                <a:ea typeface="HGPｺﾞｼｯｸE" pitchFamily="50" charset="-128"/>
              </a:rPr>
              <a:t>病因</a:t>
            </a:r>
            <a:r>
              <a:rPr lang="ja-JP" altLang="en-US" sz="2800" dirty="0" smtClean="0">
                <a:latin typeface="HGPｺﾞｼｯｸE" pitchFamily="50" charset="-128"/>
                <a:ea typeface="HGPｺﾞｼｯｸE" pitchFamily="50" charset="-128"/>
              </a:rPr>
              <a:t>・病邪弁証</a:t>
            </a:r>
            <a:endParaRPr kumimoji="1" lang="ja-JP" altLang="en-US" sz="2800" dirty="0">
              <a:latin typeface="HGPｺﾞｼｯｸE" pitchFamily="50" charset="-128"/>
              <a:ea typeface="HGPｺﾞｼｯｸE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35827463"/>
      </p:ext>
    </p:extLst>
  </p:cSld>
  <p:clrMapOvr>
    <a:masterClrMapping/>
  </p:clrMapOvr>
  <p:transition>
    <p:random/>
    <p:sndAc>
      <p:stSnd>
        <p:snd r:embed="rId3" name="CAMERA.WAV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</TotalTime>
  <Words>2333</Words>
  <Application>Microsoft Office PowerPoint</Application>
  <PresentationFormat>画面に合わせる (4:3)</PresentationFormat>
  <Paragraphs>416</Paragraphs>
  <Slides>40</Slides>
  <Notes>7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40</vt:i4>
      </vt:variant>
    </vt:vector>
  </HeadingPairs>
  <TitlesOfParts>
    <vt:vector size="41" baseType="lpstr">
      <vt:lpstr>Office ​​テーマ</vt:lpstr>
      <vt:lpstr>九鼎会</vt:lpstr>
      <vt:lpstr>弁証とは？</vt:lpstr>
      <vt:lpstr>弁証の進め方</vt:lpstr>
      <vt:lpstr>八綱弁証</vt:lpstr>
      <vt:lpstr>八綱弁証&gt;表裏</vt:lpstr>
      <vt:lpstr>八綱弁証&gt;寒熱</vt:lpstr>
      <vt:lpstr>八綱弁証&gt;虚実</vt:lpstr>
      <vt:lpstr>八綱弁証&gt;陰陽</vt:lpstr>
      <vt:lpstr>病因</vt:lpstr>
      <vt:lpstr>外因（外邪）</vt:lpstr>
      <vt:lpstr>内因</vt:lpstr>
      <vt:lpstr>内生五邪</vt:lpstr>
      <vt:lpstr>スライド 13</vt:lpstr>
      <vt:lpstr>気の病証</vt:lpstr>
      <vt:lpstr>気虚</vt:lpstr>
      <vt:lpstr>気陥</vt:lpstr>
      <vt:lpstr>気滞</vt:lpstr>
      <vt:lpstr>気逆</vt:lpstr>
      <vt:lpstr>血の病証</vt:lpstr>
      <vt:lpstr>血虚</vt:lpstr>
      <vt:lpstr>血熱</vt:lpstr>
      <vt:lpstr>血寒</vt:lpstr>
      <vt:lpstr>血瘀</vt:lpstr>
      <vt:lpstr>津液の病証</vt:lpstr>
      <vt:lpstr>津液不足</vt:lpstr>
      <vt:lpstr>水腫</vt:lpstr>
      <vt:lpstr>痰飲</vt:lpstr>
      <vt:lpstr>スライド 28</vt:lpstr>
      <vt:lpstr>肝・胆病弁証</vt:lpstr>
      <vt:lpstr>心・小腸病弁証</vt:lpstr>
      <vt:lpstr>脾・胃病弁証</vt:lpstr>
      <vt:lpstr>肺・大腸病弁証</vt:lpstr>
      <vt:lpstr>腎・膀胱病弁証</vt:lpstr>
      <vt:lpstr>六経弁証</vt:lpstr>
      <vt:lpstr>衛気営血弁証</vt:lpstr>
      <vt:lpstr>三焦弁証</vt:lpstr>
      <vt:lpstr>論治とは？</vt:lpstr>
      <vt:lpstr>治則</vt:lpstr>
      <vt:lpstr>陰陽調整</vt:lpstr>
      <vt:lpstr>治法</vt:lpstr>
    </vt:vector>
  </TitlesOfParts>
  <Company>大分大学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九鼎会</dc:title>
  <dc:creator>教育情報システム</dc:creator>
  <cp:lastModifiedBy>Noriko Yoshida</cp:lastModifiedBy>
  <cp:revision>31</cp:revision>
  <cp:lastPrinted>2011-07-06T03:40:14Z</cp:lastPrinted>
  <dcterms:created xsi:type="dcterms:W3CDTF">2011-06-30T06:54:00Z</dcterms:created>
  <dcterms:modified xsi:type="dcterms:W3CDTF">2011-07-16T09:01:14Z</dcterms:modified>
</cp:coreProperties>
</file>