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2" r:id="rId8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245083-5D3B-4680-B6BE-E6E8224200A5}" type="datetimeFigureOut">
              <a:rPr kumimoji="1" lang="ja-JP" altLang="en-US" smtClean="0"/>
              <a:pPr/>
              <a:t>2011/7/17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2B399D-9ABE-4132-85F0-998CBE5B1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グループワーク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20</a:t>
            </a:r>
            <a:r>
              <a:rPr lang="ja-JP" altLang="en-US" dirty="0" smtClean="0"/>
              <a:t>歳男性　悪寒・後頸部のこわばり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佐賀大学漢方研究会</a:t>
            </a:r>
            <a:endParaRPr kumimoji="1" lang="en-US" altLang="ja-JP" dirty="0" smtClean="0"/>
          </a:p>
          <a:p>
            <a:r>
              <a:rPr lang="ja-JP" altLang="en-US" dirty="0" smtClean="0"/>
              <a:t>吉田憲司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主訴</a:t>
            </a:r>
            <a:r>
              <a:rPr kumimoji="1" lang="en-US" altLang="ja-JP" dirty="0" smtClean="0"/>
              <a:t>]</a:t>
            </a:r>
            <a:r>
              <a:rPr lang="ja-JP" altLang="ja-JP" dirty="0"/>
              <a:t>悪寒・後頸部のこわばり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dirty="0"/>
              <a:t>[</a:t>
            </a:r>
            <a:r>
              <a:rPr lang="ja-JP" altLang="ja-JP" dirty="0"/>
              <a:t>現病歴</a:t>
            </a:r>
            <a:r>
              <a:rPr lang="en-US" altLang="ja-JP" dirty="0"/>
              <a:t>]</a:t>
            </a:r>
            <a:endParaRPr lang="ja-JP" altLang="ja-JP" dirty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平素</a:t>
            </a:r>
            <a:r>
              <a:rPr lang="ja-JP" altLang="ja-JP" dirty="0"/>
              <a:t>より健康であった。</a:t>
            </a:r>
          </a:p>
          <a:p>
            <a:pPr>
              <a:buNone/>
            </a:pPr>
            <a:r>
              <a:rPr lang="ja-JP" altLang="ja-JP" dirty="0"/>
              <a:t>　昨日（</a:t>
            </a:r>
            <a:r>
              <a:rPr lang="en-US" altLang="ja-JP" dirty="0"/>
              <a:t>6/19</a:t>
            </a:r>
            <a:r>
              <a:rPr lang="ja-JP" altLang="ja-JP" dirty="0"/>
              <a:t>（日））、雨の中自転車</a:t>
            </a:r>
            <a:r>
              <a:rPr lang="ja-JP" altLang="ja-JP" dirty="0" smtClean="0"/>
              <a:t>で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買い物</a:t>
            </a:r>
            <a:r>
              <a:rPr lang="ja-JP" altLang="ja-JP" dirty="0"/>
              <a:t>に出かけた。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帰宅後</a:t>
            </a:r>
            <a:r>
              <a:rPr lang="ja-JP" altLang="ja-JP" dirty="0"/>
              <a:t>、夕方頃より寒気がし出したが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テスト</a:t>
            </a:r>
            <a:r>
              <a:rPr lang="ja-JP" altLang="ja-JP" dirty="0"/>
              <a:t>が近いため夜遅くまで勉強をした。</a:t>
            </a:r>
          </a:p>
          <a:p>
            <a:pPr>
              <a:buNone/>
            </a:pPr>
            <a:r>
              <a:rPr lang="ja-JP" altLang="ja-JP" dirty="0"/>
              <a:t>　翌朝（</a:t>
            </a:r>
            <a:r>
              <a:rPr lang="en-US" altLang="ja-JP" dirty="0"/>
              <a:t>6/20</a:t>
            </a:r>
            <a:r>
              <a:rPr lang="ja-JP" altLang="ja-JP" dirty="0"/>
              <a:t>（月））起床時、軽度の発熱（</a:t>
            </a:r>
            <a:r>
              <a:rPr lang="en-US" altLang="ja-JP" dirty="0"/>
              <a:t>37.5</a:t>
            </a:r>
            <a:r>
              <a:rPr lang="ja-JP" altLang="ja-JP" dirty="0"/>
              <a:t>℃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を</a:t>
            </a:r>
            <a:r>
              <a:rPr lang="ja-JP" altLang="ja-JP" dirty="0"/>
              <a:t>認めたため</a:t>
            </a:r>
            <a:r>
              <a:rPr lang="ja-JP" altLang="ja-JP" dirty="0" smtClean="0"/>
              <a:t>、保健</a:t>
            </a:r>
            <a:r>
              <a:rPr lang="ja-JP" altLang="ja-JP" dirty="0"/>
              <a:t>管理センターを受診した</a:t>
            </a:r>
            <a:r>
              <a:rPr lang="ja-JP" altLang="ja-JP" dirty="0" smtClean="0"/>
              <a:t>。</a:t>
            </a:r>
            <a:endParaRPr lang="ja-JP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/>
              <a:t>[</a:t>
            </a:r>
            <a:r>
              <a:rPr lang="ja-JP" altLang="ja-JP" dirty="0"/>
              <a:t>現症</a:t>
            </a:r>
            <a:r>
              <a:rPr lang="en-US" altLang="ja-JP" dirty="0"/>
              <a:t>]</a:t>
            </a:r>
            <a:r>
              <a:rPr lang="ja-JP" altLang="ja-JP" dirty="0"/>
              <a:t>　</a:t>
            </a:r>
          </a:p>
          <a:p>
            <a:pPr>
              <a:buNone/>
            </a:pPr>
            <a:r>
              <a:rPr lang="ja-JP" altLang="ja-JP" dirty="0"/>
              <a:t>寒気がして厚着（長袖</a:t>
            </a:r>
            <a:r>
              <a:rPr lang="en-US" altLang="ja-JP" dirty="0"/>
              <a:t>2</a:t>
            </a:r>
            <a:r>
              <a:rPr lang="ja-JP" altLang="ja-JP" dirty="0"/>
              <a:t>枚）している。</a:t>
            </a:r>
          </a:p>
          <a:p>
            <a:pPr>
              <a:buNone/>
            </a:pPr>
            <a:r>
              <a:rPr lang="ja-JP" altLang="ja-JP" dirty="0"/>
              <a:t>発熱あり</a:t>
            </a:r>
          </a:p>
          <a:p>
            <a:pPr>
              <a:buNone/>
            </a:pPr>
            <a:r>
              <a:rPr lang="ja-JP" altLang="ja-JP" dirty="0"/>
              <a:t>発汗なし</a:t>
            </a:r>
          </a:p>
          <a:p>
            <a:pPr>
              <a:buNone/>
            </a:pPr>
            <a:r>
              <a:rPr lang="ja-JP" altLang="ja-JP" dirty="0"/>
              <a:t>のどは乾いていない。</a:t>
            </a:r>
          </a:p>
          <a:p>
            <a:pPr>
              <a:buNone/>
            </a:pPr>
            <a:r>
              <a:rPr lang="ja-JP" altLang="ja-JP" dirty="0"/>
              <a:t>頭痛がして頸の後ろ側がこわばった感じがする</a:t>
            </a:r>
          </a:p>
          <a:p>
            <a:pPr>
              <a:buNone/>
            </a:pPr>
            <a:r>
              <a:rPr lang="ja-JP" altLang="ja-JP" dirty="0"/>
              <a:t>鼻水・鼻閉はない。</a:t>
            </a:r>
          </a:p>
          <a:p>
            <a:pPr>
              <a:buNone/>
            </a:pPr>
            <a:r>
              <a:rPr lang="ja-JP" altLang="ja-JP" dirty="0"/>
              <a:t>舌苔：薄白　舌質：変化なし</a:t>
            </a:r>
          </a:p>
          <a:p>
            <a:pPr>
              <a:buNone/>
            </a:pPr>
            <a:r>
              <a:rPr lang="ja-JP" altLang="ja-JP" dirty="0"/>
              <a:t>脈：浮・緊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八綱弁証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ja-JP" dirty="0"/>
              <a:t>表・</a:t>
            </a:r>
            <a:r>
              <a:rPr lang="ja-JP" altLang="ja-JP" dirty="0" smtClean="0"/>
              <a:t>裏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表</a:t>
            </a:r>
            <a:endParaRPr lang="ja-JP" altLang="ja-JP" dirty="0"/>
          </a:p>
          <a:p>
            <a:r>
              <a:rPr lang="ja-JP" altLang="ja-JP" dirty="0" smtClean="0"/>
              <a:t>寒</a:t>
            </a:r>
            <a:r>
              <a:rPr lang="ja-JP" altLang="ja-JP" dirty="0"/>
              <a:t>・</a:t>
            </a:r>
            <a:r>
              <a:rPr lang="ja-JP" altLang="ja-JP" dirty="0" smtClean="0"/>
              <a:t>熱</a:t>
            </a:r>
            <a:r>
              <a:rPr lang="ja-JP" altLang="en-US" dirty="0" smtClean="0"/>
              <a:t>　　</a:t>
            </a:r>
            <a:r>
              <a:rPr lang="ja-JP" altLang="ja-JP" dirty="0" smtClean="0"/>
              <a:t>寒</a:t>
            </a:r>
          </a:p>
          <a:p>
            <a:r>
              <a:rPr lang="ja-JP" altLang="ja-JP" dirty="0" smtClean="0"/>
              <a:t>虚・実</a:t>
            </a:r>
            <a:r>
              <a:rPr lang="ja-JP" altLang="en-US" dirty="0" smtClean="0"/>
              <a:t>　　</a:t>
            </a:r>
            <a:r>
              <a:rPr lang="ja-JP" altLang="ja-JP" dirty="0" smtClean="0"/>
              <a:t>実</a:t>
            </a:r>
          </a:p>
          <a:p>
            <a:r>
              <a:rPr lang="ja-JP" altLang="ja-JP" dirty="0" smtClean="0"/>
              <a:t>陰・陽</a:t>
            </a:r>
            <a:r>
              <a:rPr lang="ja-JP" altLang="en-US" dirty="0" smtClean="0"/>
              <a:t>　　陽</a:t>
            </a:r>
            <a:endParaRPr lang="ja-JP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病因病邪弁証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風寒邪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95536" y="256490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六経弁証</a:t>
            </a:r>
            <a:endParaRPr kumimoji="1" lang="ja-JP" alt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67544" y="3861048"/>
            <a:ext cx="7467600" cy="2765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太陽病表実証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1143000"/>
          </a:xfrm>
        </p:spPr>
        <p:txBody>
          <a:bodyPr/>
          <a:lstStyle/>
          <a:p>
            <a:r>
              <a:rPr kumimoji="1" lang="ja-JP" altLang="en-US" dirty="0" smtClean="0"/>
              <a:t>弁証のまとめ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ja-JP" altLang="en-US" dirty="0" smtClean="0"/>
              <a:t>八綱弁証</a:t>
            </a:r>
            <a:endParaRPr lang="en-US" altLang="ja-JP" dirty="0" smtClean="0"/>
          </a:p>
          <a:p>
            <a:r>
              <a:rPr kumimoji="1" lang="ja-JP" altLang="en-US" dirty="0" smtClean="0"/>
              <a:t>病因病邪弁証</a:t>
            </a:r>
            <a:endParaRPr kumimoji="1" lang="en-US" altLang="ja-JP" dirty="0" smtClean="0"/>
          </a:p>
          <a:p>
            <a:r>
              <a:rPr lang="ja-JP" altLang="en-US" dirty="0" smtClean="0"/>
              <a:t>六経弁証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None/>
            </a:pPr>
            <a:r>
              <a:rPr lang="ja-JP" altLang="en-US" dirty="0" smtClean="0"/>
              <a:t>→太陽病表実証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23528" y="407707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治方</a:t>
            </a:r>
            <a:endParaRPr kumimoji="1" lang="ja-JP" alt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57200" y="5229200"/>
            <a:ext cx="7467600" cy="124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辛温解表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葛根湯　辛温解表・舒筋</a:t>
            </a:r>
            <a:endParaRPr kumimoji="1" lang="en-US" altLang="ja-JP" dirty="0" smtClean="0"/>
          </a:p>
          <a:p>
            <a:pPr lvl="1">
              <a:buNone/>
            </a:pPr>
            <a:r>
              <a:rPr lang="ja-JP" altLang="en-US" dirty="0" smtClean="0"/>
              <a:t>＜鑑別＞</a:t>
            </a:r>
            <a:endParaRPr lang="en-US" altLang="ja-JP" dirty="0"/>
          </a:p>
          <a:p>
            <a:r>
              <a:rPr kumimoji="1" lang="ja-JP" altLang="en-US" dirty="0" smtClean="0"/>
              <a:t>麻黄湯　辛温解表・止咳平喘</a:t>
            </a:r>
            <a:endParaRPr kumimoji="1" lang="en-US" altLang="ja-JP" dirty="0" smtClean="0"/>
          </a:p>
          <a:p>
            <a:r>
              <a:rPr kumimoji="1" lang="ja-JP" altLang="en-US" dirty="0" smtClean="0"/>
              <a:t>桂枝湯　解肌発表・調和営衛</a:t>
            </a:r>
            <a:endParaRPr kumimoji="1"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1520" y="3429000"/>
          <a:ext cx="8704296" cy="2038583"/>
        </p:xfrm>
        <a:graphic>
          <a:graphicData uri="http://schemas.openxmlformats.org/drawingml/2006/table">
            <a:tbl>
              <a:tblPr/>
              <a:tblGrid>
                <a:gridCol w="967144"/>
                <a:gridCol w="967144"/>
                <a:gridCol w="967144"/>
                <a:gridCol w="967144"/>
                <a:gridCol w="967144"/>
                <a:gridCol w="967144"/>
                <a:gridCol w="967144"/>
                <a:gridCol w="967144"/>
                <a:gridCol w="967144"/>
              </a:tblGrid>
              <a:tr h="2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辛温解表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辛温解表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辛温解表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補血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補気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補気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辛涼解表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止咳平喘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522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発汗解表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宣肺平喘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利水消腫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発散表邪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温通心陽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化気利水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発汗解表</a:t>
                      </a:r>
                      <a:b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温中止嘔</a:t>
                      </a:r>
                      <a:b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温肺止咳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養血斂陰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柔肝止痛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平抑肝陽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補中益気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養血安神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緩和薬性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補脾益気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緩急止痛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清熱解毒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調和薬性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発表解肌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昇陽透疹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解熱生津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止咳平喘</a:t>
                      </a:r>
                      <a:b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</a:b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潤腸通便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麻黄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桂枝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生姜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白芍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大棗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甘草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葛根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杏仁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麻黄湯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1.5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葛根湯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桂枝湯</a:t>
                      </a:r>
                    </a:p>
                  </a:txBody>
                  <a:tcPr marL="13432" marR="13432" marT="13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13432" marR="13432" marT="134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137</Words>
  <Application>Microsoft Office PowerPoint</Application>
  <PresentationFormat>画面に合わせる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スパイス</vt:lpstr>
      <vt:lpstr>グループワーク1 20歳男性　悪寒・後頸部のこわばり</vt:lpstr>
      <vt:lpstr>[主訴]悪寒・後頸部のこわばり</vt:lpstr>
      <vt:lpstr>スライド 3</vt:lpstr>
      <vt:lpstr>八綱弁証</vt:lpstr>
      <vt:lpstr>病因病邪弁証</vt:lpstr>
      <vt:lpstr>弁証のまとめ</vt:lpstr>
      <vt:lpstr>方剤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グループワーク1 20歳男性　悪寒・後頸部のこわばり</dc:title>
  <dc:creator>Noriko Yoshida</dc:creator>
  <cp:lastModifiedBy>Noriko Yoshida</cp:lastModifiedBy>
  <cp:revision>7</cp:revision>
  <dcterms:created xsi:type="dcterms:W3CDTF">2011-07-16T16:42:22Z</dcterms:created>
  <dcterms:modified xsi:type="dcterms:W3CDTF">2011-07-17T03:54:23Z</dcterms:modified>
</cp:coreProperties>
</file>